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7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2" autoAdjust="0"/>
    <p:restoredTop sz="94660"/>
  </p:normalViewPr>
  <p:slideViewPr>
    <p:cSldViewPr snapToGrid="0">
      <p:cViewPr varScale="1">
        <p:scale>
          <a:sx n="67" d="100"/>
          <a:sy n="67" d="100"/>
        </p:scale>
        <p:origin x="2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303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0771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2389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5250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9957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7AA706-8809-4A3D-A259-45BA4E60113B}" type="slidenum">
              <a:rPr lang="zh-CN" altLang="en-US">
                <a:solidFill>
                  <a:srgbClr val="000000"/>
                </a:solidFill>
                <a:ea typeface="SimSun" panose="02010600030101010101" pitchFamily="2" charset="-122"/>
              </a:rPr>
              <a:t>14</a:t>
            </a:fld>
            <a:endParaRPr lang="zh-CN" altLang="en-US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7516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91592" y="-614320"/>
            <a:ext cx="710319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914400" y="2111133"/>
            <a:ext cx="591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5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914400" y="3786735"/>
            <a:ext cx="591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7057479" y="5028249"/>
            <a:ext cx="1189645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981307" y="5268435"/>
            <a:ext cx="62272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1268864" y="839619"/>
            <a:ext cx="123044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998739" y="5106889"/>
            <a:ext cx="1325056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1212783" y="3167615"/>
            <a:ext cx="1100303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1299225" y="3644047"/>
            <a:ext cx="559591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3"/>
          <p:cNvSpPr/>
          <p:nvPr/>
        </p:nvSpPr>
        <p:spPr>
          <a:xfrm rot="10491037">
            <a:off x="8521356" y="3162088"/>
            <a:ext cx="1294977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3"/>
          <p:cNvSpPr/>
          <p:nvPr/>
        </p:nvSpPr>
        <p:spPr>
          <a:xfrm rot="-7367623">
            <a:off x="9135095" y="4072509"/>
            <a:ext cx="729807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1034689" y="3267535"/>
            <a:ext cx="124044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3"/>
          <p:cNvSpPr/>
          <p:nvPr/>
        </p:nvSpPr>
        <p:spPr>
          <a:xfrm rot="1200934">
            <a:off x="8802391" y="2995677"/>
            <a:ext cx="1258623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1133323" y="524341"/>
            <a:ext cx="990460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1045988" y="4766679"/>
            <a:ext cx="1163472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805179" y="5184299"/>
            <a:ext cx="1381909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776859" y="5615027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3"/>
          <p:cNvSpPr/>
          <p:nvPr/>
        </p:nvSpPr>
        <p:spPr>
          <a:xfrm>
            <a:off x="8950841" y="5987447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3"/>
          <p:cNvSpPr/>
          <p:nvPr/>
        </p:nvSpPr>
        <p:spPr>
          <a:xfrm>
            <a:off x="8552648" y="5577668"/>
            <a:ext cx="1355931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3"/>
          <p:cNvSpPr/>
          <p:nvPr/>
        </p:nvSpPr>
        <p:spPr>
          <a:xfrm>
            <a:off x="9836131" y="1562035"/>
            <a:ext cx="622756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3"/>
          <p:cNvSpPr/>
          <p:nvPr/>
        </p:nvSpPr>
        <p:spPr>
          <a:xfrm>
            <a:off x="9650551" y="1632989"/>
            <a:ext cx="741787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3"/>
          <p:cNvSpPr/>
          <p:nvPr/>
        </p:nvSpPr>
        <p:spPr>
          <a:xfrm rot="-7924870">
            <a:off x="9569636" y="-189027"/>
            <a:ext cx="1121632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3"/>
          <p:cNvSpPr/>
          <p:nvPr/>
        </p:nvSpPr>
        <p:spPr>
          <a:xfrm rot="-1232320">
            <a:off x="10327147" y="-349957"/>
            <a:ext cx="455155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3"/>
          <p:cNvSpPr/>
          <p:nvPr/>
        </p:nvSpPr>
        <p:spPr>
          <a:xfrm rot="-1232584">
            <a:off x="10391275" y="-129512"/>
            <a:ext cx="356848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782199" y="-456001"/>
            <a:ext cx="46497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3"/>
          <p:cNvSpPr/>
          <p:nvPr/>
        </p:nvSpPr>
        <p:spPr>
          <a:xfrm>
            <a:off x="7557479" y="527116"/>
            <a:ext cx="1508883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3"/>
          <p:cNvSpPr/>
          <p:nvPr/>
        </p:nvSpPr>
        <p:spPr>
          <a:xfrm>
            <a:off x="8356259" y="1441363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3"/>
          <p:cNvSpPr/>
          <p:nvPr/>
        </p:nvSpPr>
        <p:spPr>
          <a:xfrm rot="1319022">
            <a:off x="7761060" y="564144"/>
            <a:ext cx="996904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05-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8"/>
          <a:stretch>
            <a:fillRect/>
          </a:stretch>
        </p:blipFill>
        <p:spPr bwMode="auto">
          <a:xfrm>
            <a:off x="0" y="5922980"/>
            <a:ext cx="121920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Users\Administrator\Desktop\05----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4" t="19669"/>
          <a:stretch>
            <a:fillRect/>
          </a:stretch>
        </p:blipFill>
        <p:spPr bwMode="auto">
          <a:xfrm>
            <a:off x="6" y="1"/>
            <a:ext cx="1674284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B0F0">
            <a:alpha val="1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transition spd="slow" advTm="0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方正准圆简体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5pPr>
      <a:lvl6pPr marL="45656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313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6969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626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7965" indent="-22796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方正准圆简体"/>
        </a:defRPr>
      </a:lvl1pPr>
      <a:lvl2pPr marL="684530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方正准圆简体"/>
        </a:defRPr>
      </a:lvl2pPr>
      <a:lvl3pPr marL="1141095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方正准圆简体"/>
        </a:defRPr>
      </a:lvl3pPr>
      <a:lvl4pPr marL="1597660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4pPr>
      <a:lvl5pPr marL="2054225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5pPr>
      <a:lvl6pPr marL="251079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55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2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85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3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9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6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19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75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2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8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3" y="704055"/>
            <a:ext cx="2661644" cy="89150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438400"/>
            <a:ext cx="12191997" cy="4005651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29"/>
            <a:ext cx="12818077" cy="201070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915887" y="1868277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09" y="-32952"/>
            <a:ext cx="3393991" cy="3285056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4"/>
            <a:ext cx="2784389" cy="16208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8"/>
            <a:ext cx="2176557" cy="3377231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6577" y="6168692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6577" y="6291729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6577" y="6487465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411676" y="-1022275"/>
            <a:ext cx="812800" cy="8128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100301" y="5431464"/>
            <a:ext cx="2366645" cy="5226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65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Giáo</a:t>
            </a:r>
            <a:r>
              <a:rPr lang="en-US" altLang="zh-CN" sz="1865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1865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viên</a:t>
            </a:r>
            <a:r>
              <a:rPr lang="en-US" altLang="zh-CN" sz="1865" b="1" kern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: </a:t>
            </a:r>
            <a:r>
              <a:rPr lang="en-US" altLang="zh-CN" sz="1865" b="1" kern="0" smtClean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..................</a:t>
            </a:r>
            <a:endParaRPr lang="zh-CN" altLang="zh-CN" sz="1465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751667" y="3685540"/>
            <a:ext cx="6141720" cy="912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5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mẹ vắng nhà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4537287" y="2473113"/>
            <a:ext cx="278638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bldLvl="0" animBg="1"/>
      <p:bldP spid="92" grpId="0" bldLvl="0" animBg="1"/>
      <p:bldP spid="111" grpId="0" bldLvl="0" animBg="1"/>
      <p:bldP spid="112" grpId="0" bldLvl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5757333" y="3166533"/>
            <a:ext cx="3098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endParaRPr lang="en-US" sz="2400">
              <a:sym typeface="Wingdings" panose="0500000000000000000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07" y="199813"/>
            <a:ext cx="6926580" cy="67733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>
        <p:wipe/>
      </p:transition>
    </mc:Choice>
    <mc:Fallback xmlns="">
      <p:transition advTm="1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82033" y="317500"/>
            <a:ext cx="6156960" cy="113284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Nghe viết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2611967"/>
            <a:ext cx="10137140" cy="2569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21453"/>
            <a:ext cx="10515600" cy="4582160"/>
          </a:xfrm>
        </p:spPr>
        <p:txBody>
          <a:bodyPr/>
          <a:lstStyle/>
          <a:p>
            <a:endParaRPr lang="en-US"/>
          </a:p>
        </p:txBody>
      </p:sp>
      <p:sp>
        <p:nvSpPr>
          <p:cNvPr id="21505" name="Title 1"/>
          <p:cNvSpPr txBox="1"/>
          <p:nvPr/>
        </p:nvSpPr>
        <p:spPr>
          <a:xfrm>
            <a:off x="1072727" y="-502920"/>
            <a:ext cx="14020800" cy="1631951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algn="ctr">
              <a:lnSpc>
                <a:spcPct val="90000"/>
              </a:lnSpc>
            </a:pPr>
            <a:endParaRPr lang="en-US" altLang="en-US" sz="4265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06" name="Subtitle 2"/>
          <p:cNvSpPr txBox="1"/>
          <p:nvPr/>
        </p:nvSpPr>
        <p:spPr>
          <a:xfrm>
            <a:off x="1458384" y="2533651"/>
            <a:ext cx="15303500" cy="3291416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1" indent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vi-VN" sz="3735" dirty="0">
                <a:latin typeface="Calibri" panose="020F0502020204030204" charset="0"/>
                <a:cs typeface="Calibri" panose="020F0502020204030204" charset="0"/>
              </a:rPr>
              <a:t> Chọn chữ phù hợp thay cho bông hoa</a:t>
            </a:r>
          </a:p>
          <a:p>
            <a:pPr indent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vi-VN" sz="3735" i="1" dirty="0">
                <a:latin typeface="Calibri" panose="020F0502020204030204" charset="0"/>
                <a:cs typeface="Calibri" panose="020F0502020204030204" charset="0"/>
              </a:rPr>
              <a:t>a. c</a:t>
            </a:r>
            <a:r>
              <a:rPr lang="vi-VN" altLang="en-US" sz="3735" dirty="0">
                <a:latin typeface="Calibri" panose="020F0502020204030204" charset="0"/>
                <a:cs typeface="Calibri" panose="020F0502020204030204" charset="0"/>
              </a:rPr>
              <a:t> hay </a:t>
            </a:r>
            <a:r>
              <a:rPr lang="en-US" altLang="vi-VN" sz="3735" dirty="0">
                <a:latin typeface="Calibri" panose="020F0502020204030204" charset="0"/>
                <a:cs typeface="Calibri" panose="020F0502020204030204" charset="0"/>
              </a:rPr>
              <a:t>k</a:t>
            </a:r>
            <a:r>
              <a:rPr lang="vi-VN" altLang="en-US" sz="3735" i="1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vi-VN" altLang="en-US" sz="3735" dirty="0">
                <a:latin typeface="Calibri" panose="020F0502020204030204" charset="0"/>
                <a:cs typeface="Calibri" panose="020F0502020204030204" charset="0"/>
              </a:rPr>
              <a:t>?        </a:t>
            </a:r>
            <a:r>
              <a:rPr lang="en-US" altLang="vi-VN" sz="4265" dirty="0">
                <a:latin typeface="Calibri" panose="020F0502020204030204" charset="0"/>
                <a:cs typeface="Calibri" panose="020F0502020204030204" charset="0"/>
              </a:rPr>
              <a:t>Kỳ lạ</a:t>
            </a:r>
            <a:r>
              <a:rPr lang="vi-VN" altLang="en-US" sz="4265" dirty="0">
                <a:latin typeface="Calibri" panose="020F0502020204030204" charset="0"/>
                <a:cs typeface="Calibri" panose="020F0502020204030204" charset="0"/>
              </a:rPr>
              <a:t>          </a:t>
            </a:r>
            <a:r>
              <a:rPr lang="en-US" altLang="vi-VN" sz="4265" dirty="0">
                <a:latin typeface="Calibri" panose="020F0502020204030204" charset="0"/>
                <a:cs typeface="Calibri" panose="020F0502020204030204" charset="0"/>
              </a:rPr>
              <a:t>cỏ non</a:t>
            </a:r>
            <a:r>
              <a:rPr lang="vi-VN" altLang="en-US" sz="4265" dirty="0">
                <a:latin typeface="Calibri" panose="020F0502020204030204" charset="0"/>
                <a:cs typeface="Calibri" panose="020F0502020204030204" charset="0"/>
              </a:rPr>
              <a:t>          </a:t>
            </a:r>
            <a:r>
              <a:rPr lang="en-US" altLang="vi-VN" sz="4265" dirty="0">
                <a:latin typeface="Calibri" panose="020F0502020204030204" charset="0"/>
                <a:cs typeface="Calibri" panose="020F0502020204030204" charset="0"/>
              </a:rPr>
              <a:t>Kể chuyện</a:t>
            </a:r>
          </a:p>
          <a:p>
            <a:pPr indent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vi-VN" sz="3735" i="1" dirty="0">
                <a:latin typeface="Calibri" panose="020F0502020204030204" charset="0"/>
                <a:cs typeface="Calibri" panose="020F0502020204030204" charset="0"/>
              </a:rPr>
              <a:t>b. v</a:t>
            </a:r>
            <a:r>
              <a:rPr lang="vi-VN" altLang="en-US" sz="3735" dirty="0">
                <a:latin typeface="Calibri" panose="020F0502020204030204" charset="0"/>
                <a:cs typeface="Calibri" panose="020F0502020204030204" charset="0"/>
              </a:rPr>
              <a:t> hay </a:t>
            </a:r>
            <a:r>
              <a:rPr lang="en-US" altLang="vi-VN" sz="3735" i="1" dirty="0">
                <a:latin typeface="Calibri" panose="020F0502020204030204" charset="0"/>
                <a:cs typeface="Calibri" panose="020F0502020204030204" charset="0"/>
              </a:rPr>
              <a:t>d</a:t>
            </a:r>
            <a:r>
              <a:rPr lang="vi-VN" altLang="en-US" sz="3735" i="1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vi-VN" altLang="en-US" sz="3735" dirty="0">
                <a:latin typeface="Calibri" panose="020F0502020204030204" charset="0"/>
                <a:cs typeface="Calibri" panose="020F0502020204030204" charset="0"/>
              </a:rPr>
              <a:t>?     </a:t>
            </a:r>
            <a:r>
              <a:rPr lang="vi-VN" altLang="en-US" sz="3735" dirty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   </a:t>
            </a:r>
            <a:r>
              <a:rPr lang="en-US" sz="4265" dirty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về nhà    dê con        vội vã</a:t>
            </a:r>
          </a:p>
        </p:txBody>
      </p:sp>
      <p:sp>
        <p:nvSpPr>
          <p:cNvPr id="14" name="Oval 13"/>
          <p:cNvSpPr/>
          <p:nvPr/>
        </p:nvSpPr>
        <p:spPr>
          <a:xfrm>
            <a:off x="480484" y="2768600"/>
            <a:ext cx="876300" cy="81491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373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</a:t>
            </a:r>
            <a:endParaRPr kumimoji="0" lang="en-US" sz="3735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AutoShape 14" descr="daisy_button_pink_hb"/>
          <p:cNvSpPr/>
          <p:nvPr/>
        </p:nvSpPr>
        <p:spPr>
          <a:xfrm>
            <a:off x="8325273" y="4900084"/>
            <a:ext cx="986367" cy="924983"/>
          </a:xfrm>
          <a:prstGeom prst="actionButtonBlank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 wrap="none" anchor="ctr"/>
          <a:lstStyle/>
          <a:p>
            <a:pPr eaLnBrk="0" hangingPunct="0"/>
            <a:endParaRPr lang="en-US" altLang="en-US" sz="2400" dirty="0">
              <a:latin typeface="Verdana" panose="020B0604030504040204" pitchFamily="34" charset="0"/>
            </a:endParaRPr>
          </a:p>
        </p:txBody>
      </p:sp>
      <p:sp>
        <p:nvSpPr>
          <p:cNvPr id="27" name="AutoShape 14" descr="daisy_button_pink_hb"/>
          <p:cNvSpPr/>
          <p:nvPr/>
        </p:nvSpPr>
        <p:spPr>
          <a:xfrm>
            <a:off x="6056207" y="4900507"/>
            <a:ext cx="847513" cy="924560"/>
          </a:xfrm>
          <a:prstGeom prst="actionButtonBlank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 wrap="none" anchor="ctr"/>
          <a:lstStyle/>
          <a:p>
            <a:pPr eaLnBrk="0" hangingPunct="0"/>
            <a:endParaRPr lang="en-US" altLang="en-US" sz="2400" dirty="0">
              <a:latin typeface="Verdana" panose="020B0604030504040204" pitchFamily="34" charset="0"/>
            </a:endParaRPr>
          </a:p>
        </p:txBody>
      </p:sp>
      <p:sp>
        <p:nvSpPr>
          <p:cNvPr id="28" name="AutoShape 14" descr="daisy_button_pink_hb"/>
          <p:cNvSpPr/>
          <p:nvPr/>
        </p:nvSpPr>
        <p:spPr>
          <a:xfrm>
            <a:off x="4084320" y="4900084"/>
            <a:ext cx="728133" cy="924983"/>
          </a:xfrm>
          <a:prstGeom prst="actionButtonBlank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 wrap="none" anchor="ctr"/>
          <a:lstStyle/>
          <a:p>
            <a:pPr eaLnBrk="0" hangingPunct="0"/>
            <a:endParaRPr lang="en-US" altLang="en-US" sz="2400" dirty="0">
              <a:latin typeface="Verdana" panose="020B0604030504040204" pitchFamily="34" charset="0"/>
            </a:endParaRPr>
          </a:p>
        </p:txBody>
      </p:sp>
      <p:sp>
        <p:nvSpPr>
          <p:cNvPr id="29" name="AutoShape 14" descr="daisy_button_pink_hb"/>
          <p:cNvSpPr/>
          <p:nvPr/>
        </p:nvSpPr>
        <p:spPr>
          <a:xfrm>
            <a:off x="9080924" y="3824393"/>
            <a:ext cx="728133" cy="924984"/>
          </a:xfrm>
          <a:prstGeom prst="actionButtonBlank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 wrap="none" anchor="ctr"/>
          <a:lstStyle/>
          <a:p>
            <a:pPr eaLnBrk="0" hangingPunct="0"/>
            <a:endParaRPr lang="en-US" altLang="en-US" sz="2400" dirty="0">
              <a:latin typeface="Verdana" panose="020B0604030504040204" pitchFamily="34" charset="0"/>
            </a:endParaRPr>
          </a:p>
        </p:txBody>
      </p:sp>
      <p:sp>
        <p:nvSpPr>
          <p:cNvPr id="30" name="AutoShape 14" descr="daisy_button_pink_hb"/>
          <p:cNvSpPr/>
          <p:nvPr/>
        </p:nvSpPr>
        <p:spPr>
          <a:xfrm>
            <a:off x="6316133" y="3716867"/>
            <a:ext cx="728133" cy="924984"/>
          </a:xfrm>
          <a:prstGeom prst="actionButtonBlank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 wrap="none" anchor="ctr"/>
          <a:lstStyle/>
          <a:p>
            <a:pPr eaLnBrk="0" hangingPunct="0"/>
            <a:endParaRPr lang="en-US" altLang="en-US" sz="2400" dirty="0">
              <a:latin typeface="Verdana" panose="020B0604030504040204" pitchFamily="34" charset="0"/>
            </a:endParaRPr>
          </a:p>
        </p:txBody>
      </p:sp>
      <p:sp>
        <p:nvSpPr>
          <p:cNvPr id="31" name="AutoShape 14" descr="daisy_button_pink_hb"/>
          <p:cNvSpPr/>
          <p:nvPr/>
        </p:nvSpPr>
        <p:spPr>
          <a:xfrm>
            <a:off x="4181687" y="3826933"/>
            <a:ext cx="728133" cy="922867"/>
          </a:xfrm>
          <a:prstGeom prst="actionButtonBlank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 wrap="none" anchor="ctr"/>
          <a:lstStyle/>
          <a:p>
            <a:pPr eaLnBrk="0" hangingPunct="0"/>
            <a:endParaRPr lang="en-US" altLang="en-US" sz="2400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1085" y="463550"/>
            <a:ext cx="7808595" cy="571373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ChangeArrowheads="1"/>
          </p:cNvSpPr>
          <p:nvPr/>
        </p:nvSpPr>
        <p:spPr bwMode="auto">
          <a:xfrm>
            <a:off x="1016000" y="862013"/>
            <a:ext cx="1097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4" tIns="45718" rIns="91314" bIns="45718" anchor="ctr"/>
          <a:lstStyle/>
          <a:p>
            <a:pPr algn="ctr" defTabSz="91313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方正准圆简体"/>
              </a:rPr>
              <a:t>DẶN DÒ</a:t>
            </a:r>
          </a:p>
        </p:txBody>
      </p:sp>
      <p:sp>
        <p:nvSpPr>
          <p:cNvPr id="37" name="Plaque 36"/>
          <p:cNvSpPr>
            <a:spLocks noChangeArrowheads="1"/>
          </p:cNvSpPr>
          <p:nvPr/>
        </p:nvSpPr>
        <p:spPr bwMode="auto">
          <a:xfrm>
            <a:off x="1882141" y="1981208"/>
            <a:ext cx="8199120" cy="2967991"/>
          </a:xfrm>
          <a:prstGeom prst="plaque">
            <a:avLst>
              <a:gd name="adj" fmla="val 16667"/>
            </a:avLst>
          </a:prstGeom>
          <a:solidFill>
            <a:srgbClr val="FFC000"/>
          </a:solidFill>
          <a:ln w="25400" algn="ctr">
            <a:solidFill>
              <a:srgbClr val="385D8A"/>
            </a:solidFill>
            <a:miter lim="800000"/>
          </a:ln>
        </p:spPr>
        <p:txBody>
          <a:bodyPr lIns="91314" tIns="45718" rIns="91314" bIns="45718" anchor="ctr"/>
          <a:lstStyle/>
          <a:p>
            <a:pPr marL="342265" indent="-342265" defTabSz="912495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320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.........................</a:t>
            </a:r>
          </a:p>
          <a:p>
            <a:pPr marL="342265" indent="-342265" defTabSz="912495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320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................................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8"/>
          <p:cNvSpPr/>
          <p:nvPr/>
        </p:nvSpPr>
        <p:spPr>
          <a:xfrm>
            <a:off x="425569" y="439687"/>
            <a:ext cx="11340861" cy="748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265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</a:t>
            </a:r>
            <a:r>
              <a:rPr lang="en-US" altLang="zh-CN" sz="4265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sát tranh</a:t>
            </a:r>
            <a:endParaRPr lang="zh-CN" altLang="en-US" sz="4265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-847" y="1489287"/>
            <a:ext cx="5158740" cy="1078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135" b="1">
                <a:latin typeface="Times New Roman" panose="02020603050405020304" pitchFamily="18" charset="0"/>
                <a:cs typeface="Times New Roman" panose="02020603050405020304" pitchFamily="18" charset="0"/>
              </a:rPr>
              <a:t>a. Em thấy gì trong bức tranh?</a:t>
            </a:r>
          </a:p>
          <a:p>
            <a:pPr algn="just">
              <a:lnSpc>
                <a:spcPct val="150000"/>
              </a:lnSpc>
            </a:pPr>
            <a:r>
              <a:rPr lang="en-US" sz="2135" b="1">
                <a:latin typeface="Times New Roman" panose="02020603050405020304" pitchFamily="18" charset="0"/>
                <a:cs typeface="Times New Roman" panose="02020603050405020304" pitchFamily="18" charset="0"/>
              </a:rPr>
              <a:t>b. Theo em, bạn nhỏ nên làm gì? Vì sao?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0540" y="640927"/>
            <a:ext cx="6414347" cy="5575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6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8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7" y="5237587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2" y="4613425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8" y="5419917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7" y="2817503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6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5" y="1667331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6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3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2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7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30972" y="3100804"/>
            <a:ext cx="4784539" cy="993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5865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927087" y="1845039"/>
            <a:ext cx="13479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0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8" y="3269456"/>
            <a:ext cx="1501113" cy="347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0" grpId="0"/>
      <p:bldP spid="110" grpId="1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5757333" y="3166533"/>
            <a:ext cx="3098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endParaRPr lang="en-US" sz="2400">
              <a:sym typeface="Wingdings" panose="05000000000000000000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063413" y="1228465"/>
            <a:ext cx="10007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nọ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90044" y="553792"/>
            <a:ext cx="2433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12273" y="6120853"/>
            <a:ext cx="2555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(Theo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Grim)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  <p:bldLst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6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8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7" y="5237587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2" y="4613425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8" y="5419917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7" y="2817503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6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5" y="1667331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6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3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2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7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43711" y="2818241"/>
            <a:ext cx="4784539" cy="1896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5865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5865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5865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5865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031068" y="1555940"/>
            <a:ext cx="13479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0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8" y="3269456"/>
            <a:ext cx="1501113" cy="347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5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7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0" grpId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984673" y="625687"/>
            <a:ext cx="95148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a. Dê mẹ dặn dê con chỉ được mở cửa khi nào?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3527213" y="1186180"/>
            <a:ext cx="5597313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5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Khi nghe thấy tiếng mẹ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1058333" y="2049780"/>
            <a:ext cx="1006094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5"/>
              <a:t>b. Sói làm gì khi dê mẹ vừa đi xa?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2578100" y="2682240"/>
            <a:ext cx="5985933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5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Gõ cửa và giả giọng dê mẹ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1154853" y="3544993"/>
            <a:ext cx="1006094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5"/>
              <a:t>c. Nghe chuyện, dê mẹ đã nói gì với đàn con?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2673773" y="4384887"/>
            <a:ext cx="5985933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5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Khen các con ngoan lắm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7" grpId="1"/>
      <p:bldP spid="8" grpId="0"/>
      <p:bldP spid="8" grpId="1"/>
      <p:bldP spid="9" grpId="0"/>
      <p:bldP spid="9" grpId="1"/>
      <p:bldP spid="3" grpId="0"/>
      <p:bldP spid="3" grpId="1"/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18104" y="2194560"/>
            <a:ext cx="7516368" cy="1591056"/>
          </a:xfrm>
          <a:prstGeom prst="rect">
            <a:avLst/>
          </a:prstGeom>
          <a:noFill/>
        </p:spPr>
        <p:txBody>
          <a:bodyPr numCol="1">
            <a:prstTxWarp prst="textDoubleWave1">
              <a:avLst/>
            </a:prstTxWarp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GB" sz="6600" b="1" kern="1200" cap="none" spc="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GB" sz="6600" b="1" kern="120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6600" b="1" kern="1200" cap="none" spc="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lao</a:t>
            </a:r>
            <a:endParaRPr kumimoji="0" lang="en-GB" sz="6600" b="1" kern="120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61;p28"/>
          <p:cNvSpPr txBox="1"/>
          <p:nvPr/>
        </p:nvSpPr>
        <p:spPr>
          <a:xfrm>
            <a:off x="770467" y="1103207"/>
            <a:ext cx="5826760" cy="2068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80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Viết vào vở câu hỏi b ở mục 3</a:t>
            </a:r>
            <a:endParaRPr lang="en-US" sz="80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26267"/>
            <a:ext cx="10515600" cy="36449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265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Khi ở nhà một mình, em không được (....) cho người lạ?</a:t>
            </a:r>
          </a:p>
          <a:p>
            <a:pPr marL="0" indent="0" algn="ctr">
              <a:buNone/>
            </a:pPr>
            <a:endParaRPr lang="en-US" sz="4265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82033" y="317500"/>
            <a:ext cx="6156960" cy="113284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Hoàn thiện câu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2578947" y="4668520"/>
            <a:ext cx="815170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5"/>
              <a:t>Mời                       Mở cửa                        Nghe lời</a:t>
            </a:r>
          </a:p>
        </p:txBody>
      </p:sp>
      <p:sp>
        <p:nvSpPr>
          <p:cNvPr id="5" name="Oval 4"/>
          <p:cNvSpPr/>
          <p:nvPr/>
        </p:nvSpPr>
        <p:spPr>
          <a:xfrm>
            <a:off x="4538133" y="4533053"/>
            <a:ext cx="2420620" cy="8034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35" b="1"/>
              <a:t>Mở cửa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8" grpId="0" bldLvl="0" animBg="1"/>
      <p:bldP spid="8" grpId="1" animBg="1"/>
      <p:bldP spid="4" grpId="0"/>
      <p:bldP spid="4" grpId="1"/>
      <p:bldP spid="5" grpId="0" bldLvl="0" animBg="1"/>
      <p:bldP spid="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自定义 83">
      <a:dk1>
        <a:srgbClr val="002060"/>
      </a:dk1>
      <a:lt1>
        <a:sysClr val="window" lastClr="FFFFFF"/>
      </a:lt1>
      <a:dk2>
        <a:srgbClr val="1C1C1C"/>
      </a:dk2>
      <a:lt2>
        <a:srgbClr val="EEECE1"/>
      </a:lt2>
      <a:accent1>
        <a:srgbClr val="009999"/>
      </a:accent1>
      <a:accent2>
        <a:srgbClr val="FF0066"/>
      </a:accent2>
      <a:accent3>
        <a:srgbClr val="99CC00"/>
      </a:accent3>
      <a:accent4>
        <a:srgbClr val="FFCC00"/>
      </a:accent4>
      <a:accent5>
        <a:srgbClr val="548DD4"/>
      </a:accent5>
      <a:accent6>
        <a:srgbClr val="FF9B05"/>
      </a:accent6>
      <a:hlink>
        <a:srgbClr val="C7C7C7"/>
      </a:hlink>
      <a:folHlink>
        <a:srgbClr val="FF0000"/>
      </a:folHlink>
    </a:clrScheme>
    <a:fontScheme name="Temp">
      <a:majorFont>
        <a:latin typeface="方正准圆简体"/>
        <a:ea typeface="方正准圆简体"/>
        <a:cs typeface=""/>
      </a:majorFont>
      <a:minorFont>
        <a:latin typeface="方正准圆简体"/>
        <a:ea typeface="方正准圆简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209</Words>
  <Application>Microsoft Office PowerPoint</Application>
  <PresentationFormat>Widescreen</PresentationFormat>
  <Paragraphs>48</Paragraphs>
  <Slides>14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Microsoft YaHei</vt:lpstr>
      <vt:lpstr>宋体</vt:lpstr>
      <vt:lpstr>宋体</vt:lpstr>
      <vt:lpstr>Arial</vt:lpstr>
      <vt:lpstr>Arial-Rounded</vt:lpstr>
      <vt:lpstr>Calibri</vt:lpstr>
      <vt:lpstr>Calibri Light</vt:lpstr>
      <vt:lpstr>Chivo Light</vt:lpstr>
      <vt:lpstr>Times New Roman</vt:lpstr>
      <vt:lpstr>Verdana</vt:lpstr>
      <vt:lpstr>Wingdings</vt:lpstr>
      <vt:lpstr>思源黑体 CN Light</vt:lpstr>
      <vt:lpstr>方正准圆简体</vt:lpstr>
      <vt:lpstr>Office Theme</vt:lpstr>
      <vt:lpstr>2_Office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</cp:lastModifiedBy>
  <cp:revision>4</cp:revision>
  <dcterms:created xsi:type="dcterms:W3CDTF">2020-08-25T14:33:00Z</dcterms:created>
  <dcterms:modified xsi:type="dcterms:W3CDTF">2025-03-12T00:59:17Z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