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2" r:id="rId2"/>
    <p:sldId id="277" r:id="rId3"/>
    <p:sldId id="319" r:id="rId4"/>
    <p:sldId id="320" r:id="rId5"/>
    <p:sldId id="332" r:id="rId6"/>
    <p:sldId id="334" r:id="rId7"/>
    <p:sldId id="321" r:id="rId8"/>
    <p:sldId id="322" r:id="rId9"/>
    <p:sldId id="335" r:id="rId10"/>
    <p:sldId id="323" r:id="rId11"/>
    <p:sldId id="336" r:id="rId12"/>
    <p:sldId id="324" r:id="rId13"/>
    <p:sldId id="325" r:id="rId14"/>
    <p:sldId id="326" r:id="rId15"/>
    <p:sldId id="337" r:id="rId16"/>
    <p:sldId id="338" r:id="rId17"/>
    <p:sldId id="339" r:id="rId18"/>
    <p:sldId id="330" r:id="rId19"/>
    <p:sldId id="340" r:id="rId20"/>
    <p:sldId id="306" r:id="rId21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7B7"/>
    <a:srgbClr val="BD8E79"/>
    <a:srgbClr val="B37D65"/>
    <a:srgbClr val="8F5D47"/>
    <a:srgbClr val="B43C00"/>
    <a:srgbClr val="BF27CB"/>
    <a:srgbClr val="D24CDC"/>
    <a:srgbClr val="F3CEF6"/>
    <a:srgbClr val="A521AF"/>
    <a:srgbClr val="8F4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8" y="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phát</a:t>
            </a:r>
            <a:r>
              <a:rPr lang="en-US" baseline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GD cho HS biết</a:t>
            </a:r>
            <a:r>
              <a:rPr lang="en-US" baseline="0"/>
              <a:t> nghề nào cũng cao quý…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tự</a:t>
            </a:r>
            <a:r>
              <a:rPr lang="en-US" baseline="0"/>
              <a:t> nói về bản thân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4406901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2906715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5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5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4"/>
            <a:ext cx="53876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8" y="273049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053"/>
            <a:ext cx="6813891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8" y="1435105"/>
            <a:ext cx="4010039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2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1" y="2"/>
            <a:ext cx="9068485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6835" y="325120"/>
            <a:ext cx="7654582" cy="653288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274" y="1028733"/>
            <a:ext cx="5103054" cy="601472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0546" y="-123394"/>
            <a:ext cx="4778019" cy="5169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0788" y="2616201"/>
            <a:ext cx="2597927" cy="634508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dist"/>
            <a:r>
              <a:rPr lang="en-US" altLang="zh-CN" sz="3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Khởi động</a:t>
            </a:r>
            <a:endParaRPr lang="zh-CN" altLang="en-US" sz="3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2626" y="14166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 bếp: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4012" y="1752600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latin typeface="Arial" pitchFamily="34" charset="0"/>
                <a:cs typeface="Arial" pitchFamily="34" charset="0"/>
              </a:rPr>
              <a:t>người nấu ăn (thường chỉ người chuyên làm nghề nấu ăn.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3212" y="30930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Gieo: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79612" y="3816964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latin typeface="Arial" pitchFamily="34" charset="0"/>
                <a:cs typeface="Arial" pitchFamily="34" charset="0"/>
              </a:rPr>
              <a:t>rắc hạt xuống đất để cho mọc thành cây (gieo hạt: ý nói trồng trọt).</a:t>
            </a:r>
          </a:p>
        </p:txBody>
      </p:sp>
    </p:spTree>
    <p:extLst>
      <p:ext uri="{BB962C8B-B14F-4D97-AF65-F5344CB8AC3E}">
        <p14:creationId xmlns:p14="http://schemas.microsoft.com/office/powerpoint/2010/main" val="25444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240" y="304800"/>
            <a:ext cx="10969943" cy="1143000"/>
          </a:xfrm>
        </p:spPr>
        <p:txBody>
          <a:bodyPr>
            <a:noAutofit/>
          </a:bodyPr>
          <a:lstStyle/>
          <a:p>
            <a:r>
              <a:rPr lang="en-US" sz="7200">
                <a:latin typeface="Arial" pitchFamily="34" charset="0"/>
                <a:cs typeface="Arial" pitchFamily="34" charset="0"/>
              </a:rPr>
              <a:t>Gieo hạt</a:t>
            </a:r>
          </a:p>
        </p:txBody>
      </p:sp>
      <p:pic>
        <p:nvPicPr>
          <p:cNvPr id="3076" name="Picture 4" descr="Hãy là người gieo hạt dễ thương, bền bỉ và kiên trì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828800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9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5171786" y="5778165"/>
            <a:ext cx="2082258" cy="8036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1812" y="140637"/>
            <a:ext cx="12615224" cy="6242918"/>
            <a:chOff x="794388" y="521637"/>
            <a:chExt cx="12615224" cy="6242918"/>
          </a:xfrm>
        </p:grpSpPr>
        <p:sp>
          <p:nvSpPr>
            <p:cNvPr id="13" name="TextBox 12"/>
            <p:cNvSpPr txBox="1"/>
            <p:nvPr/>
          </p:nvSpPr>
          <p:spPr>
            <a:xfrm>
              <a:off x="2112268" y="5216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80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122612" y="1472955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22612" y="4180611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</a:p>
        </p:txBody>
      </p:sp>
      <p:sp>
        <p:nvSpPr>
          <p:cNvPr id="5" name="Oval 4"/>
          <p:cNvSpPr/>
          <p:nvPr/>
        </p:nvSpPr>
        <p:spPr>
          <a:xfrm>
            <a:off x="87723" y="2286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47662"/>
            <a:ext cx="10960708" cy="1107909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Tìm trong khổ thơ thứ hai và thứ ba những tiếng có vần </a:t>
            </a:r>
            <a:r>
              <a:rPr lang="en-US" sz="3200" b="1" i="1">
                <a:latin typeface="Arial" pitchFamily="34" charset="0"/>
                <a:ea typeface="Arial-Rounded" pitchFamily="34" charset="0"/>
                <a:cs typeface="Arial" pitchFamily="34" charset="0"/>
              </a:rPr>
              <a:t>at, ep, êp</a:t>
            </a:r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09519" y="4742207"/>
            <a:ext cx="90661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3099" y="2578886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3934" y="2033587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bếp</a:t>
            </a:r>
            <a:endParaRPr lang="en-US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23" y="24002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59084"/>
            <a:ext cx="34442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5788" y="674037"/>
            <a:ext cx="12615224" cy="6166718"/>
            <a:chOff x="794388" y="597837"/>
            <a:chExt cx="12615224" cy="6166718"/>
          </a:xfrm>
        </p:grpSpPr>
        <p:sp>
          <p:nvSpPr>
            <p:cNvPr id="15" name="TextBox 14"/>
            <p:cNvSpPr txBox="1"/>
            <p:nvPr/>
          </p:nvSpPr>
          <p:spPr>
            <a:xfrm>
              <a:off x="2112268" y="5978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78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thuỷ thủ để lái tàu vượt sóng dữ, băng qua nhiều đại dương.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thuỷ thuỷ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24512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đầu bếp để làm những chiếc bánh ngọt thật đẹp, nấu món mì siêu ngon.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đầu bếp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26403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trong khổ thơ thứ ba muốn làm người gieo hạt (tức là người nông dân).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702" y="1219802"/>
            <a:ext cx="11506200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>
                <a:latin typeface="Arial" pitchFamily="34" charset="0"/>
                <a:ea typeface="Arial-Rounded" pitchFamily="34" charset="0"/>
                <a:cs typeface="Arial" pitchFamily="34" charset="0"/>
              </a:rPr>
              <a:t>Trong khổ thơ thứ 3, bạn nhỏ muốn làm nghề gì?</a:t>
            </a:r>
          </a:p>
        </p:txBody>
      </p:sp>
    </p:spTree>
    <p:extLst>
      <p:ext uri="{BB962C8B-B14F-4D97-AF65-F5344CB8AC3E}">
        <p14:creationId xmlns:p14="http://schemas.microsoft.com/office/powerpoint/2010/main" val="1907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012" y="304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782" y="423862"/>
            <a:ext cx="88276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3732" y="1600200"/>
            <a:ext cx="6252049" cy="455500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</a:p>
          <a:p>
            <a:pPr algn="just"/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18" y="1666006"/>
            <a:ext cx="3656648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2213838"/>
            <a:ext cx="3656648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2648331"/>
            <a:ext cx="3656648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104546"/>
            <a:ext cx="4424543" cy="65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4114800"/>
            <a:ext cx="4022312" cy="45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84" y="4566497"/>
            <a:ext cx="4424543" cy="5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64" y="5022634"/>
            <a:ext cx="3656648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5506544"/>
            <a:ext cx="3988894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6886901" y="1371601"/>
            <a:ext cx="3703311" cy="5236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/>
        </p:blipFill>
        <p:spPr>
          <a:xfrm>
            <a:off x="1476701" y="1371600"/>
            <a:ext cx="4890715" cy="52686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627" y="177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296863"/>
            <a:ext cx="108591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Trao đổi: Lớn lên em thích làm nghề gì? Vì sao?</a:t>
            </a:r>
          </a:p>
        </p:txBody>
      </p:sp>
    </p:spTree>
    <p:extLst>
      <p:ext uri="{BB962C8B-B14F-4D97-AF65-F5344CB8AC3E}">
        <p14:creationId xmlns:p14="http://schemas.microsoft.com/office/powerpoint/2010/main" val="3603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5" y="-19522"/>
            <a:ext cx="12333642" cy="2591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7584" y="14344"/>
            <a:ext cx="1233364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00041" y="2869488"/>
            <a:ext cx="6656780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7958" y="2812695"/>
            <a:ext cx="1322764" cy="1323109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0" y="237859"/>
            <a:ext cx="1788240" cy="1342336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80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4619" y="615127"/>
            <a:ext cx="9736720" cy="1003782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58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019" y="2883519"/>
            <a:ext cx="1320456" cy="1157670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29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9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76761" y="3052120"/>
            <a:ext cx="6826838" cy="772949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4300" b="1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 LÊN BẠN LÀM GÌ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879281" y="-1131658"/>
            <a:ext cx="3291986" cy="3062308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930" y="237859"/>
            <a:ext cx="1788240" cy="1342294"/>
          </a:xfrm>
          <a:prstGeom prst="rect">
            <a:avLst/>
          </a:prstGeom>
          <a:noFill/>
        </p:spPr>
        <p:txBody>
          <a:bodyPr wrap="square" lIns="110109" tIns="55056" rIns="110109" bIns="55056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>
          <a:xfrm>
            <a:off x="4899197" y="4273934"/>
            <a:ext cx="2438400" cy="22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406294" y="381000"/>
            <a:ext cx="11546880" cy="58928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96" tIns="55098" rIns="110196" bIns="55098" rtlCol="0" anchor="ctr"/>
          <a:lstStyle/>
          <a:p>
            <a:pPr algn="ctr"/>
            <a:r>
              <a:rPr lang="en-US" sz="39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 lại bài đã học (trang 152, 153).</a:t>
            </a: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mới: </a:t>
            </a:r>
            <a:r>
              <a:rPr lang="en-US" sz="39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Ruộng bậc thang</a:t>
            </a: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(trang 154).</a:t>
            </a:r>
          </a:p>
        </p:txBody>
      </p:sp>
    </p:spTree>
    <p:extLst>
      <p:ext uri="{BB962C8B-B14F-4D97-AF65-F5344CB8AC3E}">
        <p14:creationId xmlns:p14="http://schemas.microsoft.com/office/powerpoint/2010/main" val="21869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327" y="3810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096" y="500063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các hình dưới đây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6508" y="6019800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Mỗi người trong hình làm nghề gì?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45573" r="54893" b="40365"/>
          <a:stretch/>
        </p:blipFill>
        <p:spPr bwMode="auto">
          <a:xfrm>
            <a:off x="733245" y="1371600"/>
            <a:ext cx="10968097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Top 8 đầu bếp giỏi nhất Việt Nam - Toplist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/>
          <a:stretch/>
        </p:blipFill>
        <p:spPr bwMode="auto">
          <a:xfrm>
            <a:off x="994487" y="3751634"/>
            <a:ext cx="1584566" cy="22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S. Nguyễn Trung Nghĩ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 bwMode="auto">
          <a:xfrm>
            <a:off x="3008312" y="3737624"/>
            <a:ext cx="1714500" cy="22877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sư công trình - MEP Engineer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8645"/>
          <a:stretch/>
        </p:blipFill>
        <p:spPr bwMode="auto">
          <a:xfrm>
            <a:off x="4966297" y="3751634"/>
            <a:ext cx="2256231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 giáo Nguyễn Thị Hằng tận tâm, đầy trách nhiệm với học sinh tiểu học -  Giáo dục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33659"/>
          <a:stretch/>
        </p:blipFill>
        <p:spPr bwMode="auto">
          <a:xfrm>
            <a:off x="7415828" y="3751634"/>
            <a:ext cx="1874305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ững phi công nổi tiếng được yêu mến nhất hiện nay, 2/3 là các &quot;bóng hồng&quot;  làm chủ bầu trờ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r="33639"/>
          <a:stretch/>
        </p:blipFill>
        <p:spPr bwMode="auto">
          <a:xfrm>
            <a:off x="9675812" y="3695700"/>
            <a:ext cx="1747380" cy="22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388" y="381000"/>
            <a:ext cx="12615224" cy="6383555"/>
            <a:chOff x="794388" y="381000"/>
            <a:chExt cx="12615224" cy="6383555"/>
          </a:xfrm>
        </p:grpSpPr>
        <p:sp>
          <p:nvSpPr>
            <p:cNvPr id="4" name="TextBox 3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10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2268" y="381000"/>
            <a:ext cx="7927354" cy="738577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ctr"/>
            <a:r>
              <a:rPr lang="en-US" sz="4000" b="1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188" y="1361428"/>
            <a:ext cx="6747824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Tớ muốn làm thuỷ thủ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Lái tàu vượt sóng dữ,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Băng qua nhiều đại dương.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5054" y="1361428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188" y="3888906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0397" y="3888906"/>
            <a:ext cx="6636815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60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3812" y="6087533"/>
            <a:ext cx="4141431" cy="61546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(Thái Dương)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90742" y="1018411"/>
            <a:ext cx="1591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90743" y="2530935"/>
            <a:ext cx="15917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36612" y="3048000"/>
            <a:ext cx="1275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23845" y="3628572"/>
            <a:ext cx="2022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326271" y="3069771"/>
            <a:ext cx="1600200" cy="7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 flipH="1">
            <a:off x="727321" y="2335582"/>
            <a:ext cx="3413334" cy="3292189"/>
          </a:xfrm>
          <a:prstGeom prst="rect">
            <a:avLst/>
          </a:prstGeom>
        </p:spPr>
      </p:pic>
      <p:sp>
        <p:nvSpPr>
          <p:cNvPr id="142" name="Freeform 5"/>
          <p:cNvSpPr>
            <a:spLocks/>
          </p:cNvSpPr>
          <p:nvPr/>
        </p:nvSpPr>
        <p:spPr bwMode="auto">
          <a:xfrm>
            <a:off x="4377612" y="584202"/>
            <a:ext cx="809098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638" tIns="41319" rIns="82638" bIns="4131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460433" y="807579"/>
            <a:ext cx="5067085" cy="1099883"/>
            <a:chOff x="4441088" y="391100"/>
            <a:chExt cx="5068407" cy="1099884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89015" y="391100"/>
              <a:ext cx="4320480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lớn lên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748389" y="1720028"/>
            <a:ext cx="4560240" cy="1051529"/>
            <a:chOff x="4441088" y="439454"/>
            <a:chExt cx="4561429" cy="1051530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40140" y="439454"/>
              <a:ext cx="3762377" cy="96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2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thuỷ thủ</a:t>
              </a:r>
              <a:endParaRPr lang="zh-CN" altLang="en-US" sz="4300" dirty="0">
                <a:solidFill>
                  <a:schemeClr val="accent2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4844375" y="2834188"/>
            <a:ext cx="4520696" cy="1084912"/>
            <a:chOff x="4441088" y="482123"/>
            <a:chExt cx="4521874" cy="1084913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3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200584" y="482123"/>
              <a:ext cx="3762378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3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lái tàu</a:t>
              </a:r>
              <a:endParaRPr lang="zh-CN" altLang="en-US" sz="4300" dirty="0">
                <a:solidFill>
                  <a:schemeClr val="accent3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4748390" y="3822465"/>
            <a:ext cx="5307393" cy="1086726"/>
            <a:chOff x="4441088" y="404256"/>
            <a:chExt cx="5308777" cy="1086728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4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296596" y="404256"/>
              <a:ext cx="4453269" cy="108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4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đại dương</a:t>
              </a:r>
              <a:endParaRPr lang="zh-CN" altLang="en-US" sz="4300" dirty="0">
                <a:solidFill>
                  <a:schemeClr val="accent4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4460432" y="4732856"/>
            <a:ext cx="4611414" cy="1045776"/>
            <a:chOff x="4441088" y="445206"/>
            <a:chExt cx="4612616" cy="1045778"/>
          </a:xfrm>
        </p:grpSpPr>
        <p:grpSp>
          <p:nvGrpSpPr>
            <p:cNvPr id="168" name="组合 16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7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5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70" name="矩形 39"/>
            <p:cNvSpPr>
              <a:spLocks noChangeArrowheads="1"/>
            </p:cNvSpPr>
            <p:nvPr/>
          </p:nvSpPr>
          <p:spPr bwMode="auto">
            <a:xfrm>
              <a:off x="5291326" y="445206"/>
              <a:ext cx="3762378" cy="96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mùa gặt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218717" y="499512"/>
            <a:ext cx="2234618" cy="1497584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endParaRPr lang="en-US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546604" y="895282"/>
            <a:ext cx="1578847" cy="557564"/>
          </a:xfrm>
          <a:prstGeom prst="rect">
            <a:avLst/>
          </a:prstGeom>
          <a:noFill/>
        </p:spPr>
        <p:txBody>
          <a:bodyPr wrap="none" lIns="110213" tIns="55106" rIns="110213" bIns="55106" rtlCol="0">
            <a:spAutoFit/>
          </a:bodyPr>
          <a:lstStyle/>
          <a:p>
            <a:pPr algn="l"/>
            <a:r>
              <a:rPr lang="en-US" altLang="zh-CN" sz="2900" b="1" spc="-181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900" b="1" spc="-181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209040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79059" y="2614306"/>
            <a:ext cx="561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603673" y="3692187"/>
            <a:ext cx="317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002487" y="4723655"/>
            <a:ext cx="1301725" cy="9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32612" y="5627771"/>
            <a:ext cx="475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32331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582304" y="3690488"/>
            <a:ext cx="565301" cy="16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5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60216" y="228600"/>
            <a:ext cx="12615224" cy="6383555"/>
            <a:chOff x="794388" y="381000"/>
            <a:chExt cx="12615224" cy="6383555"/>
          </a:xfrm>
        </p:grpSpPr>
        <p:sp>
          <p:nvSpPr>
            <p:cNvPr id="36" name="TextBox 35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307043" y="2867060"/>
            <a:ext cx="131582" cy="580823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870487" y="5357816"/>
            <a:ext cx="131582" cy="580823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1657012" y="2853204"/>
            <a:ext cx="131582" cy="580823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739643" y="5371672"/>
            <a:ext cx="131582" cy="580823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58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126" y="457200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Thuỷ thủ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2212" y="457200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latin typeface="Arial" pitchFamily="34" charset="0"/>
                <a:cs typeface="Arial" pitchFamily="34" charset="0"/>
              </a:rPr>
              <a:t>người làm việc trên tàu thuỷ.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3712" y="1707536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Sóng dữ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42798" y="1707536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latin typeface="Arial" pitchFamily="34" charset="0"/>
                <a:cs typeface="Arial" pitchFamily="34" charset="0"/>
              </a:rPr>
              <a:t>sóng lớn và nguy hiểm.</a:t>
            </a:r>
          </a:p>
        </p:txBody>
      </p:sp>
      <p:pic>
        <p:nvPicPr>
          <p:cNvPr id="2050" name="Picture 2" descr="Mát mắt trước những hình nền sóng biển đẹp nhất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2" y="2865994"/>
            <a:ext cx="6019800" cy="36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óng biển dữ dộ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8012" cy="6771976"/>
          </a:xfrm>
        </p:spPr>
      </p:pic>
    </p:spTree>
    <p:extLst>
      <p:ext uri="{BB962C8B-B14F-4D97-AF65-F5344CB8AC3E}">
        <p14:creationId xmlns:p14="http://schemas.microsoft.com/office/powerpoint/2010/main" val="25032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975</Words>
  <Application>Microsoft Office PowerPoint</Application>
  <PresentationFormat>Custom</PresentationFormat>
  <Paragraphs>174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微软雅黑</vt:lpstr>
      <vt:lpstr>宋体</vt:lpstr>
      <vt:lpstr>Arial</vt:lpstr>
      <vt:lpstr>Arial Rounded MT Bold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Gieo hạt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Tuyết Bùi Thị</cp:lastModifiedBy>
  <cp:revision>218</cp:revision>
  <dcterms:created xsi:type="dcterms:W3CDTF">2020-12-08T15:48:47Z</dcterms:created>
  <dcterms:modified xsi:type="dcterms:W3CDTF">2025-05-08T13:55:44Z</dcterms:modified>
</cp:coreProperties>
</file>