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sldIdLst>
    <p:sldId id="297" r:id="rId2"/>
    <p:sldId id="256" r:id="rId3"/>
    <p:sldId id="257" r:id="rId4"/>
    <p:sldId id="315" r:id="rId5"/>
    <p:sldId id="316" r:id="rId6"/>
    <p:sldId id="317" r:id="rId7"/>
    <p:sldId id="259"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HP001 4 hàng" panose="020B0604020202020204" charset="0"/>
      <p:regular r:id="rId16"/>
      <p:bold r:id="rId17"/>
    </p:embeddedFont>
    <p:embeddedFont>
      <p:font typeface="HP001 4 hang 1 ô ly" panose="020B0604020202020204" charset="0"/>
      <p:bold r:id="rId18"/>
    </p:embeddedFont>
    <p:embeddedFont>
      <p:font typeface="VNI-Avo" panose="020B0604020202020204"/>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AD8"/>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4" d="100"/>
          <a:sy n="64" d="100"/>
        </p:scale>
        <p:origin x="74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67E8E-F031-4B28-8C4D-260FDE1E65F8}" type="datetimeFigureOut">
              <a:rPr lang="vi-VN" smtClean="0"/>
              <a:t>11/12/2024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FEA82-25B5-4083-A6A8-4B521E375B65}" type="slidenum">
              <a:rPr lang="vi-VN" smtClean="0"/>
              <a:t>‹#›</a:t>
            </a:fld>
            <a:endParaRPr lang="vi-VN"/>
          </a:p>
        </p:txBody>
      </p:sp>
    </p:spTree>
    <p:extLst>
      <p:ext uri="{BB962C8B-B14F-4D97-AF65-F5344CB8AC3E}">
        <p14:creationId xmlns:p14="http://schemas.microsoft.com/office/powerpoint/2010/main" val="155438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7D0CEF-B417-44AB-A987-9193B90D188A}"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38676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30589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47206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D0CEF-B417-44AB-A987-9193B90D188A}"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1446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01650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7D0CEF-B417-44AB-A987-9193B90D188A}"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315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7D0CEF-B417-44AB-A987-9193B90D188A}"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4053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7D0CEF-B417-44AB-A987-9193B90D188A}"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85333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94428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77192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56547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t>12/11/2024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t>‹#›</a:t>
            </a:fld>
            <a:endParaRPr lang="en-US"/>
          </a:p>
        </p:txBody>
      </p:sp>
    </p:spTree>
    <p:extLst>
      <p:ext uri="{BB962C8B-B14F-4D97-AF65-F5344CB8AC3E}">
        <p14:creationId xmlns:p14="http://schemas.microsoft.com/office/powerpoint/2010/main" val="27506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nền, ảnh hoa sen đẹp cho Powerpoint, máy tính, điện tho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5" name="Hộp Văn bản 4"/>
          <p:cNvSpPr txBox="1"/>
          <p:nvPr/>
        </p:nvSpPr>
        <p:spPr>
          <a:xfrm>
            <a:off x="2549943" y="1788298"/>
            <a:ext cx="7645042" cy="1015663"/>
          </a:xfrm>
          <a:prstGeom prst="rect">
            <a:avLst/>
          </a:prstGeom>
          <a:noFill/>
          <a:ln>
            <a:noFill/>
          </a:ln>
        </p:spPr>
        <p:txBody>
          <a:bodyPr wrap="none" rtlCol="0">
            <a:spAutoFit/>
          </a:bodyPr>
          <a:lstStyle/>
          <a:p>
            <a:pPr defTabSz="914377">
              <a:defRPr/>
            </a:pPr>
            <a:r>
              <a:rPr lang="en-US" sz="6000" b="1" dirty="0">
                <a:ln w="28575">
                  <a:noFill/>
                </a:ln>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MÔN: TIẾNG VIỆT 1</a:t>
            </a:r>
          </a:p>
        </p:txBody>
      </p:sp>
      <p:sp>
        <p:nvSpPr>
          <p:cNvPr id="6" name="Hộp Văn bản 5"/>
          <p:cNvSpPr txBox="1"/>
          <p:nvPr/>
        </p:nvSpPr>
        <p:spPr>
          <a:xfrm>
            <a:off x="2773233" y="3994743"/>
            <a:ext cx="8159670" cy="707886"/>
          </a:xfrm>
          <a:prstGeom prst="rect">
            <a:avLst/>
          </a:prstGeom>
          <a:noFill/>
        </p:spPr>
        <p:txBody>
          <a:bodyPr wrap="none" rtlCol="0">
            <a:spAutoFit/>
          </a:bodyPr>
          <a:lstStyle/>
          <a:p>
            <a:pPr defTabSz="914377">
              <a:defRPr/>
            </a:pPr>
            <a:r>
              <a:rPr lang="en-US" sz="4000" b="1" dirty="0" err="1">
                <a:solidFill>
                  <a:srgbClr val="DA6FDF">
                    <a:lumMod val="50000"/>
                  </a:srgbClr>
                </a:solidFill>
                <a:latin typeface="HP001 4 hang 1 ô ly" panose="020B0603050302020204" pitchFamily="34" charset="0"/>
              </a:rPr>
              <a:t>Giáo</a:t>
            </a:r>
            <a:r>
              <a:rPr lang="en-US" sz="4000" b="1" dirty="0">
                <a:solidFill>
                  <a:srgbClr val="DA6FDF">
                    <a:lumMod val="50000"/>
                  </a:srgbClr>
                </a:solidFill>
                <a:latin typeface="HP001 4 hang 1 ô ly" panose="020B0603050302020204" pitchFamily="34" charset="0"/>
              </a:rPr>
              <a:t> </a:t>
            </a:r>
            <a:r>
              <a:rPr lang="en-US" sz="4000" b="1" dirty="0" err="1">
                <a:solidFill>
                  <a:srgbClr val="DA6FDF">
                    <a:lumMod val="50000"/>
                  </a:srgbClr>
                </a:solidFill>
                <a:latin typeface="HP001 4 hang 1 ô ly" panose="020B0603050302020204" pitchFamily="34" charset="0"/>
              </a:rPr>
              <a:t>viên</a:t>
            </a:r>
            <a:r>
              <a:rPr lang="en-US" sz="4000" b="1" dirty="0">
                <a:solidFill>
                  <a:srgbClr val="DA6FDF">
                    <a:lumMod val="50000"/>
                  </a:srgbClr>
                </a:solidFill>
                <a:latin typeface="HP001 4 hang 1 ô ly" panose="020B0603050302020204" pitchFamily="34" charset="0"/>
              </a:rPr>
              <a:t>: Hoàng </a:t>
            </a:r>
            <a:r>
              <a:rPr lang="en-US" sz="4000" b="1" dirty="0" err="1">
                <a:solidFill>
                  <a:srgbClr val="DA6FDF">
                    <a:lumMod val="50000"/>
                  </a:srgbClr>
                </a:solidFill>
                <a:latin typeface="HP001 4 hang 1 ô ly" panose="020B0603050302020204" pitchFamily="34" charset="0"/>
              </a:rPr>
              <a:t>Thị</a:t>
            </a:r>
            <a:r>
              <a:rPr lang="en-US" sz="4000" b="1" dirty="0">
                <a:solidFill>
                  <a:srgbClr val="DA6FDF">
                    <a:lumMod val="50000"/>
                  </a:srgbClr>
                </a:solidFill>
                <a:latin typeface="HP001 4 hang 1 ô ly" panose="020B0603050302020204" pitchFamily="34" charset="0"/>
              </a:rPr>
              <a:t> Thanh Nga</a:t>
            </a:r>
          </a:p>
        </p:txBody>
      </p:sp>
    </p:spTree>
    <p:extLst>
      <p:ext uri="{BB962C8B-B14F-4D97-AF65-F5344CB8AC3E}">
        <p14:creationId xmlns:p14="http://schemas.microsoft.com/office/powerpoint/2010/main" val="3684443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7304" y="5609443"/>
            <a:ext cx="11253792" cy="707886"/>
          </a:xfrm>
          <a:prstGeom prst="rect">
            <a:avLst/>
          </a:prstGeom>
          <a:noFill/>
        </p:spPr>
        <p:txBody>
          <a:bodyPr wrap="square" rtlCol="0">
            <a:spAutoFit/>
          </a:bodyPr>
          <a:lstStyle/>
          <a:p>
            <a:r>
              <a:rPr lang="vi-VN" sz="4000" b="1" dirty="0" err="1">
                <a:latin typeface="VNI-Avo" pitchFamily="2" charset="0"/>
              </a:rPr>
              <a:t>Nhöõng</a:t>
            </a:r>
            <a:r>
              <a:rPr lang="vi-VN" sz="4000" b="1" dirty="0">
                <a:latin typeface="VNI-Avo" pitchFamily="2" charset="0"/>
              </a:rPr>
              <a:t> </a:t>
            </a:r>
            <a:r>
              <a:rPr lang="vi-VN" sz="4000" b="1" dirty="0" err="1">
                <a:latin typeface="VNI-Avo" pitchFamily="2" charset="0"/>
              </a:rPr>
              <a:t>boâng</a:t>
            </a:r>
            <a:r>
              <a:rPr lang="vi-VN" sz="4000" b="1" dirty="0">
                <a:latin typeface="VNI-Avo" pitchFamily="2" charset="0"/>
              </a:rPr>
              <a:t> hoàng rung rinh trong </a:t>
            </a:r>
            <a:r>
              <a:rPr lang="vi-VN" sz="4000" b="1" dirty="0" err="1">
                <a:latin typeface="VNI-Avo" pitchFamily="2" charset="0"/>
              </a:rPr>
              <a:t>gioù</a:t>
            </a:r>
            <a:r>
              <a:rPr lang="en-US" sz="4000" b="1" dirty="0">
                <a:latin typeface="VNI-Avo" pitchFamily="2" charset="0"/>
              </a:rPr>
              <a:t>.</a:t>
            </a:r>
          </a:p>
        </p:txBody>
      </p:sp>
      <p:sp>
        <p:nvSpPr>
          <p:cNvPr id="6" name="Rectangle 5"/>
          <p:cNvSpPr/>
          <p:nvPr/>
        </p:nvSpPr>
        <p:spPr>
          <a:xfrm>
            <a:off x="1765000" y="5647927"/>
            <a:ext cx="1168910" cy="707886"/>
          </a:xfrm>
          <a:prstGeom prst="rect">
            <a:avLst/>
          </a:prstGeom>
        </p:spPr>
        <p:txBody>
          <a:bodyPr wrap="none">
            <a:spAutoFit/>
          </a:bodyPr>
          <a:lstStyle/>
          <a:p>
            <a:pPr algn="ctr"/>
            <a:r>
              <a:rPr lang="vi-VN" sz="4000" b="1">
                <a:solidFill>
                  <a:srgbClr val="FF0000"/>
                </a:solidFill>
                <a:latin typeface="VNI-Avo" pitchFamily="2" charset="0"/>
              </a:rPr>
              <a:t>ö</a:t>
            </a:r>
            <a:r>
              <a:rPr lang="en-US" sz="4000" b="1">
                <a:solidFill>
                  <a:srgbClr val="FF0000"/>
                </a:solidFill>
                <a:latin typeface="VNI-Avo" pitchFamily="2" charset="0"/>
              </a:rPr>
              <a:t>ng</a:t>
            </a:r>
            <a:endParaRPr lang="en-US" sz="4000">
              <a:solidFill>
                <a:srgbClr val="FF0000"/>
              </a:solidFill>
            </a:endParaRPr>
          </a:p>
        </p:txBody>
      </p:sp>
      <p:sp>
        <p:nvSpPr>
          <p:cNvPr id="7" name="Rectangle 6"/>
          <p:cNvSpPr/>
          <p:nvPr/>
        </p:nvSpPr>
        <p:spPr>
          <a:xfrm>
            <a:off x="4678269" y="5659322"/>
            <a:ext cx="1227231" cy="707886"/>
          </a:xfrm>
          <a:prstGeom prst="rect">
            <a:avLst/>
          </a:prstGeom>
        </p:spPr>
        <p:txBody>
          <a:bodyPr wrap="square">
            <a:spAutoFit/>
          </a:bodyPr>
          <a:lstStyle/>
          <a:p>
            <a:r>
              <a:rPr lang="vi-VN" sz="4000" b="1">
                <a:solidFill>
                  <a:srgbClr val="FF0000"/>
                </a:solidFill>
                <a:latin typeface="VNI-Avo" pitchFamily="2" charset="0"/>
              </a:rPr>
              <a:t>oâ</a:t>
            </a:r>
            <a:r>
              <a:rPr lang="en-US" sz="4000" b="1">
                <a:solidFill>
                  <a:srgbClr val="FF0000"/>
                </a:solidFill>
                <a:latin typeface="VNI-Avo" pitchFamily="2" charset="0"/>
              </a:rPr>
              <a:t>ng</a:t>
            </a:r>
            <a:endParaRPr lang="en-US" sz="4000">
              <a:solidFill>
                <a:srgbClr val="FF0000"/>
              </a:solidFill>
            </a:endParaRPr>
          </a:p>
        </p:txBody>
      </p:sp>
      <p:sp>
        <p:nvSpPr>
          <p:cNvPr id="8" name="Rectangle 7"/>
          <p:cNvSpPr/>
          <p:nvPr/>
        </p:nvSpPr>
        <p:spPr>
          <a:xfrm>
            <a:off x="3227265" y="5648311"/>
            <a:ext cx="1212191" cy="707886"/>
          </a:xfrm>
          <a:prstGeom prst="rect">
            <a:avLst/>
          </a:prstGeom>
        </p:spPr>
        <p:txBody>
          <a:bodyPr wrap="none">
            <a:spAutoFit/>
          </a:bodyPr>
          <a:lstStyle/>
          <a:p>
            <a:r>
              <a:rPr lang="vi-VN" sz="4000" b="1">
                <a:solidFill>
                  <a:srgbClr val="FF0000"/>
                </a:solidFill>
                <a:latin typeface="VNI-Avo" pitchFamily="2" charset="0"/>
              </a:rPr>
              <a:t>oâ</a:t>
            </a:r>
            <a:r>
              <a:rPr lang="en-US" sz="4000" b="1">
                <a:solidFill>
                  <a:srgbClr val="FF0000"/>
                </a:solidFill>
                <a:latin typeface="VNI-Avo" pitchFamily="2" charset="0"/>
              </a:rPr>
              <a:t>ng</a:t>
            </a:r>
            <a:endParaRPr lang="en-US" sz="4000">
              <a:solidFill>
                <a:srgbClr val="FF0000"/>
              </a:solidFill>
            </a:endParaRPr>
          </a:p>
        </p:txBody>
      </p:sp>
      <p:sp>
        <p:nvSpPr>
          <p:cNvPr id="9" name="Rectangle 8">
            <a:hlinkClick r:id="rId2"/>
          </p:cNvPr>
          <p:cNvSpPr/>
          <p:nvPr/>
        </p:nvSpPr>
        <p:spPr>
          <a:xfrm>
            <a:off x="10501061" y="11995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a:ln w="0"/>
                <a:solidFill>
                  <a:schemeClr val="bg2"/>
                </a:solidFill>
                <a:effectLst>
                  <a:innerShdw blurRad="63500" dist="50800" dir="13500000">
                    <a:srgbClr val="000000">
                      <a:alpha val="50000"/>
                    </a:srgbClr>
                  </a:innerShdw>
                </a:effectLst>
              </a:rPr>
              <a:t>MÁI TRƯỜNG TUỔI THƠ</a:t>
            </a:r>
          </a:p>
        </p:txBody>
      </p:sp>
      <p:sp>
        <p:nvSpPr>
          <p:cNvPr id="10" name="Rectangle 9"/>
          <p:cNvSpPr/>
          <p:nvPr/>
        </p:nvSpPr>
        <p:spPr>
          <a:xfrm>
            <a:off x="5987297" y="5659322"/>
            <a:ext cx="1148071" cy="707886"/>
          </a:xfrm>
          <a:prstGeom prst="rect">
            <a:avLst/>
          </a:prstGeom>
        </p:spPr>
        <p:txBody>
          <a:bodyPr wrap="none">
            <a:spAutoFit/>
          </a:bodyPr>
          <a:lstStyle/>
          <a:p>
            <a:r>
              <a:rPr lang="vi-VN" sz="4000" b="1">
                <a:solidFill>
                  <a:srgbClr val="FF0000"/>
                </a:solidFill>
                <a:latin typeface="VNI-Avo" pitchFamily="2" charset="0"/>
              </a:rPr>
              <a:t>u</a:t>
            </a:r>
            <a:r>
              <a:rPr lang="en-US" sz="4000" b="1">
                <a:solidFill>
                  <a:srgbClr val="FF0000"/>
                </a:solidFill>
                <a:latin typeface="VNI-Avo" pitchFamily="2" charset="0"/>
              </a:rPr>
              <a:t>ng</a:t>
            </a:r>
            <a:endParaRPr lang="en-US" sz="4000">
              <a:solidFill>
                <a:srgbClr val="FF0000"/>
              </a:solidFill>
            </a:endParaRPr>
          </a:p>
        </p:txBody>
      </p:sp>
      <p:pic>
        <p:nvPicPr>
          <p:cNvPr id="2" name="Picture 1">
            <a:hlinkClick r:id="rId2"/>
          </p:cNvPr>
          <p:cNvPicPr>
            <a:picLocks noChangeAspect="1"/>
          </p:cNvPicPr>
          <p:nvPr/>
        </p:nvPicPr>
        <p:blipFill>
          <a:blip r:embed="rId3"/>
          <a:stretch>
            <a:fillRect/>
          </a:stretch>
        </p:blipFill>
        <p:spPr>
          <a:xfrm>
            <a:off x="436376" y="366172"/>
            <a:ext cx="11298227" cy="5049705"/>
          </a:xfrm>
          <a:prstGeom prst="rect">
            <a:avLst/>
          </a:prstGeom>
        </p:spPr>
      </p:pic>
      <p:sp>
        <p:nvSpPr>
          <p:cNvPr id="11" name="Rectangle 10"/>
          <p:cNvSpPr/>
          <p:nvPr/>
        </p:nvSpPr>
        <p:spPr>
          <a:xfrm>
            <a:off x="8451810" y="5659322"/>
            <a:ext cx="1170513" cy="707886"/>
          </a:xfrm>
          <a:prstGeom prst="rect">
            <a:avLst/>
          </a:prstGeom>
        </p:spPr>
        <p:txBody>
          <a:bodyPr wrap="none">
            <a:spAutoFit/>
          </a:bodyPr>
          <a:lstStyle/>
          <a:p>
            <a:r>
              <a:rPr lang="vi-VN" sz="4000" b="1">
                <a:solidFill>
                  <a:srgbClr val="FF0000"/>
                </a:solidFill>
                <a:latin typeface="VNI-Avo" pitchFamily="2" charset="0"/>
              </a:rPr>
              <a:t>o</a:t>
            </a:r>
            <a:r>
              <a:rPr lang="en-US" sz="4000" b="1">
                <a:solidFill>
                  <a:srgbClr val="FF0000"/>
                </a:solidFill>
                <a:latin typeface="VNI-Avo" pitchFamily="2" charset="0"/>
              </a:rPr>
              <a:t>ng</a:t>
            </a:r>
            <a:endParaRPr lang="en-US" sz="4000">
              <a:solidFill>
                <a:srgbClr val="FF0000"/>
              </a:solidFill>
            </a:endParaRPr>
          </a:p>
        </p:txBody>
      </p:sp>
    </p:spTree>
    <p:extLst>
      <p:ext uri="{BB962C8B-B14F-4D97-AF65-F5344CB8AC3E}">
        <p14:creationId xmlns:p14="http://schemas.microsoft.com/office/powerpoint/2010/main" val="1579778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a:ln w="0"/>
                <a:solidFill>
                  <a:schemeClr val="bg2"/>
                </a:solidFill>
                <a:effectLst>
                  <a:innerShdw blurRad="63500" dist="50800" dir="13500000">
                    <a:srgbClr val="000000">
                      <a:alpha val="50000"/>
                    </a:srgbClr>
                  </a:innerShdw>
                </a:effectLst>
              </a:rPr>
              <a:t>MÁI TRƯỜNG TUỔI THƠ</a:t>
            </a:r>
          </a:p>
        </p:txBody>
      </p:sp>
      <p:pic>
        <p:nvPicPr>
          <p:cNvPr id="5" name="Picture 4"/>
          <p:cNvPicPr>
            <a:picLocks noChangeAspect="1"/>
          </p:cNvPicPr>
          <p:nvPr/>
        </p:nvPicPr>
        <p:blipFill>
          <a:blip r:embed="rId3"/>
          <a:stretch>
            <a:fillRect/>
          </a:stretch>
        </p:blipFill>
        <p:spPr>
          <a:xfrm>
            <a:off x="-13648" y="148473"/>
            <a:ext cx="2629267" cy="1238423"/>
          </a:xfrm>
          <a:prstGeom prst="rect">
            <a:avLst/>
          </a:prstGeom>
        </p:spPr>
      </p:pic>
      <p:sp>
        <p:nvSpPr>
          <p:cNvPr id="6" name="TextBox 5"/>
          <p:cNvSpPr txBox="1"/>
          <p:nvPr/>
        </p:nvSpPr>
        <p:spPr>
          <a:xfrm>
            <a:off x="2480725" y="-91311"/>
            <a:ext cx="1881750" cy="1015663"/>
          </a:xfrm>
          <a:prstGeom prst="rect">
            <a:avLst/>
          </a:prstGeom>
          <a:noFill/>
        </p:spPr>
        <p:txBody>
          <a:bodyPr wrap="square" rtlCol="0">
            <a:spAutoFit/>
          </a:bodyPr>
          <a:lstStyle/>
          <a:p>
            <a:r>
              <a:rPr lang="vi-VN" sz="6000" b="1" dirty="0">
                <a:solidFill>
                  <a:srgbClr val="FF0000"/>
                </a:solidFill>
                <a:latin typeface="VNI-Avo" pitchFamily="2" charset="0"/>
              </a:rPr>
              <a:t>o</a:t>
            </a:r>
            <a:r>
              <a:rPr lang="en-US" sz="6000" b="1" dirty="0">
                <a:solidFill>
                  <a:srgbClr val="FF0000"/>
                </a:solidFill>
                <a:latin typeface="VNI-Avo" pitchFamily="2" charset="0"/>
              </a:rPr>
              <a:t>ng</a:t>
            </a:r>
          </a:p>
        </p:txBody>
      </p:sp>
      <p:sp>
        <p:nvSpPr>
          <p:cNvPr id="7" name="TextBox 6"/>
          <p:cNvSpPr txBox="1"/>
          <p:nvPr/>
        </p:nvSpPr>
        <p:spPr>
          <a:xfrm>
            <a:off x="4362475" y="-66327"/>
            <a:ext cx="1818922" cy="1015663"/>
          </a:xfrm>
          <a:prstGeom prst="rect">
            <a:avLst/>
          </a:prstGeom>
          <a:noFill/>
        </p:spPr>
        <p:txBody>
          <a:bodyPr wrap="square" rtlCol="0">
            <a:spAutoFit/>
          </a:bodyPr>
          <a:lstStyle/>
          <a:p>
            <a:r>
              <a:rPr lang="vi-VN" sz="6000" b="1" dirty="0">
                <a:solidFill>
                  <a:srgbClr val="FF0000"/>
                </a:solidFill>
                <a:latin typeface="VNI-Avo" pitchFamily="2" charset="0"/>
              </a:rPr>
              <a:t>oâ</a:t>
            </a:r>
            <a:r>
              <a:rPr lang="en-US" sz="6000" b="1" dirty="0">
                <a:solidFill>
                  <a:srgbClr val="FF0000"/>
                </a:solidFill>
                <a:latin typeface="VNI-Avo" pitchFamily="2" charset="0"/>
              </a:rPr>
              <a:t>ng</a:t>
            </a:r>
          </a:p>
        </p:txBody>
      </p:sp>
      <p:sp>
        <p:nvSpPr>
          <p:cNvPr id="8" name="TextBox 7"/>
          <p:cNvSpPr txBox="1"/>
          <p:nvPr/>
        </p:nvSpPr>
        <p:spPr>
          <a:xfrm>
            <a:off x="6538332" y="-66327"/>
            <a:ext cx="1760600" cy="1015663"/>
          </a:xfrm>
          <a:prstGeom prst="rect">
            <a:avLst/>
          </a:prstGeom>
          <a:noFill/>
        </p:spPr>
        <p:txBody>
          <a:bodyPr wrap="square" rtlCol="0">
            <a:spAutoFit/>
          </a:bodyPr>
          <a:lstStyle/>
          <a:p>
            <a:r>
              <a:rPr lang="vi-VN" sz="6000" b="1" dirty="0">
                <a:solidFill>
                  <a:srgbClr val="FF0000"/>
                </a:solidFill>
                <a:latin typeface="VNI-Avo" pitchFamily="2" charset="0"/>
              </a:rPr>
              <a:t>u</a:t>
            </a:r>
            <a:r>
              <a:rPr lang="en-US" sz="6000" b="1" dirty="0">
                <a:solidFill>
                  <a:srgbClr val="FF0000"/>
                </a:solidFill>
                <a:latin typeface="VNI-Avo" pitchFamily="2" charset="0"/>
              </a:rPr>
              <a:t>ng</a:t>
            </a:r>
          </a:p>
        </p:txBody>
      </p:sp>
      <p:graphicFrame>
        <p:nvGraphicFramePr>
          <p:cNvPr id="9" name="Table 8"/>
          <p:cNvGraphicFramePr>
            <a:graphicFrameLocks noGrp="1"/>
          </p:cNvGraphicFramePr>
          <p:nvPr>
            <p:extLst>
              <p:ext uri="{D42A27DB-BD31-4B8C-83A1-F6EECF244321}">
                <p14:modId xmlns:p14="http://schemas.microsoft.com/office/powerpoint/2010/main" val="3705220862"/>
              </p:ext>
            </p:extLst>
          </p:nvPr>
        </p:nvGraphicFramePr>
        <p:xfrm>
          <a:off x="4266135" y="1157572"/>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28737469"/>
                    </a:ext>
                  </a:extLst>
                </a:gridCol>
                <a:gridCol w="1422400">
                  <a:extLst>
                    <a:ext uri="{9D8B030D-6E8A-4147-A177-3AD203B41FA5}">
                      <a16:colId xmlns:a16="http://schemas.microsoft.com/office/drawing/2014/main" val="3225892531"/>
                    </a:ext>
                  </a:extLst>
                </a:gridCol>
              </a:tblGrid>
              <a:tr h="433699">
                <a:tc>
                  <a:txBody>
                    <a:bodyPr/>
                    <a:lstStyle/>
                    <a:p>
                      <a:pPr algn="ctr"/>
                      <a:r>
                        <a:rPr lang="vi-VN" sz="4400">
                          <a:solidFill>
                            <a:srgbClr val="0000FF"/>
                          </a:solidFill>
                          <a:latin typeface="VNI-Avo" pitchFamily="2" charset="0"/>
                        </a:rPr>
                        <a:t>tr</a:t>
                      </a:r>
                      <a:endParaRPr lang="en-US" sz="4400">
                        <a:solidFill>
                          <a:srgbClr val="0000FF"/>
                        </a:solidFill>
                        <a:latin typeface="VNI-Avo" pitchFamily="2" charset="0"/>
                      </a:endParaRPr>
                    </a:p>
                  </a:txBody>
                  <a:tcPr/>
                </a:tc>
                <a:tc>
                  <a:txBody>
                    <a:bodyPr/>
                    <a:lstStyle/>
                    <a:p>
                      <a:pPr algn="ctr"/>
                      <a:r>
                        <a:rPr lang="vi-VN" sz="4400">
                          <a:solidFill>
                            <a:srgbClr val="FF00FF"/>
                          </a:solidFill>
                          <a:latin typeface="VNI-Avo" pitchFamily="2" charset="0"/>
                        </a:rPr>
                        <a:t>o</a:t>
                      </a:r>
                      <a:r>
                        <a:rPr lang="en-US" sz="4400">
                          <a:solidFill>
                            <a:srgbClr val="FF00FF"/>
                          </a:solidFill>
                          <a:latin typeface="VNI-Avo" pitchFamily="2" charset="0"/>
                        </a:rPr>
                        <a:t>ng</a:t>
                      </a:r>
                    </a:p>
                  </a:txBody>
                  <a:tcPr/>
                </a:tc>
                <a:extLst>
                  <a:ext uri="{0D108BD9-81ED-4DB2-BD59-A6C34878D82A}">
                    <a16:rowId xmlns:a16="http://schemas.microsoft.com/office/drawing/2014/main" val="289549917"/>
                  </a:ext>
                </a:extLst>
              </a:tr>
              <a:tr h="433699">
                <a:tc gridSpan="2">
                  <a:txBody>
                    <a:bodyPr/>
                    <a:lstStyle/>
                    <a:p>
                      <a:pPr algn="ctr"/>
                      <a:r>
                        <a:rPr lang="vi-VN" sz="4400" b="1" i="0" dirty="0">
                          <a:solidFill>
                            <a:srgbClr val="FF0000"/>
                          </a:solidFill>
                          <a:latin typeface="VNI-Avo" pitchFamily="2" charset="0"/>
                        </a:rPr>
                        <a:t>tro</a:t>
                      </a:r>
                      <a:r>
                        <a:rPr lang="en-US" sz="4400" b="1" i="0" dirty="0">
                          <a:solidFill>
                            <a:srgbClr val="FF0000"/>
                          </a:solidFill>
                          <a:latin typeface="VNI-Avo" pitchFamily="2" charset="0"/>
                        </a:rPr>
                        <a:t>ng</a:t>
                      </a:r>
                    </a:p>
                  </a:txBody>
                  <a:tcPr/>
                </a:tc>
                <a:tc hMerge="1">
                  <a:txBody>
                    <a:bodyPr/>
                    <a:lstStyle/>
                    <a:p>
                      <a:endParaRPr lang="en-US"/>
                    </a:p>
                  </a:txBody>
                  <a:tcPr/>
                </a:tc>
                <a:extLst>
                  <a:ext uri="{0D108BD9-81ED-4DB2-BD59-A6C34878D82A}">
                    <a16:rowId xmlns:a16="http://schemas.microsoft.com/office/drawing/2014/main" val="2864091340"/>
                  </a:ext>
                </a:extLst>
              </a:tr>
            </a:tbl>
          </a:graphicData>
        </a:graphic>
      </p:graphicFrame>
      <p:sp>
        <p:nvSpPr>
          <p:cNvPr id="10" name="TextBox 9"/>
          <p:cNvSpPr txBox="1"/>
          <p:nvPr/>
        </p:nvSpPr>
        <p:spPr>
          <a:xfrm>
            <a:off x="926837" y="2810024"/>
            <a:ext cx="2109006" cy="769441"/>
          </a:xfrm>
          <a:prstGeom prst="rect">
            <a:avLst/>
          </a:prstGeom>
          <a:noFill/>
        </p:spPr>
        <p:txBody>
          <a:bodyPr wrap="square" rtlCol="0">
            <a:spAutoFit/>
          </a:bodyPr>
          <a:lstStyle/>
          <a:p>
            <a:r>
              <a:rPr lang="vi-VN" sz="4400">
                <a:latin typeface="VNI-Avo" pitchFamily="2" charset="0"/>
              </a:rPr>
              <a:t>doøng</a:t>
            </a:r>
            <a:endParaRPr lang="en-US" sz="4400">
              <a:latin typeface="VNI-Avo" pitchFamily="2" charset="0"/>
            </a:endParaRPr>
          </a:p>
        </p:txBody>
      </p:sp>
      <p:sp>
        <p:nvSpPr>
          <p:cNvPr id="11" name="TextBox 10"/>
          <p:cNvSpPr txBox="1"/>
          <p:nvPr/>
        </p:nvSpPr>
        <p:spPr>
          <a:xfrm>
            <a:off x="3510082" y="2816185"/>
            <a:ext cx="2064475" cy="769441"/>
          </a:xfrm>
          <a:prstGeom prst="rect">
            <a:avLst/>
          </a:prstGeom>
          <a:noFill/>
        </p:spPr>
        <p:txBody>
          <a:bodyPr wrap="square" rtlCol="0">
            <a:spAutoFit/>
          </a:bodyPr>
          <a:lstStyle/>
          <a:p>
            <a:r>
              <a:rPr lang="vi-VN" sz="4400">
                <a:latin typeface="VNI-Avo" pitchFamily="2" charset="0"/>
              </a:rPr>
              <a:t>voõng</a:t>
            </a:r>
            <a:endParaRPr lang="en-US" sz="4400">
              <a:latin typeface="VNI-Avo" pitchFamily="2" charset="0"/>
            </a:endParaRPr>
          </a:p>
        </p:txBody>
      </p:sp>
      <p:sp>
        <p:nvSpPr>
          <p:cNvPr id="12" name="TextBox 11"/>
          <p:cNvSpPr txBox="1"/>
          <p:nvPr/>
        </p:nvSpPr>
        <p:spPr>
          <a:xfrm>
            <a:off x="6226677" y="2813812"/>
            <a:ext cx="1764281" cy="769441"/>
          </a:xfrm>
          <a:prstGeom prst="rect">
            <a:avLst/>
          </a:prstGeom>
          <a:noFill/>
        </p:spPr>
        <p:txBody>
          <a:bodyPr wrap="square" rtlCol="0">
            <a:spAutoFit/>
          </a:bodyPr>
          <a:lstStyle/>
          <a:p>
            <a:r>
              <a:rPr lang="vi-VN" sz="4400">
                <a:latin typeface="VNI-Avo" pitchFamily="2" charset="0"/>
              </a:rPr>
              <a:t>boång</a:t>
            </a:r>
            <a:endParaRPr lang="en-US" sz="4400">
              <a:latin typeface="VNI-Avo" pitchFamily="2" charset="0"/>
            </a:endParaRPr>
          </a:p>
        </p:txBody>
      </p:sp>
      <p:sp>
        <p:nvSpPr>
          <p:cNvPr id="16" name="TextBox 15"/>
          <p:cNvSpPr txBox="1"/>
          <p:nvPr/>
        </p:nvSpPr>
        <p:spPr>
          <a:xfrm>
            <a:off x="0" y="6067082"/>
            <a:ext cx="4077080" cy="769441"/>
          </a:xfrm>
          <a:prstGeom prst="rect">
            <a:avLst/>
          </a:prstGeom>
          <a:noFill/>
        </p:spPr>
        <p:txBody>
          <a:bodyPr wrap="square" rtlCol="0">
            <a:spAutoFit/>
          </a:bodyPr>
          <a:lstStyle/>
          <a:p>
            <a:r>
              <a:rPr lang="vi-VN" sz="4400">
                <a:latin typeface="VNI-Avo" pitchFamily="2" charset="0"/>
              </a:rPr>
              <a:t>chong choùng</a:t>
            </a:r>
            <a:endParaRPr lang="en-US" sz="4400">
              <a:latin typeface="VNI-Avo" pitchFamily="2" charset="0"/>
            </a:endParaRPr>
          </a:p>
        </p:txBody>
      </p:sp>
      <p:sp>
        <p:nvSpPr>
          <p:cNvPr id="17" name="TextBox 16"/>
          <p:cNvSpPr txBox="1"/>
          <p:nvPr/>
        </p:nvSpPr>
        <p:spPr>
          <a:xfrm>
            <a:off x="4096130" y="6041822"/>
            <a:ext cx="3510798" cy="769441"/>
          </a:xfrm>
          <a:prstGeom prst="rect">
            <a:avLst/>
          </a:prstGeom>
          <a:noFill/>
        </p:spPr>
        <p:txBody>
          <a:bodyPr wrap="square" rtlCol="0">
            <a:spAutoFit/>
          </a:bodyPr>
          <a:lstStyle/>
          <a:p>
            <a:r>
              <a:rPr lang="vi-VN" sz="4400">
                <a:latin typeface="VNI-Avo" pitchFamily="2" charset="0"/>
              </a:rPr>
              <a:t>boâng suùng</a:t>
            </a:r>
            <a:endParaRPr lang="en-US" sz="4400">
              <a:latin typeface="VNI-Avo" pitchFamily="2" charset="0"/>
            </a:endParaRPr>
          </a:p>
        </p:txBody>
      </p:sp>
      <p:sp>
        <p:nvSpPr>
          <p:cNvPr id="18" name="TextBox 17"/>
          <p:cNvSpPr txBox="1"/>
          <p:nvPr/>
        </p:nvSpPr>
        <p:spPr>
          <a:xfrm>
            <a:off x="7742482" y="6117098"/>
            <a:ext cx="3763718" cy="769441"/>
          </a:xfrm>
          <a:prstGeom prst="rect">
            <a:avLst/>
          </a:prstGeom>
          <a:noFill/>
        </p:spPr>
        <p:txBody>
          <a:bodyPr wrap="square" rtlCol="0">
            <a:spAutoFit/>
          </a:bodyPr>
          <a:lstStyle/>
          <a:p>
            <a:r>
              <a:rPr lang="vi-VN" sz="4400">
                <a:latin typeface="VNI-Avo" pitchFamily="2" charset="0"/>
              </a:rPr>
              <a:t>baùnh chöng</a:t>
            </a:r>
            <a:endParaRPr lang="en-US" sz="4400">
              <a:latin typeface="VNI-Avo" pitchFamily="2" charset="0"/>
            </a:endParaRPr>
          </a:p>
        </p:txBody>
      </p:sp>
      <p:sp>
        <p:nvSpPr>
          <p:cNvPr id="25" name="TextBox 24"/>
          <p:cNvSpPr txBox="1"/>
          <p:nvPr/>
        </p:nvSpPr>
        <p:spPr>
          <a:xfrm>
            <a:off x="926836" y="3467855"/>
            <a:ext cx="2166147" cy="769441"/>
          </a:xfrm>
          <a:prstGeom prst="rect">
            <a:avLst/>
          </a:prstGeom>
          <a:noFill/>
        </p:spPr>
        <p:txBody>
          <a:bodyPr wrap="square" rtlCol="0">
            <a:spAutoFit/>
          </a:bodyPr>
          <a:lstStyle/>
          <a:p>
            <a:r>
              <a:rPr lang="vi-VN" sz="4400">
                <a:latin typeface="VNI-Avo" pitchFamily="2" charset="0"/>
              </a:rPr>
              <a:t>thuùng</a:t>
            </a:r>
            <a:endParaRPr lang="en-US" sz="4400">
              <a:latin typeface="VNI-Avo" pitchFamily="2" charset="0"/>
            </a:endParaRPr>
          </a:p>
        </p:txBody>
      </p:sp>
      <p:sp>
        <p:nvSpPr>
          <p:cNvPr id="26" name="TextBox 25"/>
          <p:cNvSpPr txBox="1"/>
          <p:nvPr/>
        </p:nvSpPr>
        <p:spPr>
          <a:xfrm>
            <a:off x="3510082" y="3474016"/>
            <a:ext cx="2064475" cy="769441"/>
          </a:xfrm>
          <a:prstGeom prst="rect">
            <a:avLst/>
          </a:prstGeom>
          <a:noFill/>
        </p:spPr>
        <p:txBody>
          <a:bodyPr wrap="square" rtlCol="0">
            <a:spAutoFit/>
          </a:bodyPr>
          <a:lstStyle/>
          <a:p>
            <a:r>
              <a:rPr lang="vi-VN" sz="4400">
                <a:latin typeface="VNI-Avo" pitchFamily="2" charset="0"/>
              </a:rPr>
              <a:t>vuõng</a:t>
            </a:r>
            <a:endParaRPr lang="en-US" sz="4400">
              <a:latin typeface="VNI-Avo" pitchFamily="2" charset="0"/>
            </a:endParaRPr>
          </a:p>
        </p:txBody>
      </p:sp>
      <p:sp>
        <p:nvSpPr>
          <p:cNvPr id="27" name="TextBox 26"/>
          <p:cNvSpPr txBox="1"/>
          <p:nvPr/>
        </p:nvSpPr>
        <p:spPr>
          <a:xfrm>
            <a:off x="6226677" y="3471643"/>
            <a:ext cx="1764281" cy="769441"/>
          </a:xfrm>
          <a:prstGeom prst="rect">
            <a:avLst/>
          </a:prstGeom>
          <a:noFill/>
        </p:spPr>
        <p:txBody>
          <a:bodyPr wrap="square" rtlCol="0">
            <a:spAutoFit/>
          </a:bodyPr>
          <a:lstStyle/>
          <a:p>
            <a:r>
              <a:rPr lang="vi-VN" sz="4400">
                <a:latin typeface="VNI-Avo" pitchFamily="2" charset="0"/>
              </a:rPr>
              <a:t>ñöïng</a:t>
            </a:r>
            <a:endParaRPr lang="en-US" sz="4400">
              <a:latin typeface="VNI-Avo" pitchFamily="2" charset="0"/>
            </a:endParaRPr>
          </a:p>
        </p:txBody>
      </p:sp>
      <p:sp>
        <p:nvSpPr>
          <p:cNvPr id="23" name="TextBox 22"/>
          <p:cNvSpPr txBox="1"/>
          <p:nvPr/>
        </p:nvSpPr>
        <p:spPr>
          <a:xfrm>
            <a:off x="8268785" y="-57150"/>
            <a:ext cx="1760600" cy="1015663"/>
          </a:xfrm>
          <a:prstGeom prst="rect">
            <a:avLst/>
          </a:prstGeom>
          <a:noFill/>
        </p:spPr>
        <p:txBody>
          <a:bodyPr wrap="square" rtlCol="0">
            <a:spAutoFit/>
          </a:bodyPr>
          <a:lstStyle/>
          <a:p>
            <a:r>
              <a:rPr lang="vi-VN" sz="6000" b="1" dirty="0">
                <a:solidFill>
                  <a:srgbClr val="FF0000"/>
                </a:solidFill>
                <a:latin typeface="VNI-Avo" pitchFamily="2" charset="0"/>
              </a:rPr>
              <a:t>ö</a:t>
            </a:r>
            <a:r>
              <a:rPr lang="en-US" sz="6000" b="1" dirty="0">
                <a:solidFill>
                  <a:srgbClr val="FF0000"/>
                </a:solidFill>
                <a:latin typeface="VNI-Avo" pitchFamily="2" charset="0"/>
              </a:rPr>
              <a:t>ng</a:t>
            </a:r>
          </a:p>
        </p:txBody>
      </p:sp>
      <p:sp>
        <p:nvSpPr>
          <p:cNvPr id="24" name="TextBox 23"/>
          <p:cNvSpPr txBox="1"/>
          <p:nvPr/>
        </p:nvSpPr>
        <p:spPr>
          <a:xfrm>
            <a:off x="8829158" y="2750935"/>
            <a:ext cx="1764281" cy="769441"/>
          </a:xfrm>
          <a:prstGeom prst="rect">
            <a:avLst/>
          </a:prstGeom>
          <a:noFill/>
        </p:spPr>
        <p:txBody>
          <a:bodyPr wrap="square" rtlCol="0">
            <a:spAutoFit/>
          </a:bodyPr>
          <a:lstStyle/>
          <a:p>
            <a:r>
              <a:rPr lang="vi-VN" sz="4400">
                <a:latin typeface="VNI-Avo" pitchFamily="2" charset="0"/>
              </a:rPr>
              <a:t>coäng</a:t>
            </a:r>
            <a:endParaRPr lang="en-US" sz="4400">
              <a:latin typeface="VNI-Avo" pitchFamily="2" charset="0"/>
            </a:endParaRPr>
          </a:p>
        </p:txBody>
      </p:sp>
      <p:sp>
        <p:nvSpPr>
          <p:cNvPr id="31" name="TextBox 30"/>
          <p:cNvSpPr txBox="1"/>
          <p:nvPr/>
        </p:nvSpPr>
        <p:spPr>
          <a:xfrm>
            <a:off x="8829158" y="3408766"/>
            <a:ext cx="1764281" cy="769441"/>
          </a:xfrm>
          <a:prstGeom prst="rect">
            <a:avLst/>
          </a:prstGeom>
          <a:noFill/>
        </p:spPr>
        <p:txBody>
          <a:bodyPr wrap="square" rtlCol="0">
            <a:spAutoFit/>
          </a:bodyPr>
          <a:lstStyle/>
          <a:p>
            <a:r>
              <a:rPr lang="vi-VN" sz="4400">
                <a:latin typeface="VNI-Avo" pitchFamily="2" charset="0"/>
              </a:rPr>
              <a:t>höûng</a:t>
            </a:r>
            <a:endParaRPr lang="en-US" sz="4400">
              <a:latin typeface="VNI-Avo" pitchFamily="2" charset="0"/>
            </a:endParaRPr>
          </a:p>
        </p:txBody>
      </p:sp>
      <p:pic>
        <p:nvPicPr>
          <p:cNvPr id="13" name="Picture 12"/>
          <p:cNvPicPr>
            <a:picLocks noChangeAspect="1"/>
          </p:cNvPicPr>
          <p:nvPr/>
        </p:nvPicPr>
        <p:blipFill>
          <a:blip r:embed="rId4"/>
          <a:stretch>
            <a:fillRect/>
          </a:stretch>
        </p:blipFill>
        <p:spPr>
          <a:xfrm>
            <a:off x="840351" y="4293492"/>
            <a:ext cx="2090576" cy="1823606"/>
          </a:xfrm>
          <a:prstGeom prst="rect">
            <a:avLst/>
          </a:prstGeom>
        </p:spPr>
      </p:pic>
      <p:pic>
        <p:nvPicPr>
          <p:cNvPr id="14" name="Picture 13"/>
          <p:cNvPicPr>
            <a:picLocks noChangeAspect="1"/>
          </p:cNvPicPr>
          <p:nvPr/>
        </p:nvPicPr>
        <p:blipFill>
          <a:blip r:embed="rId5"/>
          <a:stretch>
            <a:fillRect/>
          </a:stretch>
        </p:blipFill>
        <p:spPr>
          <a:xfrm>
            <a:off x="4754276" y="4309586"/>
            <a:ext cx="1868518" cy="1868518"/>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8618" t="801" r="43845" b="17068"/>
          <a:stretch/>
        </p:blipFill>
        <p:spPr>
          <a:xfrm>
            <a:off x="8420186" y="4365249"/>
            <a:ext cx="2067961" cy="1688972"/>
          </a:xfrm>
          <a:prstGeom prst="rect">
            <a:avLst/>
          </a:prstGeom>
        </p:spPr>
      </p:pic>
      <p:sp>
        <p:nvSpPr>
          <p:cNvPr id="3" name="TextBox 2">
            <a:extLst>
              <a:ext uri="{FF2B5EF4-FFF2-40B4-BE49-F238E27FC236}">
                <a16:creationId xmlns:a16="http://schemas.microsoft.com/office/drawing/2014/main" id="{98463509-DAE5-152B-A2E1-FBC19E7F3FB1}"/>
              </a:ext>
            </a:extLst>
          </p:cNvPr>
          <p:cNvSpPr txBox="1"/>
          <p:nvPr/>
        </p:nvSpPr>
        <p:spPr>
          <a:xfrm>
            <a:off x="3014304" y="-91311"/>
            <a:ext cx="1486865" cy="1015663"/>
          </a:xfrm>
          <a:prstGeom prst="rect">
            <a:avLst/>
          </a:prstGeom>
          <a:noFill/>
        </p:spPr>
        <p:txBody>
          <a:bodyPr wrap="square" rtlCol="0">
            <a:spAutoFit/>
          </a:bodyPr>
          <a:lstStyle/>
          <a:p>
            <a:r>
              <a:rPr lang="en-US" sz="6000" b="1" dirty="0">
                <a:solidFill>
                  <a:srgbClr val="00B0F0"/>
                </a:solidFill>
                <a:latin typeface="VNI-Avo" pitchFamily="2" charset="0"/>
              </a:rPr>
              <a:t>ng</a:t>
            </a:r>
          </a:p>
        </p:txBody>
      </p:sp>
      <p:sp>
        <p:nvSpPr>
          <p:cNvPr id="4" name="TextBox 3">
            <a:extLst>
              <a:ext uri="{FF2B5EF4-FFF2-40B4-BE49-F238E27FC236}">
                <a16:creationId xmlns:a16="http://schemas.microsoft.com/office/drawing/2014/main" id="{E4836180-576D-07E4-909A-A798EC5328CD}"/>
              </a:ext>
            </a:extLst>
          </p:cNvPr>
          <p:cNvSpPr txBox="1"/>
          <p:nvPr/>
        </p:nvSpPr>
        <p:spPr>
          <a:xfrm>
            <a:off x="4858105" y="-72608"/>
            <a:ext cx="1881750" cy="1015663"/>
          </a:xfrm>
          <a:prstGeom prst="rect">
            <a:avLst/>
          </a:prstGeom>
          <a:noFill/>
        </p:spPr>
        <p:txBody>
          <a:bodyPr wrap="square" rtlCol="0">
            <a:spAutoFit/>
          </a:bodyPr>
          <a:lstStyle/>
          <a:p>
            <a:r>
              <a:rPr lang="en-US" sz="6000" b="1" dirty="0">
                <a:solidFill>
                  <a:srgbClr val="00B0F0"/>
                </a:solidFill>
                <a:latin typeface="VNI-Avo" pitchFamily="2" charset="0"/>
              </a:rPr>
              <a:t>ng</a:t>
            </a:r>
          </a:p>
        </p:txBody>
      </p:sp>
      <p:sp>
        <p:nvSpPr>
          <p:cNvPr id="19" name="TextBox 18">
            <a:extLst>
              <a:ext uri="{FF2B5EF4-FFF2-40B4-BE49-F238E27FC236}">
                <a16:creationId xmlns:a16="http://schemas.microsoft.com/office/drawing/2014/main" id="{5A1F7893-78CD-7CBC-F4FE-6A9F0991AD4C}"/>
              </a:ext>
            </a:extLst>
          </p:cNvPr>
          <p:cNvSpPr txBox="1"/>
          <p:nvPr/>
        </p:nvSpPr>
        <p:spPr>
          <a:xfrm>
            <a:off x="7029820" y="-83269"/>
            <a:ext cx="1507063" cy="1015663"/>
          </a:xfrm>
          <a:prstGeom prst="rect">
            <a:avLst/>
          </a:prstGeom>
          <a:noFill/>
        </p:spPr>
        <p:txBody>
          <a:bodyPr wrap="square" rtlCol="0">
            <a:spAutoFit/>
          </a:bodyPr>
          <a:lstStyle/>
          <a:p>
            <a:r>
              <a:rPr lang="en-US" sz="6000" b="1" dirty="0">
                <a:solidFill>
                  <a:srgbClr val="00B0F0"/>
                </a:solidFill>
                <a:latin typeface="VNI-Avo" pitchFamily="2" charset="0"/>
              </a:rPr>
              <a:t>ng</a:t>
            </a:r>
          </a:p>
        </p:txBody>
      </p:sp>
      <p:sp>
        <p:nvSpPr>
          <p:cNvPr id="20" name="TextBox 19">
            <a:extLst>
              <a:ext uri="{FF2B5EF4-FFF2-40B4-BE49-F238E27FC236}">
                <a16:creationId xmlns:a16="http://schemas.microsoft.com/office/drawing/2014/main" id="{25D9DB3F-2A76-39BF-7864-0E3DE58C3792}"/>
              </a:ext>
            </a:extLst>
          </p:cNvPr>
          <p:cNvSpPr txBox="1"/>
          <p:nvPr/>
        </p:nvSpPr>
        <p:spPr>
          <a:xfrm>
            <a:off x="8711689" y="-42038"/>
            <a:ext cx="1881750" cy="1015663"/>
          </a:xfrm>
          <a:prstGeom prst="rect">
            <a:avLst/>
          </a:prstGeom>
          <a:noFill/>
        </p:spPr>
        <p:txBody>
          <a:bodyPr wrap="square" rtlCol="0">
            <a:spAutoFit/>
          </a:bodyPr>
          <a:lstStyle/>
          <a:p>
            <a:r>
              <a:rPr lang="en-US" sz="6000" b="1" dirty="0">
                <a:solidFill>
                  <a:srgbClr val="00B0F0"/>
                </a:solidFill>
                <a:latin typeface="VNI-Avo" pitchFamily="2" charset="0"/>
              </a:rPr>
              <a:t>ng</a:t>
            </a:r>
          </a:p>
        </p:txBody>
      </p:sp>
      <p:sp>
        <p:nvSpPr>
          <p:cNvPr id="21" name="TextBox 20">
            <a:extLst>
              <a:ext uri="{FF2B5EF4-FFF2-40B4-BE49-F238E27FC236}">
                <a16:creationId xmlns:a16="http://schemas.microsoft.com/office/drawing/2014/main" id="{016605B6-D2C7-C7C8-6E14-8AA7136B942A}"/>
              </a:ext>
            </a:extLst>
          </p:cNvPr>
          <p:cNvSpPr txBox="1"/>
          <p:nvPr/>
        </p:nvSpPr>
        <p:spPr>
          <a:xfrm>
            <a:off x="2505174" y="-72609"/>
            <a:ext cx="915628" cy="1015663"/>
          </a:xfrm>
          <a:prstGeom prst="rect">
            <a:avLst/>
          </a:prstGeom>
          <a:noFill/>
        </p:spPr>
        <p:txBody>
          <a:bodyPr wrap="square" rtlCol="0">
            <a:spAutoFit/>
          </a:bodyPr>
          <a:lstStyle/>
          <a:p>
            <a:r>
              <a:rPr lang="vi-VN" sz="6000" b="1" dirty="0">
                <a:solidFill>
                  <a:srgbClr val="002060"/>
                </a:solidFill>
                <a:latin typeface="VNI-Avo" pitchFamily="2" charset="0"/>
              </a:rPr>
              <a:t>o</a:t>
            </a:r>
            <a:endParaRPr lang="en-US" sz="6000" b="1" dirty="0">
              <a:solidFill>
                <a:srgbClr val="FF0000"/>
              </a:solidFill>
              <a:latin typeface="VNI-Avo" pitchFamily="2" charset="0"/>
            </a:endParaRPr>
          </a:p>
        </p:txBody>
      </p:sp>
      <p:sp>
        <p:nvSpPr>
          <p:cNvPr id="28" name="TextBox 27">
            <a:extLst>
              <a:ext uri="{FF2B5EF4-FFF2-40B4-BE49-F238E27FC236}">
                <a16:creationId xmlns:a16="http://schemas.microsoft.com/office/drawing/2014/main" id="{CB2C178B-7249-5D6D-B3D2-6E2412195731}"/>
              </a:ext>
            </a:extLst>
          </p:cNvPr>
          <p:cNvSpPr txBox="1"/>
          <p:nvPr/>
        </p:nvSpPr>
        <p:spPr>
          <a:xfrm>
            <a:off x="4335420" y="-68829"/>
            <a:ext cx="1818922" cy="1015663"/>
          </a:xfrm>
          <a:prstGeom prst="rect">
            <a:avLst/>
          </a:prstGeom>
          <a:noFill/>
        </p:spPr>
        <p:txBody>
          <a:bodyPr wrap="square" rtlCol="0">
            <a:spAutoFit/>
          </a:bodyPr>
          <a:lstStyle/>
          <a:p>
            <a:r>
              <a:rPr lang="vi-VN" sz="6000" b="1" dirty="0">
                <a:solidFill>
                  <a:srgbClr val="7030A0"/>
                </a:solidFill>
                <a:latin typeface="VNI-Avo" pitchFamily="2" charset="0"/>
              </a:rPr>
              <a:t>o</a:t>
            </a:r>
            <a:r>
              <a:rPr lang="vi-VN" sz="6000" b="1" dirty="0">
                <a:solidFill>
                  <a:srgbClr val="FF0000"/>
                </a:solidFill>
                <a:latin typeface="VNI-Avo" pitchFamily="2" charset="0"/>
              </a:rPr>
              <a:t>â</a:t>
            </a:r>
            <a:endParaRPr lang="en-US" sz="6000" b="1" dirty="0">
              <a:solidFill>
                <a:srgbClr val="FF0000"/>
              </a:solidFill>
              <a:latin typeface="VNI-Avo" pitchFamily="2" charset="0"/>
            </a:endParaRPr>
          </a:p>
        </p:txBody>
      </p:sp>
      <p:sp>
        <p:nvSpPr>
          <p:cNvPr id="29" name="TextBox 28">
            <a:extLst>
              <a:ext uri="{FF2B5EF4-FFF2-40B4-BE49-F238E27FC236}">
                <a16:creationId xmlns:a16="http://schemas.microsoft.com/office/drawing/2014/main" id="{B6F3BF2F-BD5F-CFF8-2974-4EB41DD395C0}"/>
              </a:ext>
            </a:extLst>
          </p:cNvPr>
          <p:cNvSpPr txBox="1"/>
          <p:nvPr/>
        </p:nvSpPr>
        <p:spPr>
          <a:xfrm>
            <a:off x="6523128" y="-83269"/>
            <a:ext cx="659631" cy="1015663"/>
          </a:xfrm>
          <a:prstGeom prst="rect">
            <a:avLst/>
          </a:prstGeom>
          <a:noFill/>
        </p:spPr>
        <p:txBody>
          <a:bodyPr wrap="square" rtlCol="0">
            <a:spAutoFit/>
          </a:bodyPr>
          <a:lstStyle/>
          <a:p>
            <a:r>
              <a:rPr lang="vi-VN" sz="6000" b="1" dirty="0">
                <a:solidFill>
                  <a:srgbClr val="0000FF"/>
                </a:solidFill>
                <a:latin typeface="VNI-Avo" pitchFamily="2" charset="0"/>
              </a:rPr>
              <a:t>u</a:t>
            </a:r>
            <a:endParaRPr lang="en-US" sz="6000" b="1" dirty="0">
              <a:solidFill>
                <a:srgbClr val="0000FF"/>
              </a:solidFill>
              <a:latin typeface="VNI-Avo" pitchFamily="2" charset="0"/>
            </a:endParaRPr>
          </a:p>
        </p:txBody>
      </p:sp>
      <p:sp>
        <p:nvSpPr>
          <p:cNvPr id="32" name="TextBox 31">
            <a:extLst>
              <a:ext uri="{FF2B5EF4-FFF2-40B4-BE49-F238E27FC236}">
                <a16:creationId xmlns:a16="http://schemas.microsoft.com/office/drawing/2014/main" id="{61F6E612-2A38-1166-04DE-81AFA09CB9F5}"/>
              </a:ext>
            </a:extLst>
          </p:cNvPr>
          <p:cNvSpPr txBox="1"/>
          <p:nvPr/>
        </p:nvSpPr>
        <p:spPr>
          <a:xfrm>
            <a:off x="8246933" y="-42038"/>
            <a:ext cx="1760600" cy="1015663"/>
          </a:xfrm>
          <a:prstGeom prst="rect">
            <a:avLst/>
          </a:prstGeom>
          <a:noFill/>
        </p:spPr>
        <p:txBody>
          <a:bodyPr wrap="square" rtlCol="0">
            <a:spAutoFit/>
          </a:bodyPr>
          <a:lstStyle/>
          <a:p>
            <a:r>
              <a:rPr lang="vi-VN" sz="6000" b="1" dirty="0">
                <a:solidFill>
                  <a:srgbClr val="FFFF00"/>
                </a:solidFill>
                <a:latin typeface="VNI-Avo" pitchFamily="2" charset="0"/>
              </a:rPr>
              <a:t>ö</a:t>
            </a:r>
            <a:endParaRPr lang="en-US" sz="6000" b="1" dirty="0">
              <a:solidFill>
                <a:srgbClr val="FFFF00"/>
              </a:solidFill>
              <a:latin typeface="VNI-Avo" pitchFamily="2" charset="0"/>
            </a:endParaRPr>
          </a:p>
        </p:txBody>
      </p:sp>
    </p:spTree>
    <p:extLst>
      <p:ext uri="{BB962C8B-B14F-4D97-AF65-F5344CB8AC3E}">
        <p14:creationId xmlns:p14="http://schemas.microsoft.com/office/powerpoint/2010/main" val="313857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00625" y="228765"/>
            <a:ext cx="184217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Câu</a:t>
            </a:r>
            <a:r>
              <a:rPr kumimoji="0" 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 </a:t>
            </a: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Nối</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p:txBody>
      </p:sp>
      <p:pic>
        <p:nvPicPr>
          <p:cNvPr id="1026" name="Picture 2" descr="Vở bài tập Tiếng Việt lớp 1 Tập 1 trang 54 Bài 61: ong, ông, ung, ư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72" y="1081825"/>
            <a:ext cx="11462733" cy="520306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H="1">
            <a:off x="3902299" y="1983346"/>
            <a:ext cx="798490" cy="2575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747752" y="3219976"/>
            <a:ext cx="1105437" cy="7724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7375841" y="4272567"/>
            <a:ext cx="1034063" cy="6214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375841" y="3219976"/>
            <a:ext cx="1034063" cy="20587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65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82342" y="215444"/>
            <a:ext cx="56621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Câu</a:t>
            </a:r>
            <a:r>
              <a:rPr kumimoji="0" 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 </a:t>
            </a: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Điền</a:t>
            </a:r>
            <a:r>
              <a:rPr kumimoji="0" 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ong</a:t>
            </a:r>
            <a:r>
              <a:rPr kumimoji="0" 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ông</a:t>
            </a:r>
            <a:r>
              <a:rPr kumimoji="0" 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ung</a:t>
            </a:r>
            <a:r>
              <a:rPr kumimoji="0" 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hoặc</a:t>
            </a:r>
            <a:r>
              <a:rPr kumimoji="0" 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ưng</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p:txBody>
      </p:sp>
      <p:pic>
        <p:nvPicPr>
          <p:cNvPr id="2050" name="Picture 2" descr="Vở bài tập Tiếng Việt lớp 1 Tập 1 trang 54 Bài 61: ong, ông, ung, ư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2" y="1207595"/>
            <a:ext cx="11745533" cy="46136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15921" y="5009882"/>
            <a:ext cx="991674" cy="707886"/>
          </a:xfrm>
          <a:prstGeom prst="rect">
            <a:avLst/>
          </a:prstGeom>
          <a:noFill/>
        </p:spPr>
        <p:txBody>
          <a:bodyPr wrap="square" rtlCol="0">
            <a:spAutoFit/>
          </a:bodyPr>
          <a:lstStyle/>
          <a:p>
            <a:r>
              <a:rPr lang="en-US" sz="4000" b="1" dirty="0" err="1">
                <a:solidFill>
                  <a:srgbClr val="FF0000"/>
                </a:solidFill>
                <a:latin typeface="HP001 4 hàng" panose="020B0603050302020204" pitchFamily="34" charset="0"/>
              </a:rPr>
              <a:t>ong</a:t>
            </a:r>
            <a:endParaRPr lang="en-US" sz="4000" b="1" dirty="0">
              <a:solidFill>
                <a:srgbClr val="FF0000"/>
              </a:solidFill>
              <a:latin typeface="HP001 4 hàng" panose="020B0603050302020204" pitchFamily="34" charset="0"/>
            </a:endParaRPr>
          </a:p>
        </p:txBody>
      </p:sp>
      <p:sp>
        <p:nvSpPr>
          <p:cNvPr id="5" name="TextBox 4"/>
          <p:cNvSpPr txBox="1"/>
          <p:nvPr/>
        </p:nvSpPr>
        <p:spPr>
          <a:xfrm>
            <a:off x="4775916" y="5074276"/>
            <a:ext cx="991674" cy="707886"/>
          </a:xfrm>
          <a:prstGeom prst="rect">
            <a:avLst/>
          </a:prstGeom>
          <a:noFill/>
        </p:spPr>
        <p:txBody>
          <a:bodyPr wrap="square" rtlCol="0">
            <a:spAutoFit/>
          </a:bodyPr>
          <a:lstStyle/>
          <a:p>
            <a:r>
              <a:rPr lang="en-US" sz="4000" b="1" dirty="0" err="1">
                <a:solidFill>
                  <a:srgbClr val="FF0000"/>
                </a:solidFill>
                <a:latin typeface="HP001 4 hàng" panose="020B0603050302020204" pitchFamily="34" charset="0"/>
              </a:rPr>
              <a:t>ông</a:t>
            </a:r>
            <a:endParaRPr lang="en-US" sz="4000" b="1" dirty="0">
              <a:solidFill>
                <a:srgbClr val="FF0000"/>
              </a:solidFill>
              <a:latin typeface="HP001 4 hàng" panose="020B0603050302020204" pitchFamily="34" charset="0"/>
            </a:endParaRPr>
          </a:p>
        </p:txBody>
      </p:sp>
      <p:sp>
        <p:nvSpPr>
          <p:cNvPr id="6" name="TextBox 5"/>
          <p:cNvSpPr txBox="1"/>
          <p:nvPr/>
        </p:nvSpPr>
        <p:spPr>
          <a:xfrm>
            <a:off x="7607122" y="5048067"/>
            <a:ext cx="1189148" cy="707886"/>
          </a:xfrm>
          <a:prstGeom prst="rect">
            <a:avLst/>
          </a:prstGeom>
          <a:noFill/>
        </p:spPr>
        <p:txBody>
          <a:bodyPr wrap="square" rtlCol="0">
            <a:spAutoFit/>
          </a:bodyPr>
          <a:lstStyle/>
          <a:p>
            <a:r>
              <a:rPr lang="en-US" sz="4000" b="1" dirty="0" err="1">
                <a:solidFill>
                  <a:srgbClr val="FF0000"/>
                </a:solidFill>
                <a:latin typeface="HP001 4 hàng" panose="020B0603050302020204" pitchFamily="34" charset="0"/>
              </a:rPr>
              <a:t>ung</a:t>
            </a:r>
            <a:endParaRPr lang="en-US" sz="4000" b="1" dirty="0">
              <a:solidFill>
                <a:srgbClr val="FF0000"/>
              </a:solidFill>
              <a:latin typeface="HP001 4 hàng" panose="020B0603050302020204" pitchFamily="34" charset="0"/>
            </a:endParaRPr>
          </a:p>
        </p:txBody>
      </p:sp>
      <p:sp>
        <p:nvSpPr>
          <p:cNvPr id="7" name="TextBox 6"/>
          <p:cNvSpPr txBox="1"/>
          <p:nvPr/>
        </p:nvSpPr>
        <p:spPr>
          <a:xfrm>
            <a:off x="10655125" y="5048067"/>
            <a:ext cx="1189148" cy="707886"/>
          </a:xfrm>
          <a:prstGeom prst="rect">
            <a:avLst/>
          </a:prstGeom>
          <a:noFill/>
        </p:spPr>
        <p:txBody>
          <a:bodyPr wrap="square" rtlCol="0">
            <a:spAutoFit/>
          </a:bodyPr>
          <a:lstStyle/>
          <a:p>
            <a:r>
              <a:rPr lang="en-US" sz="4000" b="1" dirty="0" err="1">
                <a:solidFill>
                  <a:srgbClr val="FF0000"/>
                </a:solidFill>
                <a:latin typeface="HP001 4 hàng" panose="020B0603050302020204" pitchFamily="34" charset="0"/>
              </a:rPr>
              <a:t>ưng</a:t>
            </a:r>
            <a:endParaRPr lang="en-US" sz="4000" b="1"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25748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92132" y="347138"/>
            <a:ext cx="666073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Câu</a:t>
            </a:r>
            <a:r>
              <a:rPr kumimoji="0" 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3: </a:t>
            </a: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Điền</a:t>
            </a:r>
            <a:r>
              <a:rPr kumimoji="0" 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từ</a:t>
            </a:r>
            <a:r>
              <a:rPr kumimoji="0" 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ngoặc</a:t>
            </a:r>
            <a:r>
              <a:rPr kumimoji="0" 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vào</a:t>
            </a:r>
            <a:r>
              <a:rPr kumimoji="0" 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chỗ</a:t>
            </a:r>
            <a:r>
              <a:rPr kumimoji="0" 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trống</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p:txBody>
      </p:sp>
      <p:pic>
        <p:nvPicPr>
          <p:cNvPr id="3074" name="Picture 2" descr="Vở bài tập Tiếng Việt lớp 1 Tập 1 trang 54 Bài 61: ong, ông, ung, ư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76" y="1345840"/>
            <a:ext cx="12054624" cy="44689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84113" y="2566459"/>
            <a:ext cx="1854558" cy="1015663"/>
          </a:xfrm>
          <a:prstGeom prst="rect">
            <a:avLst/>
          </a:prstGeom>
          <a:noFill/>
        </p:spPr>
        <p:txBody>
          <a:bodyPr wrap="square" rtlCol="0">
            <a:spAutoFit/>
          </a:bodyPr>
          <a:lstStyle/>
          <a:p>
            <a:r>
              <a:rPr lang="en-US" sz="6000" b="1" dirty="0" err="1">
                <a:solidFill>
                  <a:srgbClr val="FF0000"/>
                </a:solidFill>
                <a:latin typeface="HP001 4 hàng" panose="020B0603050302020204" pitchFamily="34" charset="0"/>
              </a:rPr>
              <a:t>đồng</a:t>
            </a:r>
            <a:endParaRPr lang="en-US" sz="6000" b="1" dirty="0">
              <a:solidFill>
                <a:srgbClr val="FF0000"/>
              </a:solidFill>
              <a:latin typeface="HP001 4 hàng" panose="020B0603050302020204" pitchFamily="34" charset="0"/>
            </a:endParaRPr>
          </a:p>
        </p:txBody>
      </p:sp>
      <p:sp>
        <p:nvSpPr>
          <p:cNvPr id="5" name="TextBox 4"/>
          <p:cNvSpPr txBox="1"/>
          <p:nvPr/>
        </p:nvSpPr>
        <p:spPr>
          <a:xfrm>
            <a:off x="4629489" y="3626717"/>
            <a:ext cx="1854558" cy="1015663"/>
          </a:xfrm>
          <a:prstGeom prst="rect">
            <a:avLst/>
          </a:prstGeom>
          <a:noFill/>
        </p:spPr>
        <p:txBody>
          <a:bodyPr wrap="square" rtlCol="0">
            <a:spAutoFit/>
          </a:bodyPr>
          <a:lstStyle/>
          <a:p>
            <a:r>
              <a:rPr lang="en-US" sz="6000" b="1" dirty="0" err="1">
                <a:solidFill>
                  <a:srgbClr val="FF0000"/>
                </a:solidFill>
                <a:latin typeface="HP001 4 hàng" panose="020B0603050302020204" pitchFamily="34" charset="0"/>
              </a:rPr>
              <a:t>rừng</a:t>
            </a:r>
            <a:endParaRPr lang="en-US" sz="6000" b="1" dirty="0">
              <a:solidFill>
                <a:srgbClr val="FF0000"/>
              </a:solidFill>
              <a:latin typeface="HP001 4 hàng" panose="020B0603050302020204" pitchFamily="34" charset="0"/>
            </a:endParaRPr>
          </a:p>
        </p:txBody>
      </p:sp>
      <p:sp>
        <p:nvSpPr>
          <p:cNvPr id="6" name="TextBox 5"/>
          <p:cNvSpPr txBox="1"/>
          <p:nvPr/>
        </p:nvSpPr>
        <p:spPr>
          <a:xfrm>
            <a:off x="3284113" y="4796993"/>
            <a:ext cx="1854558" cy="1015663"/>
          </a:xfrm>
          <a:prstGeom prst="rect">
            <a:avLst/>
          </a:prstGeom>
          <a:noFill/>
        </p:spPr>
        <p:txBody>
          <a:bodyPr wrap="square" rtlCol="0">
            <a:spAutoFit/>
          </a:bodyPr>
          <a:lstStyle/>
          <a:p>
            <a:r>
              <a:rPr lang="en-US" sz="6000" b="1" dirty="0">
                <a:solidFill>
                  <a:srgbClr val="FF0000"/>
                </a:solidFill>
                <a:latin typeface="HP001 4 hàng" panose="020B0603050302020204" pitchFamily="34" charset="0"/>
              </a:rPr>
              <a:t>sung</a:t>
            </a:r>
          </a:p>
        </p:txBody>
      </p:sp>
    </p:spTree>
    <p:extLst>
      <p:ext uri="{BB962C8B-B14F-4D97-AF65-F5344CB8AC3E}">
        <p14:creationId xmlns:p14="http://schemas.microsoft.com/office/powerpoint/2010/main" val="242367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a:ln w="0"/>
                <a:solidFill>
                  <a:schemeClr val="bg2"/>
                </a:solidFill>
                <a:effectLst>
                  <a:innerShdw blurRad="63500" dist="50800" dir="13500000">
                    <a:srgbClr val="000000">
                      <a:alpha val="50000"/>
                    </a:srgbClr>
                  </a:innerShdw>
                </a:effectLst>
              </a:rPr>
              <a:t>MÁI TRƯỜNG TUỔI THƠ</a:t>
            </a:r>
          </a:p>
        </p:txBody>
      </p:sp>
      <p:pic>
        <p:nvPicPr>
          <p:cNvPr id="2" name="Picture 1">
            <a:hlinkClick r:id="rId2"/>
          </p:cNvPr>
          <p:cNvPicPr>
            <a:picLocks noChangeAspect="1"/>
          </p:cNvPicPr>
          <p:nvPr/>
        </p:nvPicPr>
        <p:blipFill>
          <a:blip r:embed="rId3"/>
          <a:stretch>
            <a:fillRect/>
          </a:stretch>
        </p:blipFill>
        <p:spPr>
          <a:xfrm>
            <a:off x="986742" y="271583"/>
            <a:ext cx="9192843" cy="4997242"/>
          </a:xfrm>
          <a:prstGeom prst="rect">
            <a:avLst/>
          </a:prstGeom>
        </p:spPr>
      </p:pic>
      <p:sp>
        <p:nvSpPr>
          <p:cNvPr id="8" name="TextBox 7"/>
          <p:cNvSpPr txBox="1"/>
          <p:nvPr/>
        </p:nvSpPr>
        <p:spPr>
          <a:xfrm>
            <a:off x="296761" y="5206017"/>
            <a:ext cx="11849100" cy="1384995"/>
          </a:xfrm>
          <a:prstGeom prst="rect">
            <a:avLst/>
          </a:prstGeom>
          <a:noFill/>
        </p:spPr>
        <p:txBody>
          <a:bodyPr wrap="square" rtlCol="0">
            <a:spAutoFit/>
          </a:bodyPr>
          <a:lstStyle/>
          <a:p>
            <a:r>
              <a:rPr lang="en-US" sz="2800" b="1">
                <a:latin typeface="VNI-Avo" pitchFamily="2" charset="0"/>
              </a:rPr>
              <a:t>    Nam theo meï ñi chôï. Chôï ñoâng vui  vaø baùn ñuû thöù. Ngay töø coång laø nhöõng daõy haøng ñoà duøng gia ñình. Beân trong laø haøng rau, thòt vaø caù. Nam thích laém vì laàn ñaàu cuøng meï ñi chôï.</a:t>
            </a:r>
          </a:p>
        </p:txBody>
      </p:sp>
      <p:sp>
        <p:nvSpPr>
          <p:cNvPr id="10" name="Rectangle 9"/>
          <p:cNvSpPr/>
          <p:nvPr/>
        </p:nvSpPr>
        <p:spPr>
          <a:xfrm>
            <a:off x="2208728" y="5655168"/>
            <a:ext cx="859531" cy="523220"/>
          </a:xfrm>
          <a:prstGeom prst="rect">
            <a:avLst/>
          </a:prstGeom>
        </p:spPr>
        <p:txBody>
          <a:bodyPr wrap="none">
            <a:spAutoFit/>
          </a:bodyPr>
          <a:lstStyle/>
          <a:p>
            <a:r>
              <a:rPr lang="en-US" sz="2800" b="1">
                <a:solidFill>
                  <a:srgbClr val="FF00FF"/>
                </a:solidFill>
                <a:latin typeface="VNI-Avo" pitchFamily="2" charset="0"/>
              </a:rPr>
              <a:t>öng</a:t>
            </a:r>
            <a:endParaRPr lang="en-US">
              <a:solidFill>
                <a:srgbClr val="FF00FF"/>
              </a:solidFill>
            </a:endParaRPr>
          </a:p>
        </p:txBody>
      </p:sp>
      <p:sp>
        <p:nvSpPr>
          <p:cNvPr id="11" name="Rectangle 10"/>
          <p:cNvSpPr/>
          <p:nvPr/>
        </p:nvSpPr>
        <p:spPr>
          <a:xfrm>
            <a:off x="5649113" y="5647548"/>
            <a:ext cx="859531" cy="523220"/>
          </a:xfrm>
          <a:prstGeom prst="rect">
            <a:avLst/>
          </a:prstGeom>
        </p:spPr>
        <p:txBody>
          <a:bodyPr wrap="none">
            <a:spAutoFit/>
          </a:bodyPr>
          <a:lstStyle/>
          <a:p>
            <a:r>
              <a:rPr lang="en-US" sz="2800" b="1">
                <a:solidFill>
                  <a:srgbClr val="0000FF"/>
                </a:solidFill>
                <a:latin typeface="VNI-Avo" pitchFamily="2" charset="0"/>
              </a:rPr>
              <a:t>ung</a:t>
            </a:r>
            <a:endParaRPr lang="en-US">
              <a:solidFill>
                <a:srgbClr val="0000FF"/>
              </a:solidFill>
            </a:endParaRPr>
          </a:p>
        </p:txBody>
      </p:sp>
      <p:sp>
        <p:nvSpPr>
          <p:cNvPr id="12" name="Rectangle 11"/>
          <p:cNvSpPr/>
          <p:nvPr/>
        </p:nvSpPr>
        <p:spPr>
          <a:xfrm>
            <a:off x="5637884" y="5224436"/>
            <a:ext cx="889987" cy="523220"/>
          </a:xfrm>
          <a:prstGeom prst="rect">
            <a:avLst/>
          </a:prstGeom>
        </p:spPr>
        <p:txBody>
          <a:bodyPr wrap="none">
            <a:spAutoFit/>
          </a:bodyPr>
          <a:lstStyle/>
          <a:p>
            <a:r>
              <a:rPr lang="en-US" sz="2800" b="1">
                <a:solidFill>
                  <a:srgbClr val="FF0000"/>
                </a:solidFill>
                <a:latin typeface="VNI-Avo" pitchFamily="2" charset="0"/>
              </a:rPr>
              <a:t>oâng</a:t>
            </a:r>
            <a:endParaRPr lang="en-US">
              <a:solidFill>
                <a:srgbClr val="FF0000"/>
              </a:solidFill>
            </a:endParaRPr>
          </a:p>
        </p:txBody>
      </p:sp>
      <p:sp>
        <p:nvSpPr>
          <p:cNvPr id="13" name="Rectangle 12"/>
          <p:cNvSpPr/>
          <p:nvPr/>
        </p:nvSpPr>
        <p:spPr>
          <a:xfrm>
            <a:off x="531238" y="5647548"/>
            <a:ext cx="889987" cy="523220"/>
          </a:xfrm>
          <a:prstGeom prst="rect">
            <a:avLst/>
          </a:prstGeom>
        </p:spPr>
        <p:txBody>
          <a:bodyPr wrap="none">
            <a:spAutoFit/>
          </a:bodyPr>
          <a:lstStyle/>
          <a:p>
            <a:r>
              <a:rPr lang="en-US" sz="2800" b="1">
                <a:solidFill>
                  <a:srgbClr val="FF0000"/>
                </a:solidFill>
                <a:latin typeface="VNI-Avo" pitchFamily="2" charset="0"/>
              </a:rPr>
              <a:t>oâng</a:t>
            </a:r>
            <a:endParaRPr lang="en-US">
              <a:solidFill>
                <a:srgbClr val="FF0000"/>
              </a:solidFill>
            </a:endParaRPr>
          </a:p>
        </p:txBody>
      </p:sp>
      <p:sp>
        <p:nvSpPr>
          <p:cNvPr id="14" name="Rectangle 13"/>
          <p:cNvSpPr/>
          <p:nvPr/>
        </p:nvSpPr>
        <p:spPr>
          <a:xfrm>
            <a:off x="9058346" y="5657174"/>
            <a:ext cx="875561" cy="523220"/>
          </a:xfrm>
          <a:prstGeom prst="rect">
            <a:avLst/>
          </a:prstGeom>
        </p:spPr>
        <p:txBody>
          <a:bodyPr wrap="none">
            <a:spAutoFit/>
          </a:bodyPr>
          <a:lstStyle/>
          <a:p>
            <a:r>
              <a:rPr lang="en-US" sz="2800" b="1">
                <a:solidFill>
                  <a:srgbClr val="00B050"/>
                </a:solidFill>
                <a:latin typeface="VNI-Avo" pitchFamily="2" charset="0"/>
              </a:rPr>
              <a:t>ong</a:t>
            </a:r>
            <a:endParaRPr lang="en-US">
              <a:solidFill>
                <a:srgbClr val="00B050"/>
              </a:solidFill>
            </a:endParaRPr>
          </a:p>
        </p:txBody>
      </p:sp>
    </p:spTree>
    <p:extLst>
      <p:ext uri="{BB962C8B-B14F-4D97-AF65-F5344CB8AC3E}">
        <p14:creationId xmlns:p14="http://schemas.microsoft.com/office/powerpoint/2010/main" val="312244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724</TotalTime>
  <Words>165</Words>
  <Application>Microsoft Office PowerPoint</Application>
  <PresentationFormat>Widescreen</PresentationFormat>
  <Paragraphs>56</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HP001 4 hang 1 ô ly</vt:lpstr>
      <vt:lpstr>Times New Roman</vt:lpstr>
      <vt:lpstr>Calibri Light</vt:lpstr>
      <vt:lpstr>VNI-Avo</vt:lpstr>
      <vt:lpstr>HP001 4 hàng</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Administrator</cp:lastModifiedBy>
  <cp:revision>290</cp:revision>
  <dcterms:created xsi:type="dcterms:W3CDTF">2020-10-19T12:51:54Z</dcterms:created>
  <dcterms:modified xsi:type="dcterms:W3CDTF">2024-12-11T11:31:23Z</dcterms:modified>
  <cp:category>Kết nối tri thức với cuộc sống</cp:category>
</cp:coreProperties>
</file>