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3" r:id="rId3"/>
    <p:sldId id="262" r:id="rId4"/>
    <p:sldId id="264" r:id="rId5"/>
    <p:sldId id="274" r:id="rId6"/>
    <p:sldId id="275" r:id="rId7"/>
    <p:sldId id="276" r:id="rId8"/>
    <p:sldId id="277" r:id="rId9"/>
    <p:sldId id="278" r:id="rId10"/>
    <p:sldId id="279" r:id="rId11"/>
    <p:sldId id="265" r:id="rId12"/>
    <p:sldId id="259" r:id="rId13"/>
    <p:sldId id="280" r:id="rId14"/>
    <p:sldId id="281" r:id="rId15"/>
    <p:sldId id="282" r:id="rId16"/>
    <p:sldId id="266" r:id="rId17"/>
    <p:sldId id="267" r:id="rId18"/>
    <p:sldId id="269" r:id="rId19"/>
    <p:sldId id="271" r:id="rId20"/>
    <p:sldId id="261" r:id="rId21"/>
  </p:sldIdLst>
  <p:sldSz cx="9144000" cy="5143500" type="screen16x9"/>
  <p:notesSz cx="6858000" cy="9144000"/>
  <p:embeddedFontLst>
    <p:embeddedFont>
      <p:font typeface="Quicksand Medium" charset="0"/>
      <p:regular r:id="rId23"/>
    </p:embeddedFont>
    <p:embeddedFont>
      <p:font typeface="Arial-Rounded" charset="0"/>
      <p:regular r:id="rId24"/>
      <p:bold r:id="rId25"/>
    </p:embeddedFont>
    <p:embeddedFont>
      <p:font typeface="Lato" charset="0"/>
      <p:regular r:id="rId26"/>
      <p:bold r:id="rId27"/>
      <p:italic r:id="rId28"/>
      <p:boldItalic r:id="rId29"/>
    </p:embeddedFont>
    <p:embeddedFont>
      <p:font typeface="UTM Avo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BDF2"/>
    <a:srgbClr val="74B43C"/>
    <a:srgbClr val="C8DEA3"/>
    <a:srgbClr val="72CEEE"/>
    <a:srgbClr val="0099DA"/>
    <a:srgbClr val="E52D56"/>
    <a:srgbClr val="D00000"/>
    <a:srgbClr val="D8EFF0"/>
    <a:srgbClr val="E6E6E6"/>
    <a:srgbClr val="D729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8308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249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7630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019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814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1647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52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5027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914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123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745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744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microsoft.com/office/2007/relationships/media" Target="../media/media5.mp3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11087" y="892118"/>
            <a:ext cx="5841473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33:</a:t>
            </a:r>
            <a:b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en ên in un</a:t>
            </a:r>
            <a:endParaRPr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980" y="1717657"/>
            <a:ext cx="1989859" cy="2161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802" y="1810080"/>
            <a:ext cx="1930544" cy="2069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309" y="1787494"/>
            <a:ext cx="1650854" cy="20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9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81" y="1758869"/>
            <a:ext cx="5951548" cy="16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169" y="2025964"/>
            <a:ext cx="6223249" cy="170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169" y="2049829"/>
            <a:ext cx="6223249" cy="16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0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089" y="1650047"/>
            <a:ext cx="6486371" cy="26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7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089" y="2202299"/>
            <a:ext cx="6486371" cy="15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BEB06A-6956-4850-BF6F-D79192390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70" y="1681905"/>
            <a:ext cx="3944460" cy="17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72AEFA4-EA1C-4CA1-B5F3-7E6BFCA9A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05" y="410823"/>
            <a:ext cx="728395" cy="328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30" y="466197"/>
            <a:ext cx="3581765" cy="2162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441" y="466197"/>
            <a:ext cx="3581765" cy="2162340"/>
          </a:xfrm>
          <a:prstGeom prst="rect">
            <a:avLst/>
          </a:prstGeom>
        </p:spPr>
      </p:pic>
      <p:pic>
        <p:nvPicPr>
          <p:cNvPr id="2" name="p79 4,đọ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100" y="4302006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9189" y="2669628"/>
            <a:ext cx="7475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1800" dirty="0" smtClean="0">
                <a:latin typeface="UTM Avo" pitchFamily="18" charset="0"/>
              </a:rPr>
              <a:t> </a:t>
            </a:r>
            <a:r>
              <a:rPr lang="en-US" sz="2800" dirty="0" smtClean="0">
                <a:latin typeface="UTM Avo" pitchFamily="18" charset="0"/>
              </a:rPr>
              <a:t>Con </a:t>
            </a:r>
            <a:r>
              <a:rPr lang="en-US" sz="2800" dirty="0" err="1" smtClean="0">
                <a:latin typeface="UTM Avo" pitchFamily="18" charset="0"/>
              </a:rPr>
              <a:t>gì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tên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có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chữ</a:t>
            </a:r>
            <a:r>
              <a:rPr lang="en-US" sz="2800" dirty="0" smtClean="0">
                <a:latin typeface="UTM Avo" pitchFamily="18" charset="0"/>
              </a:rPr>
              <a:t> “ </a:t>
            </a:r>
            <a:r>
              <a:rPr lang="en-US" sz="2800" dirty="0" err="1" smtClean="0">
                <a:latin typeface="UTM Avo" pitchFamily="18" charset="0"/>
              </a:rPr>
              <a:t>ba</a:t>
            </a:r>
            <a:r>
              <a:rPr lang="en-US" sz="2800" dirty="0" smtClean="0">
                <a:latin typeface="UTM Avo" pitchFamily="18" charset="0"/>
              </a:rPr>
              <a:t>”</a:t>
            </a:r>
          </a:p>
          <a:p>
            <a:pPr algn="ctr"/>
            <a:r>
              <a:rPr lang="en-US" sz="2800" dirty="0" err="1" smtClean="0">
                <a:latin typeface="UTM Avo" pitchFamily="18" charset="0"/>
              </a:rPr>
              <a:t>Ăn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cua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ăn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cá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nhìn</a:t>
            </a:r>
            <a:r>
              <a:rPr lang="en-US" sz="2800" dirty="0" smtClean="0">
                <a:latin typeface="UTM Avo" pitchFamily="18" charset="0"/>
              </a:rPr>
              <a:t> qua </a:t>
            </a:r>
            <a:r>
              <a:rPr lang="en-US" sz="2800" dirty="0" err="1" smtClean="0">
                <a:latin typeface="UTM Avo" pitchFamily="18" charset="0"/>
              </a:rPr>
              <a:t>ngỡ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rùa</a:t>
            </a:r>
            <a:r>
              <a:rPr lang="en-US" sz="2800" dirty="0" smtClean="0">
                <a:latin typeface="UTM Avo" pitchFamily="18" charset="0"/>
              </a:rPr>
              <a:t>?</a:t>
            </a:r>
          </a:p>
          <a:p>
            <a:pPr algn="ctr"/>
            <a:endParaRPr lang="en-US" sz="2800" dirty="0" smtClean="0">
              <a:latin typeface="UTM Avo" pitchFamily="18" charset="0"/>
            </a:endParaRPr>
          </a:p>
          <a:p>
            <a:pPr algn="ctr">
              <a:buFontTx/>
              <a:buChar char="-"/>
            </a:pPr>
            <a:r>
              <a:rPr lang="en-US" sz="2800" dirty="0" smtClean="0">
                <a:latin typeface="UTM Avo" pitchFamily="18" charset="0"/>
              </a:rPr>
              <a:t> Con </a:t>
            </a:r>
            <a:r>
              <a:rPr lang="en-US" sz="2800" dirty="0" err="1" smtClean="0">
                <a:latin typeface="UTM Avo" pitchFamily="18" charset="0"/>
              </a:rPr>
              <a:t>gì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quen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vẻ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già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nua</a:t>
            </a:r>
            <a:endParaRPr lang="en-US" sz="2800" dirty="0" smtClean="0">
              <a:latin typeface="UTM Avo" pitchFamily="18" charset="0"/>
            </a:endParaRPr>
          </a:p>
          <a:p>
            <a:pPr algn="ctr"/>
            <a:r>
              <a:rPr lang="en-US" sz="2800" dirty="0" err="1" smtClean="0">
                <a:latin typeface="UTM Avo" pitchFamily="18" charset="0"/>
              </a:rPr>
              <a:t>Bốn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chân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ngắn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ngủn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thỏ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thua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chả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ngờ</a:t>
            </a:r>
            <a:r>
              <a:rPr lang="en-US" sz="2800" dirty="0" smtClean="0">
                <a:latin typeface="UTM Avo" pitchFamily="18" charset="0"/>
              </a:rPr>
              <a:t>?</a:t>
            </a:r>
            <a:r>
              <a:rPr lang="vi-VN" sz="2800" dirty="0" smtClean="0">
                <a:latin typeface="Quicksand Medium" panose="00000600000000000000" pitchFamily="2" charset="0"/>
              </a:rPr>
              <a:t>. </a:t>
            </a:r>
            <a:endParaRPr lang="en-US" sz="28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9DB3A0-F45C-4AE8-BA1C-513A649B5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371" y="1717330"/>
            <a:ext cx="3914286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9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81955A-C466-4CDF-8930-11F4339A8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84" y="649074"/>
            <a:ext cx="734088" cy="328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722" y="999989"/>
            <a:ext cx="5613215" cy="3903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8499" y="22744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n-lt"/>
              </a:rPr>
              <a:t>Xin lỗi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758868"/>
            <a:ext cx="5929808" cy="16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56526E-D6DF-49A1-87EF-8852A33F4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2" y="623263"/>
            <a:ext cx="1208930" cy="339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297" y="963019"/>
            <a:ext cx="7133550" cy="3421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9189" y="4335088"/>
            <a:ext cx="7475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Quicksand Medium" panose="00000600000000000000" pitchFamily="2" charset="0"/>
              </a:rPr>
              <a:t>Cún con nhìn thấy dế mèn trên tàu lá</a:t>
            </a:r>
            <a:r>
              <a:rPr lang="vi-VN" sz="1800" dirty="0" smtClean="0">
                <a:latin typeface="Quicksand Medium" panose="00000600000000000000" pitchFamily="2" charset="0"/>
              </a:rPr>
              <a:t>. </a:t>
            </a:r>
            <a:endParaRPr lang="en-US" sz="1800" dirty="0">
              <a:latin typeface="Quicksand Medium" panose="000006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93612" y="4335088"/>
            <a:ext cx="6098919" cy="1077218"/>
            <a:chOff x="1899914" y="4405589"/>
            <a:chExt cx="4534488" cy="1077218"/>
          </a:xfrm>
        </p:grpSpPr>
        <p:sp>
          <p:nvSpPr>
            <p:cNvPr id="3" name="TextBox 2"/>
            <p:cNvSpPr txBox="1"/>
            <p:nvPr/>
          </p:nvSpPr>
          <p:spPr>
            <a:xfrm>
              <a:off x="5098420" y="4405589"/>
              <a:ext cx="4912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èn</a:t>
              </a:r>
              <a:endParaRPr lang="en-US" sz="32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73644" y="4405589"/>
              <a:ext cx="660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ên</a:t>
              </a:r>
              <a:endParaRPr lang="en-US" sz="32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04257" y="4405589"/>
              <a:ext cx="386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ìn</a:t>
              </a:r>
              <a:endParaRPr lang="en-US" sz="32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99914" y="4405589"/>
              <a:ext cx="5453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Quicksand Medium" panose="00000600000000000000" pitchFamily="2" charset="0"/>
                </a:rPr>
                <a:t>un</a:t>
              </a:r>
              <a:endParaRPr lang="en-US" sz="32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1F4E34-BE75-422A-A74B-B59ACF82C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532" y="1699784"/>
            <a:ext cx="4027696" cy="17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DA6401-D580-4702-A804-3DA293A76F34}"/>
              </a:ext>
            </a:extLst>
          </p:cNvPr>
          <p:cNvGrpSpPr/>
          <p:nvPr/>
        </p:nvGrpSpPr>
        <p:grpSpPr>
          <a:xfrm>
            <a:off x="2368982" y="611477"/>
            <a:ext cx="4519498" cy="3416320"/>
            <a:chOff x="2420257" y="679844"/>
            <a:chExt cx="4519498" cy="34163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xmlns="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2667BD-CA9E-4A4F-A1A6-8536636CE21C}"/>
                </a:ext>
              </a:extLst>
            </p:cNvPr>
            <p:cNvSpPr txBox="1"/>
            <p:nvPr/>
          </p:nvSpPr>
          <p:spPr>
            <a:xfrm>
              <a:off x="2985285" y="679844"/>
              <a:ext cx="395447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6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en</a:t>
              </a:r>
              <a:endParaRPr lang="en-GB" sz="216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3" name="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5925" y="3568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4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DA6401-D580-4702-A804-3DA293A76F34}"/>
              </a:ext>
            </a:extLst>
          </p:cNvPr>
          <p:cNvGrpSpPr/>
          <p:nvPr/>
        </p:nvGrpSpPr>
        <p:grpSpPr>
          <a:xfrm>
            <a:off x="2368982" y="761631"/>
            <a:ext cx="4900498" cy="3416320"/>
            <a:chOff x="2420257" y="829998"/>
            <a:chExt cx="4900498" cy="34163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xmlns="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2667BD-CA9E-4A4F-A1A6-8536636CE21C}"/>
                </a:ext>
              </a:extLst>
            </p:cNvPr>
            <p:cNvSpPr txBox="1"/>
            <p:nvPr/>
          </p:nvSpPr>
          <p:spPr>
            <a:xfrm>
              <a:off x="3016914" y="829998"/>
              <a:ext cx="430384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6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ên</a:t>
              </a:r>
              <a:endParaRPr lang="en-GB" sz="216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3" name="ê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5925" y="3568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9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DA6401-D580-4702-A804-3DA293A76F34}"/>
              </a:ext>
            </a:extLst>
          </p:cNvPr>
          <p:cNvGrpSpPr/>
          <p:nvPr/>
        </p:nvGrpSpPr>
        <p:grpSpPr>
          <a:xfrm>
            <a:off x="2368982" y="700140"/>
            <a:ext cx="4303486" cy="3658499"/>
            <a:chOff x="2420257" y="768508"/>
            <a:chExt cx="4303486" cy="34163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xmlns="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2667BD-CA9E-4A4F-A1A6-8536636CE21C}"/>
                </a:ext>
              </a:extLst>
            </p:cNvPr>
            <p:cNvSpPr txBox="1"/>
            <p:nvPr/>
          </p:nvSpPr>
          <p:spPr>
            <a:xfrm>
              <a:off x="3458874" y="768508"/>
              <a:ext cx="326486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600" dirty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i</a:t>
              </a:r>
              <a:r>
                <a:rPr lang="vi-VN" sz="216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n</a:t>
              </a:r>
              <a:endParaRPr lang="en-GB" sz="216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3" name="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5925" y="3609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DA6401-D580-4702-A804-3DA293A76F34}"/>
              </a:ext>
            </a:extLst>
          </p:cNvPr>
          <p:cNvGrpSpPr/>
          <p:nvPr/>
        </p:nvGrpSpPr>
        <p:grpSpPr>
          <a:xfrm>
            <a:off x="2368982" y="701488"/>
            <a:ext cx="4854778" cy="3740971"/>
            <a:chOff x="2420257" y="769856"/>
            <a:chExt cx="4854778" cy="3416320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xmlns="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2667BD-CA9E-4A4F-A1A6-8536636CE21C}"/>
                </a:ext>
              </a:extLst>
            </p:cNvPr>
            <p:cNvSpPr txBox="1"/>
            <p:nvPr/>
          </p:nvSpPr>
          <p:spPr>
            <a:xfrm>
              <a:off x="3032154" y="769856"/>
              <a:ext cx="424288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600" dirty="0" smtClean="0">
                  <a:solidFill>
                    <a:srgbClr val="E52D56"/>
                  </a:solidFill>
                  <a:latin typeface="Quicksand Medium" panose="00000600000000000000" pitchFamily="2" charset="0"/>
                  <a:cs typeface="Lato" panose="020F0502020204030203" pitchFamily="34" charset="0"/>
                </a:rPr>
                <a:t>un</a:t>
              </a:r>
              <a:endParaRPr lang="en-GB" sz="21600" dirty="0">
                <a:solidFill>
                  <a:srgbClr val="E52D56"/>
                </a:solidFill>
                <a:latin typeface="Quicksand Medium" panose="00000600000000000000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3" name="u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5925" y="3582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7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52" y="3805951"/>
            <a:ext cx="7142018" cy="433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310" y="1052471"/>
            <a:ext cx="4228303" cy="21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64</Words>
  <Application>Microsoft Office PowerPoint</Application>
  <PresentationFormat>On-screen Show (16:9)</PresentationFormat>
  <Paragraphs>18</Paragraphs>
  <Slides>20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Quicksand Medium</vt:lpstr>
      <vt:lpstr>Arial-Rounded</vt:lpstr>
      <vt:lpstr>Lato</vt:lpstr>
      <vt:lpstr>UTM Avo</vt:lpstr>
      <vt:lpstr>Simple Light</vt:lpstr>
      <vt:lpstr>BÀI 33:  en ên in un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54</cp:revision>
  <dcterms:modified xsi:type="dcterms:W3CDTF">2024-10-19T09:27:06Z</dcterms:modified>
</cp:coreProperties>
</file>