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308" r:id="rId2"/>
    <p:sldId id="256" r:id="rId3"/>
    <p:sldId id="257" r:id="rId4"/>
    <p:sldId id="258" r:id="rId5"/>
    <p:sldId id="259" r:id="rId6"/>
    <p:sldId id="310" r:id="rId7"/>
    <p:sldId id="260" r:id="rId8"/>
    <p:sldId id="311" r:id="rId9"/>
    <p:sldId id="313" r:id="rId10"/>
    <p:sldId id="312" r:id="rId11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HP001 4 hàng" panose="020B0604020202020204" charset="0"/>
      <p:regular r:id="rId18"/>
      <p:bold r:id="rId19"/>
    </p:embeddedFont>
    <p:embeddedFont>
      <p:font typeface="HP001 4 hang 1 ô ly" panose="020B0604020202020204" charset="0"/>
      <p:bold r:id="rId20"/>
    </p:embeddedFont>
    <p:embeddedFont>
      <p:font typeface="Tahoma" panose="020B0604030504040204" pitchFamily="34" charset="0"/>
      <p:regular r:id="rId21"/>
      <p:bold r:id="rId22"/>
    </p:embeddedFont>
    <p:embeddedFont>
      <p:font typeface="VNI-Avo" panose="020B0604020202020204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2D5DE"/>
    <a:srgbClr val="C9E5E6"/>
    <a:srgbClr val="AEDFE6"/>
    <a:srgbClr val="FFFAD8"/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06" autoAdjust="0"/>
    <p:restoredTop sz="94660"/>
  </p:normalViewPr>
  <p:slideViewPr>
    <p:cSldViewPr snapToGrid="0">
      <p:cViewPr varScale="1">
        <p:scale>
          <a:sx n="64" d="100"/>
          <a:sy n="64" d="100"/>
        </p:scale>
        <p:origin x="75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6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9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6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0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1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3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8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2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7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.jpeg"/><Relationship Id="rId4" Type="http://schemas.openxmlformats.org/officeDocument/2006/relationships/audio" Target="../media/audio3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+ Hình nền, ảnh hoa sen đẹp cho Powerpoint, máy tính, điện thoạ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44"/>
            <a:ext cx="12192000" cy="6858000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/>
          <p:cNvSpPr txBox="1"/>
          <p:nvPr/>
        </p:nvSpPr>
        <p:spPr>
          <a:xfrm>
            <a:off x="245707" y="899074"/>
            <a:ext cx="11700585" cy="861487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38100">
                  <a:solidFill>
                    <a:srgbClr val="9A5315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glow rad="101600">
                    <a:srgbClr val="DA6FDF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TRƯỜNG</a:t>
            </a:r>
            <a:r>
              <a:rPr kumimoji="0" lang="en-US" sz="6000" b="0" i="0" u="none" strike="noStrike" kern="1200" cap="none" spc="0" normalizeH="0" noProof="0" dirty="0">
                <a:ln w="38100">
                  <a:solidFill>
                    <a:srgbClr val="9A5315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glow rad="101600">
                    <a:srgbClr val="DA6FDF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TIỂU HỌC HỒNG THÁI TÂY</a:t>
            </a:r>
            <a:endParaRPr kumimoji="0" lang="en-US" sz="6000" b="0" i="0" u="none" strike="noStrike" kern="1200" cap="none" spc="0" normalizeH="0" baseline="0" noProof="0" dirty="0">
              <a:ln w="38100">
                <a:solidFill>
                  <a:srgbClr val="9A5315">
                    <a:lumMod val="75000"/>
                  </a:srgbClr>
                </a:solidFill>
              </a:ln>
              <a:solidFill>
                <a:srgbClr val="FF0000"/>
              </a:solidFill>
              <a:effectLst>
                <a:glow rad="101600">
                  <a:srgbClr val="DA6FDF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/>
          <p:cNvSpPr txBox="1"/>
          <p:nvPr/>
        </p:nvSpPr>
        <p:spPr>
          <a:xfrm>
            <a:off x="2747119" y="2443781"/>
            <a:ext cx="7218579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MÔN:</a:t>
            </a:r>
            <a:r>
              <a:rPr kumimoji="0" lang="en-US" sz="6000" b="1" i="0" u="none" strike="noStrike" kern="1200" cap="none" spc="0" normalizeH="0" noProof="0" dirty="0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TIẾNG VIỆT </a:t>
            </a:r>
          </a:p>
        </p:txBody>
      </p:sp>
      <p:sp>
        <p:nvSpPr>
          <p:cNvPr id="6" name="Hộp Văn bản 5"/>
          <p:cNvSpPr txBox="1"/>
          <p:nvPr/>
        </p:nvSpPr>
        <p:spPr>
          <a:xfrm>
            <a:off x="1619581" y="4296265"/>
            <a:ext cx="96959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DA6FD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DA6FD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DA6FD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DA6FD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DA6FD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DA6FD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DA6FD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DA6FD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Hoàng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DA6FD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DA6FD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DA6FD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Thanh Nga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DA6FDF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955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53254" y="231563"/>
            <a:ext cx="701576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(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57 VBT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3074" name="Picture 2" descr="Vở bài tập Tiếng Việt lớp 1 Tập 1 trang 57 Bài 64: iêt, iêu, yê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35" y="1181839"/>
            <a:ext cx="11681138" cy="525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4365938" y="2682155"/>
            <a:ext cx="1133340" cy="25797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365938" y="2682155"/>
            <a:ext cx="1133340" cy="6933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518338" y="3681341"/>
            <a:ext cx="1133340" cy="6933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442138" y="4471604"/>
            <a:ext cx="1209540" cy="7902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466822" y="6065010"/>
            <a:ext cx="890789" cy="9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5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8364" y="5351483"/>
            <a:ext cx="113992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VNI-Avo" pitchFamily="2" charset="0"/>
              </a:rPr>
              <a:t>   Em yeâu saùch. Nhôø coù saùch, em bieát nhieàu ñieàu hay.</a:t>
            </a:r>
          </a:p>
        </p:txBody>
      </p:sp>
      <p:sp>
        <p:nvSpPr>
          <p:cNvPr id="6" name="Rectangle 5"/>
          <p:cNvSpPr/>
          <p:nvPr/>
        </p:nvSpPr>
        <p:spPr>
          <a:xfrm>
            <a:off x="1695788" y="5375941"/>
            <a:ext cx="11496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VNI-Avo" pitchFamily="2" charset="0"/>
              </a:rPr>
              <a:t>yeâu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6205" y="5994152"/>
            <a:ext cx="9709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VNI-Avo" pitchFamily="2" charset="0"/>
              </a:rPr>
              <a:t>ieâu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54764" y="5375941"/>
            <a:ext cx="8178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VNI-Avo" pitchFamily="2" charset="0"/>
              </a:rPr>
              <a:t>ieât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9" name="Rectangle 8">
            <a:hlinkClick r:id="rId2"/>
          </p:cNvPr>
          <p:cNvSpPr/>
          <p:nvPr/>
        </p:nvSpPr>
        <p:spPr>
          <a:xfrm>
            <a:off x="10596440" y="119952"/>
            <a:ext cx="1425390" cy="4001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P001 4 hang 1 ô ly" panose="020B0603050302020204" pitchFamily="34" charset="0"/>
              </a:rPr>
              <a:t>Tiểu</a:t>
            </a:r>
            <a:r>
              <a:rPr lang="en-US" sz="1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P001 4 hang 1 ô ly" panose="020B0603050302020204" pitchFamily="34" charset="0"/>
              </a:rPr>
              <a:t> </a:t>
            </a:r>
            <a:r>
              <a:rPr lang="en-US" sz="1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P001 4 hang 1 ô ly" panose="020B0603050302020204" pitchFamily="34" charset="0"/>
              </a:rPr>
              <a:t>học</a:t>
            </a:r>
            <a:r>
              <a:rPr lang="en-US" sz="1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P001 4 hang 1 ô ly" panose="020B0603050302020204" pitchFamily="34" charset="0"/>
              </a:rPr>
              <a:t> Xuân </a:t>
            </a:r>
            <a:r>
              <a:rPr lang="en-US" sz="1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P001 4 hang 1 ô ly" panose="020B0603050302020204" pitchFamily="34" charset="0"/>
              </a:rPr>
              <a:t>Hòa</a:t>
            </a:r>
            <a:endParaRPr lang="en-US" sz="1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HP001 4 hang 1 ô ly" panose="020B0603050302020204" pitchFamily="34" charset="0"/>
            </a:endParaRPr>
          </a:p>
          <a:p>
            <a:pPr algn="ctr"/>
            <a:r>
              <a:rPr lang="en-US" sz="1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Ơ</a:t>
            </a: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364" y="390631"/>
            <a:ext cx="11698333" cy="482032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539161" y="5390542"/>
            <a:ext cx="9709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VNI-Avo" pitchFamily="2" charset="0"/>
              </a:rPr>
              <a:t>ieâu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77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10596440" y="25362"/>
            <a:ext cx="1425390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P001 4 hang 1 ô ly" panose="020B0603050302020204" pitchFamily="34" charset="0"/>
              </a:rPr>
              <a:t>Tiểu</a:t>
            </a:r>
            <a:r>
              <a:rPr lang="en-US" sz="1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P001 4 hang 1 ô ly" panose="020B0603050302020204" pitchFamily="34" charset="0"/>
              </a:rPr>
              <a:t> </a:t>
            </a:r>
            <a:r>
              <a:rPr lang="en-US" sz="1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P001 4 hang 1 ô ly" panose="020B0603050302020204" pitchFamily="34" charset="0"/>
              </a:rPr>
              <a:t>học</a:t>
            </a:r>
            <a:r>
              <a:rPr lang="en-US" sz="1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P001 4 hang 1 ô ly" panose="020B0603050302020204" pitchFamily="34" charset="0"/>
              </a:rPr>
              <a:t> Xuân </a:t>
            </a:r>
            <a:r>
              <a:rPr lang="en-US" sz="1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P001 4 hang 1 ô ly" panose="020B0603050302020204" pitchFamily="34" charset="0"/>
              </a:rPr>
              <a:t>Hòa</a:t>
            </a:r>
            <a:endParaRPr lang="en-US" sz="1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HP001 4 hang 1 ô ly" panose="020B06030503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648" y="148473"/>
            <a:ext cx="2629267" cy="12384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66475" y="-34161"/>
            <a:ext cx="1881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VNI-Avo" pitchFamily="2" charset="0"/>
              </a:rPr>
              <a:t>ieât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86375" y="-9177"/>
            <a:ext cx="1818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VNI-Avo" pitchFamily="2" charset="0"/>
              </a:rPr>
              <a:t>ieâu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62232" y="-9177"/>
            <a:ext cx="176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VNI-Avo" pitchFamily="2" charset="0"/>
              </a:rPr>
              <a:t>yeâu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493346"/>
              </p:ext>
            </p:extLst>
          </p:nvPr>
        </p:nvGraphicFramePr>
        <p:xfrm>
          <a:off x="4464441" y="909922"/>
          <a:ext cx="2844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val="228737469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3225892531"/>
                    </a:ext>
                  </a:extLst>
                </a:gridCol>
              </a:tblGrid>
              <a:tr h="433699"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rgbClr val="0000FF"/>
                          </a:solidFill>
                          <a:latin typeface="VNI-Avo" pitchFamily="2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rgbClr val="FF00FF"/>
                          </a:solidFill>
                          <a:latin typeface="VNI-Avo" pitchFamily="2" charset="0"/>
                        </a:rPr>
                        <a:t>ieât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49917"/>
                  </a:ext>
                </a:extLst>
              </a:tr>
              <a:tr h="433699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b="1" i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bieát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09134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612637" y="2333774"/>
            <a:ext cx="21090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chieát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34032" y="2339935"/>
            <a:ext cx="2064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vieát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55427" y="2337562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vieät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0854" y="6038643"/>
            <a:ext cx="34374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nhieät keá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39030" y="6041822"/>
            <a:ext cx="35107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con dieàu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849924" y="6016169"/>
            <a:ext cx="3124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Yeâu chieàu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12636" y="2991605"/>
            <a:ext cx="21661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chieàu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34032" y="2997766"/>
            <a:ext cx="2064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dieãu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655427" y="2995393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kieåu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12637" y="3576660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yeâu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34032" y="3582821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yeáu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55427" y="3580448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yeåu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6608" y="3718150"/>
            <a:ext cx="1838582" cy="23530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108" y="4334754"/>
            <a:ext cx="2308501" cy="18020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7" y="4352339"/>
            <a:ext cx="2680694" cy="178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7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6" grpId="0"/>
      <p:bldP spid="17" grpId="0"/>
      <p:bldP spid="18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</p:cNvPr>
          <p:cNvSpPr/>
          <p:nvPr/>
        </p:nvSpPr>
        <p:spPr>
          <a:xfrm>
            <a:off x="10596440" y="25362"/>
            <a:ext cx="1425390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P001 4 hang 1 ô ly" panose="020B0603050302020204" pitchFamily="34" charset="0"/>
              </a:rPr>
              <a:t>Tiểu</a:t>
            </a:r>
            <a:r>
              <a:rPr lang="en-US" sz="1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P001 4 hang 1 ô ly" panose="020B0603050302020204" pitchFamily="34" charset="0"/>
              </a:rPr>
              <a:t> </a:t>
            </a:r>
            <a:r>
              <a:rPr lang="en-US" sz="1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P001 4 hang 1 ô ly" panose="020B0603050302020204" pitchFamily="34" charset="0"/>
              </a:rPr>
              <a:t>học</a:t>
            </a:r>
            <a:r>
              <a:rPr lang="en-US" sz="1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P001 4 hang 1 ô ly" panose="020B0603050302020204" pitchFamily="34" charset="0"/>
              </a:rPr>
              <a:t> Xuân </a:t>
            </a:r>
            <a:r>
              <a:rPr lang="en-US" sz="1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P001 4 hang 1 ô ly" panose="020B0603050302020204" pitchFamily="34" charset="0"/>
              </a:rPr>
              <a:t>Hòa</a:t>
            </a:r>
            <a:endParaRPr lang="en-US" sz="1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HP001 4 hang 1 ô ly" panose="020B06030503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81351" b="73651"/>
          <a:stretch/>
        </p:blipFill>
        <p:spPr>
          <a:xfrm>
            <a:off x="49015" y="627071"/>
            <a:ext cx="2264528" cy="893257"/>
          </a:xfrm>
          <a:prstGeom prst="rect">
            <a:avLst/>
          </a:prstGeom>
        </p:spPr>
      </p:pic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939" y="2000050"/>
            <a:ext cx="11622122" cy="285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05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hlinkClick r:id="rId2"/>
          </p:cNvPr>
          <p:cNvSpPr/>
          <p:nvPr/>
        </p:nvSpPr>
        <p:spPr>
          <a:xfrm>
            <a:off x="9908276" y="25363"/>
            <a:ext cx="2113556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P001 4 hang 1 ô ly" panose="020B0603050302020204" pitchFamily="34" charset="0"/>
              </a:rPr>
              <a:t>Tiểu</a:t>
            </a:r>
            <a:r>
              <a:rPr lang="en-US" sz="1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P001 4 hang 1 ô ly" panose="020B0603050302020204" pitchFamily="34" charset="0"/>
              </a:rPr>
              <a:t> </a:t>
            </a:r>
            <a:r>
              <a:rPr lang="en-US" sz="1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P001 4 hang 1 ô ly" panose="020B0603050302020204" pitchFamily="34" charset="0"/>
              </a:rPr>
              <a:t>học</a:t>
            </a:r>
            <a:r>
              <a:rPr lang="en-US" sz="1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P001 4 hang 1 ô ly" panose="020B0603050302020204" pitchFamily="34" charset="0"/>
              </a:rPr>
              <a:t> Xuân </a:t>
            </a:r>
            <a:r>
              <a:rPr lang="en-US" sz="1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P001 4 hang 1 ô ly" panose="020B0603050302020204" pitchFamily="34" charset="0"/>
              </a:rPr>
              <a:t>Hòa</a:t>
            </a:r>
            <a:endParaRPr lang="en-US" sz="1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HP001 4 hang 1 ô ly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" y="4989905"/>
            <a:ext cx="118491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VNI-Avo" pitchFamily="2" charset="0"/>
              </a:rPr>
              <a:t>    </a:t>
            </a:r>
            <a:r>
              <a:rPr lang="en-US" sz="2800" b="1" dirty="0" err="1">
                <a:latin typeface="VNI-Avo" pitchFamily="2" charset="0"/>
              </a:rPr>
              <a:t>Boá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cho</a:t>
            </a:r>
            <a:r>
              <a:rPr lang="en-US" sz="2800" b="1" dirty="0">
                <a:latin typeface="VNI-Avo" pitchFamily="2" charset="0"/>
              </a:rPr>
              <a:t> Nam </a:t>
            </a:r>
            <a:r>
              <a:rPr lang="en-US" sz="2800" b="1" dirty="0" err="1">
                <a:latin typeface="VNI-Avo" pitchFamily="2" charset="0"/>
              </a:rPr>
              <a:t>vaø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em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chôi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thaû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dieàu</a:t>
            </a:r>
            <a:r>
              <a:rPr lang="en-US" sz="2800" b="1" dirty="0">
                <a:latin typeface="VNI-Avo" pitchFamily="2" charset="0"/>
              </a:rPr>
              <a:t>. </a:t>
            </a:r>
            <a:r>
              <a:rPr lang="en-US" sz="2800" b="1" dirty="0" err="1">
                <a:latin typeface="VNI-Avo" pitchFamily="2" charset="0"/>
              </a:rPr>
              <a:t>Boá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daïy</a:t>
            </a:r>
            <a:r>
              <a:rPr lang="en-US" sz="2800" b="1" dirty="0">
                <a:latin typeface="VNI-Avo" pitchFamily="2" charset="0"/>
              </a:rPr>
              <a:t> Nam </a:t>
            </a:r>
            <a:r>
              <a:rPr lang="en-US" sz="2800" b="1" dirty="0" err="1">
                <a:latin typeface="VNI-Avo" pitchFamily="2" charset="0"/>
              </a:rPr>
              <a:t>bieát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caùch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vöøa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chaïy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vöøa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keùo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caêng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dây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vaø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giaät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giaät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ñeå</a:t>
            </a:r>
            <a:r>
              <a:rPr lang="en-US" sz="2800" b="1" dirty="0">
                <a:latin typeface="VNI-Avo" pitchFamily="2" charset="0"/>
              </a:rPr>
              <a:t> con </a:t>
            </a:r>
            <a:r>
              <a:rPr lang="en-US" sz="2800" b="1" dirty="0" err="1">
                <a:latin typeface="VNI-Avo" pitchFamily="2" charset="0"/>
              </a:rPr>
              <a:t>dieàu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coù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theå</a:t>
            </a:r>
            <a:r>
              <a:rPr lang="en-US" sz="2800" b="1" dirty="0">
                <a:latin typeface="VNI-Avo" pitchFamily="2" charset="0"/>
              </a:rPr>
              <a:t> bay </a:t>
            </a:r>
            <a:r>
              <a:rPr lang="en-US" sz="2800" b="1" dirty="0" err="1">
                <a:latin typeface="VNI-Avo" pitchFamily="2" charset="0"/>
              </a:rPr>
              <a:t>cao</a:t>
            </a:r>
            <a:r>
              <a:rPr lang="en-US" sz="2800" b="1" dirty="0">
                <a:latin typeface="VNI-Avo" pitchFamily="2" charset="0"/>
              </a:rPr>
              <a:t>. Hai </a:t>
            </a:r>
            <a:r>
              <a:rPr lang="en-US" sz="2800" b="1" dirty="0" err="1">
                <a:latin typeface="VNI-Avo" pitchFamily="2" charset="0"/>
              </a:rPr>
              <a:t>anh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em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thích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thuù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ngaém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nhìn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nhöõng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caùnh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dieàu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saëc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sôõ</a:t>
            </a:r>
            <a:r>
              <a:rPr lang="en-US" sz="2800" b="1" dirty="0">
                <a:latin typeface="VNI-Avo" pitchFamily="2" charset="0"/>
              </a:rPr>
              <a:t>, </a:t>
            </a:r>
            <a:r>
              <a:rPr lang="en-US" sz="2800" b="1" dirty="0" err="1">
                <a:latin typeface="VNI-Avo" pitchFamily="2" charset="0"/>
              </a:rPr>
              <a:t>ñaùng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yeâu</a:t>
            </a:r>
            <a:r>
              <a:rPr lang="en-US" sz="2800" b="1" dirty="0">
                <a:latin typeface="VNI-Avo" pitchFamily="2" charset="0"/>
              </a:rPr>
              <a:t> chao </a:t>
            </a:r>
            <a:r>
              <a:rPr lang="en-US" sz="2800" b="1" dirty="0" err="1">
                <a:latin typeface="VNI-Avo" pitchFamily="2" charset="0"/>
              </a:rPr>
              <a:t>lieäng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treân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baàu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trôøi</a:t>
            </a:r>
            <a:r>
              <a:rPr lang="en-US" sz="2800" b="1" dirty="0">
                <a:latin typeface="VNI-Avo" pitchFamily="2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51216" y="5010925"/>
            <a:ext cx="736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FF"/>
                </a:solidFill>
                <a:latin typeface="VNI-Avo" pitchFamily="2" charset="0"/>
              </a:rPr>
              <a:t>ieâu</a:t>
            </a:r>
            <a:endParaRPr lang="en-US">
              <a:solidFill>
                <a:srgbClr val="FF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2900" y="6287822"/>
            <a:ext cx="8595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VNI-Avo" pitchFamily="2" charset="0"/>
              </a:rPr>
              <a:t>yeâu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351071" y="5010925"/>
            <a:ext cx="10507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VNI-Avo" pitchFamily="2" charset="0"/>
              </a:rPr>
              <a:t>ieât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21" y="121951"/>
            <a:ext cx="11849099" cy="486795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430554" y="5446327"/>
            <a:ext cx="9527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FF"/>
                </a:solidFill>
                <a:latin typeface="VNI-Avo" pitchFamily="2" charset="0"/>
              </a:rPr>
              <a:t>ieâu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521146" y="5864447"/>
            <a:ext cx="736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FF"/>
                </a:solidFill>
                <a:latin typeface="VNI-Avo" pitchFamily="2" charset="0"/>
              </a:rPr>
              <a:t>ieâu</a:t>
            </a:r>
            <a:endParaRPr lang="en-US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61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7" grpId="0"/>
      <p:bldP spid="10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hlinkClick r:id="rId2"/>
          </p:cNvPr>
          <p:cNvSpPr/>
          <p:nvPr/>
        </p:nvSpPr>
        <p:spPr>
          <a:xfrm>
            <a:off x="10596440" y="25362"/>
            <a:ext cx="1425390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P001 4 hang 1 ô ly" panose="020B0603050302020204" pitchFamily="34" charset="0"/>
              </a:rPr>
              <a:t>Tiểu</a:t>
            </a:r>
            <a:r>
              <a:rPr lang="en-US" sz="1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P001 4 hang 1 ô ly" panose="020B0603050302020204" pitchFamily="34" charset="0"/>
              </a:rPr>
              <a:t> </a:t>
            </a:r>
            <a:r>
              <a:rPr lang="en-US" sz="1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P001 4 hang 1 ô ly" panose="020B0603050302020204" pitchFamily="34" charset="0"/>
              </a:rPr>
              <a:t>học</a:t>
            </a:r>
            <a:r>
              <a:rPr lang="en-US" sz="1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P001 4 hang 1 ô ly" panose="020B0603050302020204" pitchFamily="34" charset="0"/>
              </a:rPr>
              <a:t> Xuân </a:t>
            </a:r>
            <a:r>
              <a:rPr lang="en-US" sz="1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P001 4 hang 1 ô ly" panose="020B0603050302020204" pitchFamily="34" charset="0"/>
              </a:rPr>
              <a:t>Hòa</a:t>
            </a:r>
            <a:endParaRPr lang="en-US" sz="1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HP001 4 hang 1 ô ly" panose="020B06030503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720CBB-B93C-4A04-3676-E5F732D0836E}"/>
              </a:ext>
            </a:extLst>
          </p:cNvPr>
          <p:cNvSpPr txBox="1"/>
          <p:nvPr/>
        </p:nvSpPr>
        <p:spPr>
          <a:xfrm>
            <a:off x="-74792" y="215620"/>
            <a:ext cx="1226679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HP001 4 hang 1 ô ly" panose="020B0603050302020204" pitchFamily="34" charset="0"/>
              </a:rPr>
              <a:t>Bố</a:t>
            </a:r>
            <a:r>
              <a:rPr lang="en-US" sz="6000" b="1" dirty="0">
                <a:latin typeface="HP001 4 hang 1 ô ly" panose="020B0603050302020204" pitchFamily="34" charset="0"/>
              </a:rPr>
              <a:t> </a:t>
            </a:r>
            <a:r>
              <a:rPr lang="en-US" sz="6000" b="1" dirty="0" err="1">
                <a:latin typeface="HP001 4 hang 1 ô ly" panose="020B0603050302020204" pitchFamily="34" charset="0"/>
              </a:rPr>
              <a:t>cho</a:t>
            </a:r>
            <a:r>
              <a:rPr lang="en-US" sz="6000" b="1" dirty="0">
                <a:latin typeface="HP001 4 hang 1 ô ly" panose="020B0603050302020204" pitchFamily="34" charset="0"/>
              </a:rPr>
              <a:t> Nam </a:t>
            </a:r>
            <a:r>
              <a:rPr lang="en-US" sz="6000" b="1" dirty="0" err="1">
                <a:latin typeface="HP001 4 hang 1 ô ly" panose="020B0603050302020204" pitchFamily="34" charset="0"/>
              </a:rPr>
              <a:t>và</a:t>
            </a:r>
            <a:r>
              <a:rPr lang="en-US" sz="6000" b="1" dirty="0">
                <a:latin typeface="HP001 4 hang 1 ô ly" panose="020B0603050302020204" pitchFamily="34" charset="0"/>
              </a:rPr>
              <a:t> </a:t>
            </a:r>
            <a:r>
              <a:rPr lang="en-US" sz="6000" b="1" dirty="0" err="1">
                <a:latin typeface="HP001 4 hang 1 ô ly" panose="020B0603050302020204" pitchFamily="34" charset="0"/>
              </a:rPr>
              <a:t>em</a:t>
            </a:r>
            <a:r>
              <a:rPr lang="en-US" sz="6000" b="1" dirty="0">
                <a:latin typeface="HP001 4 hang 1 ô ly" panose="020B0603050302020204" pitchFamily="34" charset="0"/>
              </a:rPr>
              <a:t> </a:t>
            </a:r>
            <a:r>
              <a:rPr lang="en-US" sz="6000" b="1" dirty="0" err="1">
                <a:latin typeface="HP001 4 hang 1 ô ly" panose="020B0603050302020204" pitchFamily="34" charset="0"/>
              </a:rPr>
              <a:t>chơi</a:t>
            </a:r>
            <a:r>
              <a:rPr lang="en-US" sz="6000" b="1" dirty="0">
                <a:latin typeface="HP001 4 hang 1 ô ly" panose="020B0603050302020204" pitchFamily="34" charset="0"/>
              </a:rPr>
              <a:t> </a:t>
            </a:r>
            <a:r>
              <a:rPr lang="en-US" sz="6000" b="1" dirty="0" err="1">
                <a:latin typeface="HP001 4 hang 1 ô ly" panose="020B0603050302020204" pitchFamily="34" charset="0"/>
              </a:rPr>
              <a:t>thả</a:t>
            </a:r>
            <a:r>
              <a:rPr lang="en-US" sz="6000" b="1" dirty="0">
                <a:latin typeface="HP001 4 hang 1 ô ly" panose="020B0603050302020204" pitchFamily="34" charset="0"/>
              </a:rPr>
              <a:t> </a:t>
            </a:r>
            <a:r>
              <a:rPr lang="en-US" sz="6000" b="1" dirty="0" err="1">
                <a:latin typeface="HP001 4 hang 1 ô ly" panose="020B0603050302020204" pitchFamily="34" charset="0"/>
              </a:rPr>
              <a:t>diều</a:t>
            </a:r>
            <a:r>
              <a:rPr lang="en-US" sz="6000" b="1" dirty="0">
                <a:latin typeface="HP001 4 hang 1 ô ly" panose="020B0603050302020204" pitchFamily="34" charset="0"/>
              </a:rPr>
              <a:t>. </a:t>
            </a:r>
            <a:r>
              <a:rPr lang="en-US" sz="6000" b="1" dirty="0" err="1">
                <a:latin typeface="HP001 4 hang 1 ô ly" panose="020B0603050302020204" pitchFamily="34" charset="0"/>
              </a:rPr>
              <a:t>Bố</a:t>
            </a:r>
            <a:r>
              <a:rPr lang="en-US" sz="6000" b="1" dirty="0">
                <a:latin typeface="HP001 4 hang 1 ô ly" panose="020B0603050302020204" pitchFamily="34" charset="0"/>
              </a:rPr>
              <a:t> </a:t>
            </a:r>
            <a:r>
              <a:rPr lang="en-US" sz="6000" b="1" dirty="0" err="1">
                <a:latin typeface="HP001 4 hang 1 ô ly" panose="020B0603050302020204" pitchFamily="34" charset="0"/>
              </a:rPr>
              <a:t>dạy</a:t>
            </a:r>
            <a:r>
              <a:rPr lang="en-US" sz="6000" b="1" dirty="0">
                <a:latin typeface="HP001 4 hang 1 ô ly" panose="020B0603050302020204" pitchFamily="34" charset="0"/>
              </a:rPr>
              <a:t> Nam </a:t>
            </a:r>
            <a:r>
              <a:rPr lang="en-US" sz="6000" b="1" dirty="0" err="1">
                <a:latin typeface="HP001 4 hang 1 ô ly" panose="020B0603050302020204" pitchFamily="34" charset="0"/>
              </a:rPr>
              <a:t>biết</a:t>
            </a:r>
            <a:r>
              <a:rPr lang="en-US" sz="6000" b="1" dirty="0">
                <a:latin typeface="HP001 4 hang 1 ô ly" panose="020B0603050302020204" pitchFamily="34" charset="0"/>
              </a:rPr>
              <a:t> </a:t>
            </a:r>
            <a:r>
              <a:rPr lang="en-US" sz="6000" b="1" dirty="0" err="1">
                <a:latin typeface="HP001 4 hang 1 ô ly" panose="020B0603050302020204" pitchFamily="34" charset="0"/>
              </a:rPr>
              <a:t>cách</a:t>
            </a:r>
            <a:r>
              <a:rPr lang="en-US" sz="6000" b="1" dirty="0">
                <a:latin typeface="HP001 4 hang 1 ô ly" panose="020B0603050302020204" pitchFamily="34" charset="0"/>
              </a:rPr>
              <a:t> </a:t>
            </a:r>
            <a:r>
              <a:rPr lang="en-US" sz="6000" b="1" dirty="0" err="1">
                <a:latin typeface="HP001 4 hang 1 ô ly" panose="020B0603050302020204" pitchFamily="34" charset="0"/>
              </a:rPr>
              <a:t>vừa</a:t>
            </a:r>
            <a:r>
              <a:rPr lang="en-US" sz="6000" b="1" dirty="0">
                <a:latin typeface="HP001 4 hang 1 ô ly" panose="020B0603050302020204" pitchFamily="34" charset="0"/>
              </a:rPr>
              <a:t> </a:t>
            </a:r>
            <a:r>
              <a:rPr lang="en-US" sz="6000" b="1" dirty="0" err="1">
                <a:latin typeface="HP001 4 hang 1 ô ly" panose="020B0603050302020204" pitchFamily="34" charset="0"/>
              </a:rPr>
              <a:t>chạy</a:t>
            </a:r>
            <a:r>
              <a:rPr lang="en-US" sz="6000" b="1" dirty="0">
                <a:latin typeface="HP001 4 hang 1 ô ly" panose="020B0603050302020204" pitchFamily="34" charset="0"/>
              </a:rPr>
              <a:t> </a:t>
            </a:r>
            <a:r>
              <a:rPr lang="en-US" sz="6000" b="1" dirty="0" err="1">
                <a:latin typeface="HP001 4 hang 1 ô ly" panose="020B0603050302020204" pitchFamily="34" charset="0"/>
              </a:rPr>
              <a:t>vừa</a:t>
            </a:r>
            <a:r>
              <a:rPr lang="en-US" sz="6000" b="1" dirty="0">
                <a:latin typeface="HP001 4 hang 1 ô ly" panose="020B0603050302020204" pitchFamily="34" charset="0"/>
              </a:rPr>
              <a:t> </a:t>
            </a:r>
            <a:r>
              <a:rPr lang="en-US" sz="6000" b="1" dirty="0" err="1">
                <a:latin typeface="HP001 4 hang 1 ô ly" panose="020B0603050302020204" pitchFamily="34" charset="0"/>
              </a:rPr>
              <a:t>kéo</a:t>
            </a:r>
            <a:r>
              <a:rPr lang="en-US" sz="6000" b="1" dirty="0">
                <a:latin typeface="HP001 4 hang 1 ô ly" panose="020B0603050302020204" pitchFamily="34" charset="0"/>
              </a:rPr>
              <a:t> </a:t>
            </a:r>
            <a:r>
              <a:rPr lang="en-US" sz="6000" b="1" dirty="0" err="1">
                <a:latin typeface="HP001 4 hang 1 ô ly" panose="020B0603050302020204" pitchFamily="34" charset="0"/>
              </a:rPr>
              <a:t>căng</a:t>
            </a:r>
            <a:r>
              <a:rPr lang="en-US" sz="6000" b="1" dirty="0">
                <a:latin typeface="HP001 4 hang 1 ô ly" panose="020B0603050302020204" pitchFamily="34" charset="0"/>
              </a:rPr>
              <a:t> </a:t>
            </a:r>
            <a:r>
              <a:rPr lang="en-US" sz="6000" b="1" dirty="0" err="1">
                <a:latin typeface="HP001 4 hang 1 ô ly" panose="020B0603050302020204" pitchFamily="34" charset="0"/>
              </a:rPr>
              <a:t>dây</a:t>
            </a:r>
            <a:r>
              <a:rPr lang="en-US" sz="6000" b="1" dirty="0">
                <a:latin typeface="HP001 4 hang 1 ô ly" panose="020B0603050302020204" pitchFamily="34" charset="0"/>
              </a:rPr>
              <a:t> </a:t>
            </a:r>
            <a:r>
              <a:rPr lang="en-US" sz="6000" b="1" dirty="0" err="1">
                <a:latin typeface="HP001 4 hang 1 ô ly" panose="020B0603050302020204" pitchFamily="34" charset="0"/>
              </a:rPr>
              <a:t>và</a:t>
            </a:r>
            <a:r>
              <a:rPr lang="en-US" sz="6000" b="1" dirty="0">
                <a:latin typeface="HP001 4 hang 1 ô ly" panose="020B0603050302020204" pitchFamily="34" charset="0"/>
              </a:rPr>
              <a:t> </a:t>
            </a:r>
            <a:r>
              <a:rPr lang="en-US" sz="6000" b="1" dirty="0" err="1">
                <a:latin typeface="HP001 4 hang 1 ô ly" panose="020B0603050302020204" pitchFamily="34" charset="0"/>
              </a:rPr>
              <a:t>giật</a:t>
            </a:r>
            <a:r>
              <a:rPr lang="en-US" sz="6000" b="1" dirty="0">
                <a:latin typeface="HP001 4 hang 1 ô ly" panose="020B0603050302020204" pitchFamily="34" charset="0"/>
              </a:rPr>
              <a:t> </a:t>
            </a:r>
            <a:r>
              <a:rPr lang="en-US" sz="6000" b="1" dirty="0" err="1">
                <a:latin typeface="HP001 4 hang 1 ô ly" panose="020B0603050302020204" pitchFamily="34" charset="0"/>
              </a:rPr>
              <a:t>giật</a:t>
            </a:r>
            <a:r>
              <a:rPr lang="en-US" sz="6000" b="1" dirty="0">
                <a:latin typeface="HP001 4 hang 1 ô ly" panose="020B0603050302020204" pitchFamily="34" charset="0"/>
              </a:rPr>
              <a:t> </a:t>
            </a:r>
            <a:r>
              <a:rPr lang="en-US" sz="6000" b="1" dirty="0" err="1">
                <a:latin typeface="HP001 4 hang 1 ô ly" panose="020B0603050302020204" pitchFamily="34" charset="0"/>
              </a:rPr>
              <a:t>để</a:t>
            </a:r>
            <a:r>
              <a:rPr lang="en-US" sz="6000" b="1" dirty="0">
                <a:latin typeface="HP001 4 hang 1 ô ly" panose="020B0603050302020204" pitchFamily="34" charset="0"/>
              </a:rPr>
              <a:t> con </a:t>
            </a:r>
            <a:r>
              <a:rPr lang="en-US" sz="6000" b="1" dirty="0" err="1">
                <a:latin typeface="HP001 4 hang 1 ô ly" panose="020B0603050302020204" pitchFamily="34" charset="0"/>
              </a:rPr>
              <a:t>diều</a:t>
            </a:r>
            <a:r>
              <a:rPr lang="en-US" sz="6000" b="1" dirty="0">
                <a:latin typeface="HP001 4 hang 1 ô ly" panose="020B0603050302020204" pitchFamily="34" charset="0"/>
              </a:rPr>
              <a:t> </a:t>
            </a:r>
            <a:r>
              <a:rPr lang="en-US" sz="6000" b="1" dirty="0" err="1">
                <a:latin typeface="HP001 4 hang 1 ô ly" panose="020B0603050302020204" pitchFamily="34" charset="0"/>
              </a:rPr>
              <a:t>có</a:t>
            </a:r>
            <a:r>
              <a:rPr lang="en-US" sz="6000" b="1" dirty="0">
                <a:latin typeface="HP001 4 hang 1 ô ly" panose="020B0603050302020204" pitchFamily="34" charset="0"/>
              </a:rPr>
              <a:t> </a:t>
            </a:r>
            <a:r>
              <a:rPr lang="en-US" sz="6000" b="1" dirty="0" err="1">
                <a:latin typeface="HP001 4 hang 1 ô ly" panose="020B0603050302020204" pitchFamily="34" charset="0"/>
              </a:rPr>
              <a:t>thể</a:t>
            </a:r>
            <a:r>
              <a:rPr lang="en-US" sz="6000" b="1" dirty="0">
                <a:latin typeface="HP001 4 hang 1 ô ly" panose="020B0603050302020204" pitchFamily="34" charset="0"/>
              </a:rPr>
              <a:t> bay </a:t>
            </a:r>
            <a:r>
              <a:rPr lang="en-US" sz="6000" b="1" dirty="0" err="1">
                <a:latin typeface="HP001 4 hang 1 ô ly" panose="020B0603050302020204" pitchFamily="34" charset="0"/>
              </a:rPr>
              <a:t>cao</a:t>
            </a:r>
            <a:r>
              <a:rPr lang="en-US" sz="6000" b="1" dirty="0">
                <a:latin typeface="HP001 4 hang 1 ô ly" panose="020B0603050302020204" pitchFamily="34" charset="0"/>
              </a:rPr>
              <a:t>. Hai </a:t>
            </a:r>
            <a:r>
              <a:rPr lang="en-US" sz="6000" b="1" dirty="0" err="1">
                <a:latin typeface="HP001 4 hang 1 ô ly" panose="020B0603050302020204" pitchFamily="34" charset="0"/>
              </a:rPr>
              <a:t>anh</a:t>
            </a:r>
            <a:r>
              <a:rPr lang="en-US" sz="6000" b="1" dirty="0">
                <a:latin typeface="HP001 4 hang 1 ô ly" panose="020B0603050302020204" pitchFamily="34" charset="0"/>
              </a:rPr>
              <a:t> </a:t>
            </a:r>
            <a:r>
              <a:rPr lang="en-US" sz="6000" b="1" dirty="0" err="1">
                <a:latin typeface="HP001 4 hang 1 ô ly" panose="020B0603050302020204" pitchFamily="34" charset="0"/>
              </a:rPr>
              <a:t>em</a:t>
            </a:r>
            <a:r>
              <a:rPr lang="en-US" sz="6000" b="1" dirty="0">
                <a:latin typeface="HP001 4 hang 1 ô ly" panose="020B0603050302020204" pitchFamily="34" charset="0"/>
              </a:rPr>
              <a:t> </a:t>
            </a:r>
            <a:r>
              <a:rPr lang="en-US" sz="6000" b="1" dirty="0" err="1">
                <a:latin typeface="HP001 4 hang 1 ô ly" panose="020B0603050302020204" pitchFamily="34" charset="0"/>
              </a:rPr>
              <a:t>thích</a:t>
            </a:r>
            <a:r>
              <a:rPr lang="en-US" sz="6000" b="1" dirty="0">
                <a:latin typeface="HP001 4 hang 1 ô ly" panose="020B0603050302020204" pitchFamily="34" charset="0"/>
              </a:rPr>
              <a:t> </a:t>
            </a:r>
            <a:r>
              <a:rPr lang="en-US" sz="6000" b="1" dirty="0" err="1">
                <a:latin typeface="HP001 4 hang 1 ô ly" panose="020B0603050302020204" pitchFamily="34" charset="0"/>
              </a:rPr>
              <a:t>thú</a:t>
            </a:r>
            <a:r>
              <a:rPr lang="en-US" sz="6000" b="1" dirty="0">
                <a:latin typeface="HP001 4 hang 1 ô ly" panose="020B0603050302020204" pitchFamily="34" charset="0"/>
              </a:rPr>
              <a:t> </a:t>
            </a:r>
            <a:r>
              <a:rPr lang="en-US" sz="6000" b="1" dirty="0" err="1">
                <a:latin typeface="HP001 4 hang 1 ô ly" panose="020B0603050302020204" pitchFamily="34" charset="0"/>
              </a:rPr>
              <a:t>ngắm</a:t>
            </a:r>
            <a:r>
              <a:rPr lang="en-US" sz="6000" b="1" dirty="0">
                <a:latin typeface="HP001 4 hang 1 ô ly" panose="020B0603050302020204" pitchFamily="34" charset="0"/>
              </a:rPr>
              <a:t> </a:t>
            </a:r>
            <a:r>
              <a:rPr lang="en-US" sz="6000" b="1" dirty="0" err="1">
                <a:latin typeface="HP001 4 hang 1 ô ly" panose="020B0603050302020204" pitchFamily="34" charset="0"/>
              </a:rPr>
              <a:t>nhìn</a:t>
            </a:r>
            <a:r>
              <a:rPr lang="en-US" sz="6000" b="1" dirty="0">
                <a:latin typeface="HP001 4 hang 1 ô ly" panose="020B0603050302020204" pitchFamily="34" charset="0"/>
              </a:rPr>
              <a:t> </a:t>
            </a:r>
            <a:r>
              <a:rPr lang="en-US" sz="6000" b="1" dirty="0" err="1">
                <a:latin typeface="HP001 4 hang 1 ô ly" panose="020B0603050302020204" pitchFamily="34" charset="0"/>
              </a:rPr>
              <a:t>những</a:t>
            </a:r>
            <a:r>
              <a:rPr lang="en-US" sz="6000" b="1" dirty="0">
                <a:latin typeface="HP001 4 hang 1 ô ly" panose="020B0603050302020204" pitchFamily="34" charset="0"/>
              </a:rPr>
              <a:t> </a:t>
            </a:r>
            <a:r>
              <a:rPr lang="en-US" sz="6000" b="1" dirty="0" err="1">
                <a:latin typeface="HP001 4 hang 1 ô ly" panose="020B0603050302020204" pitchFamily="34" charset="0"/>
              </a:rPr>
              <a:t>cánh</a:t>
            </a:r>
            <a:r>
              <a:rPr lang="en-US" sz="6000" b="1" dirty="0">
                <a:latin typeface="HP001 4 hang 1 ô ly" panose="020B0603050302020204" pitchFamily="34" charset="0"/>
              </a:rPr>
              <a:t> </a:t>
            </a:r>
            <a:r>
              <a:rPr lang="en-US" sz="6000" b="1" dirty="0" err="1">
                <a:latin typeface="HP001 4 hang 1 ô ly" panose="020B0603050302020204" pitchFamily="34" charset="0"/>
              </a:rPr>
              <a:t>diều</a:t>
            </a:r>
            <a:r>
              <a:rPr lang="en-US" sz="6000" b="1" dirty="0">
                <a:latin typeface="HP001 4 hang 1 ô ly" panose="020B0603050302020204" pitchFamily="34" charset="0"/>
              </a:rPr>
              <a:t> </a:t>
            </a:r>
            <a:r>
              <a:rPr lang="en-US" sz="6000" b="1" dirty="0" err="1">
                <a:latin typeface="HP001 4 hang 1 ô ly" panose="020B0603050302020204" pitchFamily="34" charset="0"/>
              </a:rPr>
              <a:t>sặc</a:t>
            </a:r>
            <a:r>
              <a:rPr lang="en-US" sz="6000" b="1" dirty="0">
                <a:latin typeface="HP001 4 hang 1 ô ly" panose="020B0603050302020204" pitchFamily="34" charset="0"/>
              </a:rPr>
              <a:t> </a:t>
            </a:r>
            <a:r>
              <a:rPr lang="en-US" sz="6000" b="1" dirty="0" err="1">
                <a:latin typeface="HP001 4 hang 1 ô ly" panose="020B0603050302020204" pitchFamily="34" charset="0"/>
              </a:rPr>
              <a:t>sỡ</a:t>
            </a:r>
            <a:r>
              <a:rPr lang="en-US" sz="6000" b="1" dirty="0">
                <a:latin typeface="HP001 4 hang 1 ô ly" panose="020B0603050302020204" pitchFamily="34" charset="0"/>
              </a:rPr>
              <a:t>, </a:t>
            </a:r>
            <a:r>
              <a:rPr lang="en-US" sz="6000" b="1" dirty="0" err="1">
                <a:latin typeface="HP001 4 hang 1 ô ly" panose="020B0603050302020204" pitchFamily="34" charset="0"/>
              </a:rPr>
              <a:t>đáng</a:t>
            </a:r>
            <a:r>
              <a:rPr lang="en-US" sz="6000" b="1" dirty="0">
                <a:latin typeface="HP001 4 hang 1 ô ly" panose="020B0603050302020204" pitchFamily="34" charset="0"/>
              </a:rPr>
              <a:t> </a:t>
            </a:r>
            <a:r>
              <a:rPr lang="en-US" sz="6000" b="1" dirty="0" err="1">
                <a:latin typeface="HP001 4 hang 1 ô ly" panose="020B0603050302020204" pitchFamily="34" charset="0"/>
              </a:rPr>
              <a:t>yêu</a:t>
            </a:r>
            <a:r>
              <a:rPr lang="en-US" sz="6000" b="1" dirty="0">
                <a:latin typeface="HP001 4 hang 1 ô ly" panose="020B0603050302020204" pitchFamily="34" charset="0"/>
              </a:rPr>
              <a:t> chao </a:t>
            </a:r>
            <a:r>
              <a:rPr lang="en-US" sz="6000" b="1" dirty="0" err="1">
                <a:latin typeface="HP001 4 hang 1 ô ly" panose="020B0603050302020204" pitchFamily="34" charset="0"/>
              </a:rPr>
              <a:t>liệng</a:t>
            </a:r>
            <a:r>
              <a:rPr lang="en-US" sz="6000" b="1" dirty="0">
                <a:latin typeface="HP001 4 hang 1 ô ly" panose="020B0603050302020204" pitchFamily="34" charset="0"/>
              </a:rPr>
              <a:t> </a:t>
            </a:r>
            <a:r>
              <a:rPr lang="en-US" sz="6000" b="1" dirty="0" err="1">
                <a:latin typeface="HP001 4 hang 1 ô ly" panose="020B0603050302020204" pitchFamily="34" charset="0"/>
              </a:rPr>
              <a:t>trên</a:t>
            </a:r>
            <a:r>
              <a:rPr lang="en-US" sz="6000" b="1" dirty="0">
                <a:latin typeface="HP001 4 hang 1 ô ly" panose="020B0603050302020204" pitchFamily="34" charset="0"/>
              </a:rPr>
              <a:t> </a:t>
            </a:r>
            <a:r>
              <a:rPr lang="en-US" sz="6000" b="1" dirty="0" err="1">
                <a:latin typeface="HP001 4 hang 1 ô ly" panose="020B0603050302020204" pitchFamily="34" charset="0"/>
              </a:rPr>
              <a:t>bầu</a:t>
            </a:r>
            <a:r>
              <a:rPr lang="en-US" sz="6000" b="1" dirty="0">
                <a:latin typeface="HP001 4 hang 1 ô ly" panose="020B0603050302020204" pitchFamily="34" charset="0"/>
              </a:rPr>
              <a:t> </a:t>
            </a:r>
            <a:r>
              <a:rPr lang="en-US" sz="6000" b="1" dirty="0" err="1">
                <a:latin typeface="HP001 4 hang 1 ô ly" panose="020B0603050302020204" pitchFamily="34" charset="0"/>
              </a:rPr>
              <a:t>trời</a:t>
            </a:r>
            <a:r>
              <a:rPr lang="en-US" sz="6000" b="1" dirty="0">
                <a:latin typeface="HP001 4 hang 1 ô ly" panose="020B0603050302020204" pitchFamily="34" charset="0"/>
              </a:rPr>
              <a:t>.</a:t>
            </a:r>
            <a:endParaRPr lang="vi-VN" sz="6000" b="1" dirty="0">
              <a:latin typeface="HP001 4 hang 1 ô ly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751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46" y="98557"/>
            <a:ext cx="1924319" cy="781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96886" y="184138"/>
            <a:ext cx="7761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VNI-Avo" pitchFamily="2" charset="0"/>
              </a:rPr>
              <a:t>Theá giôùi treân baàu trôøi</a:t>
            </a:r>
          </a:p>
        </p:txBody>
      </p:sp>
      <p:sp>
        <p:nvSpPr>
          <p:cNvPr id="6" name="Rectangle 5">
            <a:hlinkClick r:id="rId3"/>
          </p:cNvPr>
          <p:cNvSpPr/>
          <p:nvPr/>
        </p:nvSpPr>
        <p:spPr>
          <a:xfrm>
            <a:off x="10596440" y="25362"/>
            <a:ext cx="1425390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P001 4 hang 1 ô ly" panose="020B0603050302020204" pitchFamily="34" charset="0"/>
              </a:rPr>
              <a:t>Tiểu</a:t>
            </a:r>
            <a:r>
              <a:rPr lang="en-US" sz="1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P001 4 hang 1 ô ly" panose="020B0603050302020204" pitchFamily="34" charset="0"/>
              </a:rPr>
              <a:t> </a:t>
            </a:r>
            <a:r>
              <a:rPr lang="en-US" sz="1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P001 4 hang 1 ô ly" panose="020B0603050302020204" pitchFamily="34" charset="0"/>
              </a:rPr>
              <a:t>học</a:t>
            </a:r>
            <a:r>
              <a:rPr lang="en-US" sz="1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P001 4 hang 1 ô ly" panose="020B0603050302020204" pitchFamily="34" charset="0"/>
              </a:rPr>
              <a:t> Xuân </a:t>
            </a:r>
            <a:r>
              <a:rPr lang="en-US" sz="1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P001 4 hang 1 ô ly" panose="020B0603050302020204" pitchFamily="34" charset="0"/>
              </a:rPr>
              <a:t>Hòa</a:t>
            </a:r>
            <a:endParaRPr lang="en-US" sz="1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HP001 4 hang 1 ô ly" panose="020B0603050302020204" pitchFamily="34" charset="0"/>
            </a:endParaRPr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831" y="830470"/>
            <a:ext cx="12069170" cy="585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83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40003" y="102774"/>
            <a:ext cx="701576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(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57 VBT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iêt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iêu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 </a:t>
            </a:r>
          </a:p>
        </p:txBody>
      </p:sp>
      <p:pic>
        <p:nvPicPr>
          <p:cNvPr id="1026" name="Picture 2" descr="Vở bài tập Tiếng Việt lớp 1 Tập 1 trang 57 Bài 64: iêt, iêu, yê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03" y="1680952"/>
            <a:ext cx="11428256" cy="468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86377" y="5396248"/>
            <a:ext cx="940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iêt</a:t>
            </a:r>
            <a:endParaRPr lang="en-US" sz="4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70041" y="5396248"/>
            <a:ext cx="940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iêu</a:t>
            </a:r>
            <a:endParaRPr lang="en-US" sz="4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12037" y="5396248"/>
            <a:ext cx="940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iêu</a:t>
            </a:r>
            <a:endParaRPr lang="en-US" sz="4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81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44162" y="115652"/>
            <a:ext cx="701576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 (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57 VBT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050" name="Picture 2" descr="Vở bài tập Tiếng Việt lớp 1 Tập 1 trang 57 Bài 64: iêt, iêu, yê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62" y="1714557"/>
            <a:ext cx="10934700" cy="319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0163" y="2021983"/>
            <a:ext cx="89121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biết</a:t>
            </a: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tiết</a:t>
            </a: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việt</a:t>
            </a:r>
            <a:endParaRPr lang="en-US" sz="44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0163" y="3655453"/>
            <a:ext cx="89121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hiểu</a:t>
            </a: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chiếu</a:t>
            </a: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diều</a:t>
            </a:r>
            <a:endParaRPr lang="en-US" sz="44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9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708</TotalTime>
  <Words>270</Words>
  <Application>Microsoft Office PowerPoint</Application>
  <PresentationFormat>Widescreen</PresentationFormat>
  <Paragraphs>55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Calibri</vt:lpstr>
      <vt:lpstr>Arial</vt:lpstr>
      <vt:lpstr>Tahoma</vt:lpstr>
      <vt:lpstr>VNI-Avo</vt:lpstr>
      <vt:lpstr>HP001 4 hang 1 ô ly</vt:lpstr>
      <vt:lpstr>Times New Roman</vt:lpstr>
      <vt:lpstr>Calibri Light</vt:lpstr>
      <vt:lpstr>HP001 4 hàng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subject>Vương Hà Bắc</dc:subject>
  <dc:creator>Admin</dc:creator>
  <cp:keywords>Mái Trường Tuổi Thơ</cp:keywords>
  <cp:lastModifiedBy>Administrator</cp:lastModifiedBy>
  <cp:revision>331</cp:revision>
  <dcterms:created xsi:type="dcterms:W3CDTF">2020-10-19T12:51:54Z</dcterms:created>
  <dcterms:modified xsi:type="dcterms:W3CDTF">2024-12-11T10:56:09Z</dcterms:modified>
  <cp:category>Kết nối tri thức với cuộc sống</cp:category>
</cp:coreProperties>
</file>