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70" r:id="rId2"/>
    <p:sldId id="257" r:id="rId3"/>
    <p:sldId id="277" r:id="rId4"/>
    <p:sldId id="274" r:id="rId5"/>
    <p:sldId id="259" r:id="rId6"/>
    <p:sldId id="266" r:id="rId7"/>
    <p:sldId id="260" r:id="rId8"/>
    <p:sldId id="278" r:id="rId9"/>
  </p:sldIdLst>
  <p:sldSz cx="12192000" cy="6858000"/>
  <p:notesSz cx="6858000" cy="9144000"/>
  <p:embeddedFontLst>
    <p:embeddedFont>
      <p:font typeface="Calibri" panose="020F0502020204030204" pitchFamily="34" charset="0"/>
      <p:regular r:id="rId10"/>
      <p:bold r:id="rId11"/>
      <p:italic r:id="rId12"/>
      <p:boldItalic r:id="rId13"/>
    </p:embeddedFont>
    <p:embeddedFont>
      <p:font typeface="Calibri Light" panose="020F0302020204030204" pitchFamily="34" charset="0"/>
      <p:regular r:id="rId14"/>
      <p:italic r:id="rId15"/>
    </p:embeddedFont>
    <p:embeddedFont>
      <p:font typeface="VNI-Avo" panose="020B0604020202020204"/>
      <p:regular r:id="rId16"/>
      <p:bold r:id="rId17"/>
      <p:italic r:id="rId18"/>
      <p:bold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64" d="100"/>
          <a:sy n="64" d="100"/>
        </p:scale>
        <p:origin x="74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23" Type="http://schemas.openxmlformats.org/officeDocument/2006/relationships/tableStyles" Target="tableStyles.xml"/><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5.fntdata"/><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17D0CEF-B417-44AB-A987-9193B90D188A}"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2386769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7D0CEF-B417-44AB-A987-9193B90D188A}"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3305898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7D0CEF-B417-44AB-A987-9193B90D188A}"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1472064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7D0CEF-B417-44AB-A987-9193B90D188A}"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314463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17D0CEF-B417-44AB-A987-9193B90D188A}"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3016501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7D0CEF-B417-44AB-A987-9193B90D188A}" type="datetimeFigureOut">
              <a:rPr lang="en-US" smtClean="0"/>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431511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7D0CEF-B417-44AB-A987-9193B90D188A}" type="datetimeFigureOut">
              <a:rPr lang="en-US" smtClean="0"/>
              <a:t>11/30/2024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240536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7D0CEF-B417-44AB-A987-9193B90D188A}" type="datetimeFigureOut">
              <a:rPr lang="en-US" smtClean="0"/>
              <a:t>11/30/2024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853339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7D0CEF-B417-44AB-A987-9193B90D188A}" type="datetimeFigureOut">
              <a:rPr lang="en-US" smtClean="0"/>
              <a:t>11/30/2024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2944284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17D0CEF-B417-44AB-A987-9193B90D188A}" type="datetimeFigureOut">
              <a:rPr lang="en-US" smtClean="0"/>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771924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17D0CEF-B417-44AB-A987-9193B90D188A}" type="datetimeFigureOut">
              <a:rPr lang="en-US" smtClean="0"/>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1565476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7D0CEF-B417-44AB-A987-9193B90D188A}" type="datetimeFigureOut">
              <a:rPr lang="en-US" smtClean="0"/>
              <a:t>11/30/2024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84658C-399F-40C5-8F1C-3F8262FA4BFF}" type="slidenum">
              <a:rPr lang="en-US" smtClean="0"/>
              <a:t>‹#›</a:t>
            </a:fld>
            <a:endParaRPr lang="en-US"/>
          </a:p>
        </p:txBody>
      </p:sp>
    </p:spTree>
    <p:extLst>
      <p:ext uri="{BB962C8B-B14F-4D97-AF65-F5344CB8AC3E}">
        <p14:creationId xmlns:p14="http://schemas.microsoft.com/office/powerpoint/2010/main" val="275065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channel/UC4KJdxTA14SyBEAm7x2c09w?sub_confirmation=1" TargetMode="External"/><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1206" y="5266716"/>
            <a:ext cx="10932027" cy="1569660"/>
          </a:xfrm>
          <a:prstGeom prst="rect">
            <a:avLst/>
          </a:prstGeom>
          <a:noFill/>
        </p:spPr>
        <p:txBody>
          <a:bodyPr wrap="square" rtlCol="0">
            <a:spAutoFit/>
          </a:bodyPr>
          <a:lstStyle/>
          <a:p>
            <a:r>
              <a:rPr lang="en-US" sz="4800" b="1">
                <a:latin typeface="VNI-Avo" pitchFamily="2" charset="0"/>
              </a:rPr>
              <a:t>    Trong beáp, luõ cuùn con muùp míp neùp vaøo beân meï.</a:t>
            </a:r>
          </a:p>
        </p:txBody>
      </p:sp>
      <p:sp>
        <p:nvSpPr>
          <p:cNvPr id="6" name="Rectangle 5"/>
          <p:cNvSpPr/>
          <p:nvPr/>
        </p:nvSpPr>
        <p:spPr>
          <a:xfrm>
            <a:off x="3431361" y="5303519"/>
            <a:ext cx="1031235" cy="830997"/>
          </a:xfrm>
          <a:prstGeom prst="rect">
            <a:avLst/>
          </a:prstGeom>
        </p:spPr>
        <p:txBody>
          <a:bodyPr wrap="square">
            <a:spAutoFit/>
          </a:bodyPr>
          <a:lstStyle/>
          <a:p>
            <a:r>
              <a:rPr lang="en-US" sz="4800" b="1">
                <a:solidFill>
                  <a:srgbClr val="FF0000"/>
                </a:solidFill>
                <a:latin typeface="VNI-Avo" pitchFamily="2" charset="0"/>
              </a:rPr>
              <a:t>eâp</a:t>
            </a:r>
            <a:endParaRPr lang="en-US" sz="4800">
              <a:solidFill>
                <a:srgbClr val="FF0000"/>
              </a:solidFill>
            </a:endParaRPr>
          </a:p>
        </p:txBody>
      </p:sp>
      <p:sp>
        <p:nvSpPr>
          <p:cNvPr id="7" name="Rectangle 6"/>
          <p:cNvSpPr/>
          <p:nvPr/>
        </p:nvSpPr>
        <p:spPr>
          <a:xfrm>
            <a:off x="10123506" y="5303519"/>
            <a:ext cx="748923" cy="830997"/>
          </a:xfrm>
          <a:prstGeom prst="rect">
            <a:avLst/>
          </a:prstGeom>
        </p:spPr>
        <p:txBody>
          <a:bodyPr wrap="none">
            <a:spAutoFit/>
          </a:bodyPr>
          <a:lstStyle/>
          <a:p>
            <a:r>
              <a:rPr lang="vi-VN" sz="4800" b="1">
                <a:solidFill>
                  <a:srgbClr val="FF0000"/>
                </a:solidFill>
                <a:latin typeface="VNI-Avo" pitchFamily="2" charset="0"/>
              </a:rPr>
              <a:t>í</a:t>
            </a:r>
            <a:r>
              <a:rPr lang="en-US" sz="4800" b="1">
                <a:solidFill>
                  <a:srgbClr val="FF0000"/>
                </a:solidFill>
                <a:latin typeface="VNI-Avo" pitchFamily="2" charset="0"/>
              </a:rPr>
              <a:t>p</a:t>
            </a:r>
            <a:endParaRPr lang="en-US" sz="4800">
              <a:solidFill>
                <a:srgbClr val="FF0000"/>
              </a:solidFill>
            </a:endParaRPr>
          </a:p>
        </p:txBody>
      </p:sp>
      <p:sp>
        <p:nvSpPr>
          <p:cNvPr id="8" name="Rectangle 7"/>
          <p:cNvSpPr/>
          <p:nvPr/>
        </p:nvSpPr>
        <p:spPr>
          <a:xfrm>
            <a:off x="8569235" y="5303519"/>
            <a:ext cx="993468" cy="830997"/>
          </a:xfrm>
          <a:prstGeom prst="rect">
            <a:avLst/>
          </a:prstGeom>
        </p:spPr>
        <p:txBody>
          <a:bodyPr wrap="square">
            <a:spAutoFit/>
          </a:bodyPr>
          <a:lstStyle/>
          <a:p>
            <a:r>
              <a:rPr lang="en-US" sz="4800" b="1">
                <a:solidFill>
                  <a:srgbClr val="FF0000"/>
                </a:solidFill>
                <a:latin typeface="VNI-Avo" pitchFamily="2" charset="0"/>
              </a:rPr>
              <a:t>up</a:t>
            </a:r>
            <a:endParaRPr lang="en-US" sz="4800">
              <a:solidFill>
                <a:srgbClr val="FF0000"/>
              </a:solidFill>
            </a:endParaRPr>
          </a:p>
        </p:txBody>
      </p:sp>
      <p:sp>
        <p:nvSpPr>
          <p:cNvPr id="9" name="Rectangle 8">
            <a:hlinkClick r:id="rId2"/>
          </p:cNvPr>
          <p:cNvSpPr/>
          <p:nvPr/>
        </p:nvSpPr>
        <p:spPr>
          <a:xfrm>
            <a:off x="10501061" y="11995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a:ln w="0"/>
                <a:solidFill>
                  <a:schemeClr val="bg2"/>
                </a:solidFill>
                <a:effectLst>
                  <a:innerShdw blurRad="63500" dist="50800" dir="13500000">
                    <a:srgbClr val="000000">
                      <a:alpha val="50000"/>
                    </a:srgbClr>
                  </a:innerShdw>
                </a:effectLst>
              </a:rPr>
              <a:t>MÁI TRƯỜNG TUỔI THƠ</a:t>
            </a:r>
          </a:p>
        </p:txBody>
      </p:sp>
      <p:pic>
        <p:nvPicPr>
          <p:cNvPr id="2" name="Picture 1">
            <a:hlinkClick r:id="rId2"/>
          </p:cNvPr>
          <p:cNvPicPr>
            <a:picLocks noChangeAspect="1"/>
          </p:cNvPicPr>
          <p:nvPr/>
        </p:nvPicPr>
        <p:blipFill>
          <a:blip r:embed="rId3"/>
          <a:stretch>
            <a:fillRect/>
          </a:stretch>
        </p:blipFill>
        <p:spPr>
          <a:xfrm>
            <a:off x="0" y="1"/>
            <a:ext cx="12192000" cy="5264330"/>
          </a:xfrm>
          <a:prstGeom prst="rect">
            <a:avLst/>
          </a:prstGeom>
        </p:spPr>
      </p:pic>
      <p:sp>
        <p:nvSpPr>
          <p:cNvPr id="10" name="Rectangle 9"/>
          <p:cNvSpPr/>
          <p:nvPr/>
        </p:nvSpPr>
        <p:spPr>
          <a:xfrm>
            <a:off x="862150" y="6051546"/>
            <a:ext cx="1076072" cy="830997"/>
          </a:xfrm>
          <a:prstGeom prst="rect">
            <a:avLst/>
          </a:prstGeom>
        </p:spPr>
        <p:txBody>
          <a:bodyPr wrap="square">
            <a:spAutoFit/>
          </a:bodyPr>
          <a:lstStyle/>
          <a:p>
            <a:r>
              <a:rPr lang="en-US" sz="4800" b="1">
                <a:solidFill>
                  <a:srgbClr val="FF0000"/>
                </a:solidFill>
                <a:latin typeface="VNI-Avo" pitchFamily="2" charset="0"/>
              </a:rPr>
              <a:t>ep</a:t>
            </a:r>
            <a:endParaRPr lang="en-US" sz="4800">
              <a:solidFill>
                <a:srgbClr val="FF0000"/>
              </a:solidFill>
            </a:endParaRPr>
          </a:p>
        </p:txBody>
      </p:sp>
    </p:spTree>
    <p:extLst>
      <p:ext uri="{BB962C8B-B14F-4D97-AF65-F5344CB8AC3E}">
        <p14:creationId xmlns:p14="http://schemas.microsoft.com/office/powerpoint/2010/main" val="114005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a:ln w="0"/>
                <a:solidFill>
                  <a:schemeClr val="bg2"/>
                </a:solidFill>
                <a:effectLst>
                  <a:innerShdw blurRad="63500" dist="50800" dir="13500000">
                    <a:srgbClr val="000000">
                      <a:alpha val="50000"/>
                    </a:srgbClr>
                  </a:innerShdw>
                </a:effectLst>
              </a:rPr>
              <a:t>MÁI TRƯỜNG TUỔI THƠ</a:t>
            </a:r>
          </a:p>
        </p:txBody>
      </p:sp>
      <p:pic>
        <p:nvPicPr>
          <p:cNvPr id="5" name="Picture 4"/>
          <p:cNvPicPr>
            <a:picLocks noChangeAspect="1"/>
          </p:cNvPicPr>
          <p:nvPr/>
        </p:nvPicPr>
        <p:blipFill>
          <a:blip r:embed="rId3"/>
          <a:stretch>
            <a:fillRect/>
          </a:stretch>
        </p:blipFill>
        <p:spPr>
          <a:xfrm>
            <a:off x="20252" y="-34161"/>
            <a:ext cx="1971545" cy="1018445"/>
          </a:xfrm>
          <a:prstGeom prst="rect">
            <a:avLst/>
          </a:prstGeom>
        </p:spPr>
      </p:pic>
      <p:sp>
        <p:nvSpPr>
          <p:cNvPr id="6" name="TextBox 5"/>
          <p:cNvSpPr txBox="1"/>
          <p:nvPr/>
        </p:nvSpPr>
        <p:spPr>
          <a:xfrm>
            <a:off x="3204625" y="-34161"/>
            <a:ext cx="1429407" cy="1015663"/>
          </a:xfrm>
          <a:prstGeom prst="rect">
            <a:avLst/>
          </a:prstGeom>
          <a:noFill/>
        </p:spPr>
        <p:txBody>
          <a:bodyPr wrap="square" rtlCol="0">
            <a:spAutoFit/>
          </a:bodyPr>
          <a:lstStyle/>
          <a:p>
            <a:r>
              <a:rPr lang="en-US" sz="6000" b="1">
                <a:solidFill>
                  <a:srgbClr val="FF0000"/>
                </a:solidFill>
                <a:latin typeface="VNI-Avo" pitchFamily="2" charset="0"/>
              </a:rPr>
              <a:t>ep</a:t>
            </a:r>
          </a:p>
        </p:txBody>
      </p:sp>
      <p:sp>
        <p:nvSpPr>
          <p:cNvPr id="7" name="TextBox 6"/>
          <p:cNvSpPr txBox="1"/>
          <p:nvPr/>
        </p:nvSpPr>
        <p:spPr>
          <a:xfrm>
            <a:off x="5086375" y="-9177"/>
            <a:ext cx="1598202" cy="1015663"/>
          </a:xfrm>
          <a:prstGeom prst="rect">
            <a:avLst/>
          </a:prstGeom>
          <a:noFill/>
        </p:spPr>
        <p:txBody>
          <a:bodyPr wrap="square" rtlCol="0">
            <a:spAutoFit/>
          </a:bodyPr>
          <a:lstStyle/>
          <a:p>
            <a:r>
              <a:rPr lang="en-US" sz="6000" b="1">
                <a:solidFill>
                  <a:srgbClr val="FF0000"/>
                </a:solidFill>
                <a:latin typeface="VNI-Avo" pitchFamily="2" charset="0"/>
              </a:rPr>
              <a:t>eâp</a:t>
            </a:r>
          </a:p>
        </p:txBody>
      </p:sp>
      <p:sp>
        <p:nvSpPr>
          <p:cNvPr id="8" name="TextBox 7"/>
          <p:cNvSpPr txBox="1"/>
          <p:nvPr/>
        </p:nvSpPr>
        <p:spPr>
          <a:xfrm>
            <a:off x="6939365" y="4489"/>
            <a:ext cx="1598202" cy="1015663"/>
          </a:xfrm>
          <a:prstGeom prst="rect">
            <a:avLst/>
          </a:prstGeom>
          <a:noFill/>
        </p:spPr>
        <p:txBody>
          <a:bodyPr wrap="square" rtlCol="0">
            <a:spAutoFit/>
          </a:bodyPr>
          <a:lstStyle/>
          <a:p>
            <a:r>
              <a:rPr lang="en-US" sz="6000" b="1">
                <a:solidFill>
                  <a:srgbClr val="FF0000"/>
                </a:solidFill>
                <a:latin typeface="VNI-Avo" pitchFamily="2" charset="0"/>
              </a:rPr>
              <a:t>ip</a:t>
            </a:r>
          </a:p>
        </p:txBody>
      </p:sp>
      <p:graphicFrame>
        <p:nvGraphicFramePr>
          <p:cNvPr id="9" name="Table 8"/>
          <p:cNvGraphicFramePr>
            <a:graphicFrameLocks noGrp="1"/>
          </p:cNvGraphicFramePr>
          <p:nvPr>
            <p:extLst>
              <p:ext uri="{D42A27DB-BD31-4B8C-83A1-F6EECF244321}">
                <p14:modId xmlns:p14="http://schemas.microsoft.com/office/powerpoint/2010/main" val="3951065177"/>
              </p:ext>
            </p:extLst>
          </p:nvPr>
        </p:nvGraphicFramePr>
        <p:xfrm>
          <a:off x="4266135" y="909922"/>
          <a:ext cx="2844800" cy="1645920"/>
        </p:xfrm>
        <a:graphic>
          <a:graphicData uri="http://schemas.openxmlformats.org/drawingml/2006/table">
            <a:tbl>
              <a:tblPr firstRow="1" bandRow="1">
                <a:tableStyleId>{5C22544A-7EE6-4342-B048-85BDC9FD1C3A}</a:tableStyleId>
              </a:tblPr>
              <a:tblGrid>
                <a:gridCol w="1422400">
                  <a:extLst>
                    <a:ext uri="{9D8B030D-6E8A-4147-A177-3AD203B41FA5}">
                      <a16:colId xmlns:a16="http://schemas.microsoft.com/office/drawing/2014/main" val="228737469"/>
                    </a:ext>
                  </a:extLst>
                </a:gridCol>
                <a:gridCol w="1422400">
                  <a:extLst>
                    <a:ext uri="{9D8B030D-6E8A-4147-A177-3AD203B41FA5}">
                      <a16:colId xmlns:a16="http://schemas.microsoft.com/office/drawing/2014/main" val="3225892531"/>
                    </a:ext>
                  </a:extLst>
                </a:gridCol>
              </a:tblGrid>
              <a:tr h="433699">
                <a:tc>
                  <a:txBody>
                    <a:bodyPr/>
                    <a:lstStyle/>
                    <a:p>
                      <a:pPr algn="ctr"/>
                      <a:r>
                        <a:rPr lang="en-US" sz="4800">
                          <a:solidFill>
                            <a:srgbClr val="0000FF"/>
                          </a:solidFill>
                          <a:latin typeface="VNI-Avo" pitchFamily="2" charset="0"/>
                        </a:rPr>
                        <a:t>n</a:t>
                      </a:r>
                    </a:p>
                  </a:txBody>
                  <a:tcPr>
                    <a:solidFill>
                      <a:schemeClr val="accent2">
                        <a:lumMod val="40000"/>
                        <a:lumOff val="60000"/>
                      </a:schemeClr>
                    </a:solidFill>
                  </a:tcPr>
                </a:tc>
                <a:tc>
                  <a:txBody>
                    <a:bodyPr/>
                    <a:lstStyle/>
                    <a:p>
                      <a:pPr algn="ctr"/>
                      <a:r>
                        <a:rPr lang="en-US" sz="4800">
                          <a:solidFill>
                            <a:srgbClr val="FF0000"/>
                          </a:solidFill>
                          <a:latin typeface="VNI-Avo" pitchFamily="2" charset="0"/>
                        </a:rPr>
                        <a:t>ep</a:t>
                      </a:r>
                    </a:p>
                  </a:txBody>
                  <a:tcPr>
                    <a:solidFill>
                      <a:schemeClr val="accent2">
                        <a:lumMod val="40000"/>
                        <a:lumOff val="60000"/>
                      </a:schemeClr>
                    </a:solidFill>
                  </a:tcPr>
                </a:tc>
                <a:extLst>
                  <a:ext uri="{0D108BD9-81ED-4DB2-BD59-A6C34878D82A}">
                    <a16:rowId xmlns:a16="http://schemas.microsoft.com/office/drawing/2014/main" val="289549917"/>
                  </a:ext>
                </a:extLst>
              </a:tr>
              <a:tr h="433699">
                <a:tc gridSpan="2">
                  <a:txBody>
                    <a:bodyPr/>
                    <a:lstStyle/>
                    <a:p>
                      <a:pPr algn="ctr"/>
                      <a:r>
                        <a:rPr lang="en-US" sz="4800" b="1" i="0">
                          <a:solidFill>
                            <a:srgbClr val="0070C0"/>
                          </a:solidFill>
                          <a:latin typeface="VNI-Avo" pitchFamily="2" charset="0"/>
                        </a:rPr>
                        <a:t>n</a:t>
                      </a:r>
                      <a:r>
                        <a:rPr lang="en-US" sz="4800" b="1" i="0">
                          <a:solidFill>
                            <a:srgbClr val="FF0000"/>
                          </a:solidFill>
                          <a:latin typeface="VNI-Avo" pitchFamily="2" charset="0"/>
                        </a:rPr>
                        <a:t>eùp</a:t>
                      </a:r>
                    </a:p>
                  </a:txBody>
                  <a:tcPr>
                    <a:solidFill>
                      <a:schemeClr val="accent2">
                        <a:lumMod val="40000"/>
                        <a:lumOff val="60000"/>
                      </a:schemeClr>
                    </a:solidFill>
                  </a:tcPr>
                </a:tc>
                <a:tc hMerge="1">
                  <a:txBody>
                    <a:bodyPr/>
                    <a:lstStyle/>
                    <a:p>
                      <a:endParaRPr lang="en-US"/>
                    </a:p>
                  </a:txBody>
                  <a:tcPr/>
                </a:tc>
                <a:extLst>
                  <a:ext uri="{0D108BD9-81ED-4DB2-BD59-A6C34878D82A}">
                    <a16:rowId xmlns:a16="http://schemas.microsoft.com/office/drawing/2014/main" val="2864091340"/>
                  </a:ext>
                </a:extLst>
              </a:tr>
            </a:tbl>
          </a:graphicData>
        </a:graphic>
      </p:graphicFrame>
      <p:sp>
        <p:nvSpPr>
          <p:cNvPr id="10" name="TextBox 9"/>
          <p:cNvSpPr txBox="1"/>
          <p:nvPr/>
        </p:nvSpPr>
        <p:spPr>
          <a:xfrm>
            <a:off x="1612637" y="2333774"/>
            <a:ext cx="1764281" cy="769441"/>
          </a:xfrm>
          <a:prstGeom prst="rect">
            <a:avLst/>
          </a:prstGeom>
          <a:noFill/>
        </p:spPr>
        <p:txBody>
          <a:bodyPr wrap="square" rtlCol="0">
            <a:spAutoFit/>
          </a:bodyPr>
          <a:lstStyle/>
          <a:p>
            <a:r>
              <a:rPr lang="en-US" sz="4400">
                <a:latin typeface="VNI-Avo" pitchFamily="2" charset="0"/>
              </a:rPr>
              <a:t>keïp</a:t>
            </a:r>
          </a:p>
        </p:txBody>
      </p:sp>
      <p:sp>
        <p:nvSpPr>
          <p:cNvPr id="11" name="TextBox 10"/>
          <p:cNvSpPr txBox="1"/>
          <p:nvPr/>
        </p:nvSpPr>
        <p:spPr>
          <a:xfrm>
            <a:off x="3677594" y="2339935"/>
            <a:ext cx="1764281" cy="769441"/>
          </a:xfrm>
          <a:prstGeom prst="rect">
            <a:avLst/>
          </a:prstGeom>
          <a:noFill/>
        </p:spPr>
        <p:txBody>
          <a:bodyPr wrap="square" rtlCol="0">
            <a:spAutoFit/>
          </a:bodyPr>
          <a:lstStyle/>
          <a:p>
            <a:r>
              <a:rPr lang="en-US" sz="4400">
                <a:latin typeface="VNI-Avo" pitchFamily="2" charset="0"/>
              </a:rPr>
              <a:t>neïp</a:t>
            </a:r>
          </a:p>
        </p:txBody>
      </p:sp>
      <p:sp>
        <p:nvSpPr>
          <p:cNvPr id="12" name="TextBox 11"/>
          <p:cNvSpPr txBox="1"/>
          <p:nvPr/>
        </p:nvSpPr>
        <p:spPr>
          <a:xfrm>
            <a:off x="6141942" y="2337562"/>
            <a:ext cx="1764281" cy="769441"/>
          </a:xfrm>
          <a:prstGeom prst="rect">
            <a:avLst/>
          </a:prstGeom>
          <a:noFill/>
        </p:spPr>
        <p:txBody>
          <a:bodyPr wrap="square" rtlCol="0">
            <a:spAutoFit/>
          </a:bodyPr>
          <a:lstStyle/>
          <a:p>
            <a:r>
              <a:rPr lang="en-US" sz="4400">
                <a:latin typeface="VNI-Avo" pitchFamily="2" charset="0"/>
              </a:rPr>
              <a:t>neáp</a:t>
            </a:r>
          </a:p>
        </p:txBody>
      </p:sp>
      <p:sp>
        <p:nvSpPr>
          <p:cNvPr id="16" name="TextBox 15"/>
          <p:cNvSpPr txBox="1"/>
          <p:nvPr/>
        </p:nvSpPr>
        <p:spPr>
          <a:xfrm>
            <a:off x="599129" y="5802020"/>
            <a:ext cx="2984447" cy="769441"/>
          </a:xfrm>
          <a:prstGeom prst="rect">
            <a:avLst/>
          </a:prstGeom>
          <a:noFill/>
        </p:spPr>
        <p:txBody>
          <a:bodyPr wrap="square" rtlCol="0">
            <a:spAutoFit/>
          </a:bodyPr>
          <a:lstStyle/>
          <a:p>
            <a:r>
              <a:rPr lang="en-US" sz="4400">
                <a:latin typeface="VNI-Avo" pitchFamily="2" charset="0"/>
              </a:rPr>
              <a:t>ñoâi deùp</a:t>
            </a:r>
          </a:p>
        </p:txBody>
      </p:sp>
      <p:sp>
        <p:nvSpPr>
          <p:cNvPr id="17" name="TextBox 16"/>
          <p:cNvSpPr txBox="1"/>
          <p:nvPr/>
        </p:nvSpPr>
        <p:spPr>
          <a:xfrm>
            <a:off x="3375826" y="5802020"/>
            <a:ext cx="2984447" cy="769441"/>
          </a:xfrm>
          <a:prstGeom prst="rect">
            <a:avLst/>
          </a:prstGeom>
          <a:noFill/>
        </p:spPr>
        <p:txBody>
          <a:bodyPr wrap="square" rtlCol="0">
            <a:spAutoFit/>
          </a:bodyPr>
          <a:lstStyle/>
          <a:p>
            <a:r>
              <a:rPr lang="en-US" sz="4400">
                <a:latin typeface="VNI-Avo" pitchFamily="2" charset="0"/>
              </a:rPr>
              <a:t>ñaàu beáp</a:t>
            </a:r>
          </a:p>
        </p:txBody>
      </p:sp>
      <p:sp>
        <p:nvSpPr>
          <p:cNvPr id="18" name="TextBox 17"/>
          <p:cNvSpPr txBox="1"/>
          <p:nvPr/>
        </p:nvSpPr>
        <p:spPr>
          <a:xfrm>
            <a:off x="6339228" y="5802020"/>
            <a:ext cx="2357740" cy="769441"/>
          </a:xfrm>
          <a:prstGeom prst="rect">
            <a:avLst/>
          </a:prstGeom>
          <a:noFill/>
        </p:spPr>
        <p:txBody>
          <a:bodyPr wrap="square" rtlCol="0">
            <a:spAutoFit/>
          </a:bodyPr>
          <a:lstStyle/>
          <a:p>
            <a:r>
              <a:rPr lang="en-US" sz="4400">
                <a:latin typeface="VNI-Avo" pitchFamily="2" charset="0"/>
              </a:rPr>
              <a:t>bìm bòp</a:t>
            </a:r>
          </a:p>
        </p:txBody>
      </p:sp>
      <p:sp>
        <p:nvSpPr>
          <p:cNvPr id="25" name="TextBox 24"/>
          <p:cNvSpPr txBox="1"/>
          <p:nvPr/>
        </p:nvSpPr>
        <p:spPr>
          <a:xfrm>
            <a:off x="1612637" y="2991605"/>
            <a:ext cx="1764281" cy="769441"/>
          </a:xfrm>
          <a:prstGeom prst="rect">
            <a:avLst/>
          </a:prstGeom>
          <a:noFill/>
        </p:spPr>
        <p:txBody>
          <a:bodyPr wrap="square" rtlCol="0">
            <a:spAutoFit/>
          </a:bodyPr>
          <a:lstStyle/>
          <a:p>
            <a:r>
              <a:rPr lang="en-US" sz="4400">
                <a:latin typeface="VNI-Avo" pitchFamily="2" charset="0"/>
              </a:rPr>
              <a:t>kòp</a:t>
            </a:r>
          </a:p>
        </p:txBody>
      </p:sp>
      <p:sp>
        <p:nvSpPr>
          <p:cNvPr id="26" name="TextBox 25"/>
          <p:cNvSpPr txBox="1"/>
          <p:nvPr/>
        </p:nvSpPr>
        <p:spPr>
          <a:xfrm>
            <a:off x="3677594" y="2997766"/>
            <a:ext cx="1764281" cy="769441"/>
          </a:xfrm>
          <a:prstGeom prst="rect">
            <a:avLst/>
          </a:prstGeom>
          <a:noFill/>
        </p:spPr>
        <p:txBody>
          <a:bodyPr wrap="square" rtlCol="0">
            <a:spAutoFit/>
          </a:bodyPr>
          <a:lstStyle/>
          <a:p>
            <a:r>
              <a:rPr lang="en-US" sz="4400">
                <a:latin typeface="VNI-Avo" pitchFamily="2" charset="0"/>
              </a:rPr>
              <a:t>nhòp</a:t>
            </a:r>
          </a:p>
        </p:txBody>
      </p:sp>
      <p:sp>
        <p:nvSpPr>
          <p:cNvPr id="27" name="TextBox 26"/>
          <p:cNvSpPr txBox="1"/>
          <p:nvPr/>
        </p:nvSpPr>
        <p:spPr>
          <a:xfrm>
            <a:off x="6141942" y="2995393"/>
            <a:ext cx="1764281" cy="769441"/>
          </a:xfrm>
          <a:prstGeom prst="rect">
            <a:avLst/>
          </a:prstGeom>
          <a:noFill/>
        </p:spPr>
        <p:txBody>
          <a:bodyPr wrap="square" rtlCol="0">
            <a:spAutoFit/>
          </a:bodyPr>
          <a:lstStyle/>
          <a:p>
            <a:r>
              <a:rPr lang="en-US" sz="4400">
                <a:latin typeface="VNI-Avo" pitchFamily="2" charset="0"/>
              </a:rPr>
              <a:t>buùp</a:t>
            </a:r>
          </a:p>
        </p:txBody>
      </p:sp>
      <p:sp>
        <p:nvSpPr>
          <p:cNvPr id="23" name="TextBox 22"/>
          <p:cNvSpPr txBox="1"/>
          <p:nvPr/>
        </p:nvSpPr>
        <p:spPr>
          <a:xfrm>
            <a:off x="8172445" y="51605"/>
            <a:ext cx="1598202" cy="1015663"/>
          </a:xfrm>
          <a:prstGeom prst="rect">
            <a:avLst/>
          </a:prstGeom>
          <a:noFill/>
        </p:spPr>
        <p:txBody>
          <a:bodyPr wrap="square" rtlCol="0">
            <a:spAutoFit/>
          </a:bodyPr>
          <a:lstStyle/>
          <a:p>
            <a:r>
              <a:rPr lang="en-US" sz="6000" b="1">
                <a:solidFill>
                  <a:srgbClr val="FF0000"/>
                </a:solidFill>
                <a:latin typeface="VNI-Avo" pitchFamily="2" charset="0"/>
              </a:rPr>
              <a:t>up</a:t>
            </a:r>
          </a:p>
        </p:txBody>
      </p:sp>
      <p:sp>
        <p:nvSpPr>
          <p:cNvPr id="24" name="TextBox 23"/>
          <p:cNvSpPr txBox="1"/>
          <p:nvPr/>
        </p:nvSpPr>
        <p:spPr>
          <a:xfrm>
            <a:off x="7906223" y="2354645"/>
            <a:ext cx="1764281" cy="769441"/>
          </a:xfrm>
          <a:prstGeom prst="rect">
            <a:avLst/>
          </a:prstGeom>
          <a:noFill/>
        </p:spPr>
        <p:txBody>
          <a:bodyPr wrap="square" rtlCol="0">
            <a:spAutoFit/>
          </a:bodyPr>
          <a:lstStyle/>
          <a:p>
            <a:r>
              <a:rPr lang="en-US" sz="4400">
                <a:latin typeface="VNI-Avo" pitchFamily="2" charset="0"/>
              </a:rPr>
              <a:t>xeáp</a:t>
            </a:r>
          </a:p>
        </p:txBody>
      </p:sp>
      <p:sp>
        <p:nvSpPr>
          <p:cNvPr id="32" name="TextBox 31"/>
          <p:cNvSpPr txBox="1"/>
          <p:nvPr/>
        </p:nvSpPr>
        <p:spPr>
          <a:xfrm>
            <a:off x="7906223" y="3012476"/>
            <a:ext cx="1764281" cy="769441"/>
          </a:xfrm>
          <a:prstGeom prst="rect">
            <a:avLst/>
          </a:prstGeom>
          <a:noFill/>
        </p:spPr>
        <p:txBody>
          <a:bodyPr wrap="square" rtlCol="0">
            <a:spAutoFit/>
          </a:bodyPr>
          <a:lstStyle/>
          <a:p>
            <a:r>
              <a:rPr lang="en-US" sz="4400">
                <a:latin typeface="VNI-Avo" pitchFamily="2" charset="0"/>
              </a:rPr>
              <a:t>giuùp</a:t>
            </a:r>
          </a:p>
        </p:txBody>
      </p:sp>
      <p:sp>
        <p:nvSpPr>
          <p:cNvPr id="33" name="TextBox 32"/>
          <p:cNvSpPr txBox="1"/>
          <p:nvPr/>
        </p:nvSpPr>
        <p:spPr>
          <a:xfrm>
            <a:off x="9136970" y="5815686"/>
            <a:ext cx="3124066" cy="769441"/>
          </a:xfrm>
          <a:prstGeom prst="rect">
            <a:avLst/>
          </a:prstGeom>
          <a:noFill/>
        </p:spPr>
        <p:txBody>
          <a:bodyPr wrap="square" rtlCol="0">
            <a:spAutoFit/>
          </a:bodyPr>
          <a:lstStyle/>
          <a:p>
            <a:r>
              <a:rPr lang="en-US" sz="4400">
                <a:latin typeface="VNI-Avo" pitchFamily="2" charset="0"/>
              </a:rPr>
              <a:t>buùp sen</a:t>
            </a:r>
          </a:p>
        </p:txBody>
      </p:sp>
      <p:pic>
        <p:nvPicPr>
          <p:cNvPr id="13" name="Picture 12"/>
          <p:cNvPicPr>
            <a:picLocks noChangeAspect="1"/>
          </p:cNvPicPr>
          <p:nvPr/>
        </p:nvPicPr>
        <p:blipFill>
          <a:blip r:embed="rId4"/>
          <a:stretch>
            <a:fillRect/>
          </a:stretch>
        </p:blipFill>
        <p:spPr>
          <a:xfrm>
            <a:off x="590855" y="3953913"/>
            <a:ext cx="2295664" cy="1848108"/>
          </a:xfrm>
          <a:prstGeom prst="rect">
            <a:avLst/>
          </a:prstGeom>
        </p:spPr>
      </p:pic>
      <p:pic>
        <p:nvPicPr>
          <p:cNvPr id="14" name="Picture 13"/>
          <p:cNvPicPr>
            <a:picLocks noChangeAspect="1"/>
          </p:cNvPicPr>
          <p:nvPr/>
        </p:nvPicPr>
        <p:blipFill>
          <a:blip r:embed="rId5"/>
          <a:stretch>
            <a:fillRect/>
          </a:stretch>
        </p:blipFill>
        <p:spPr>
          <a:xfrm>
            <a:off x="3281634" y="3953913"/>
            <a:ext cx="2334917" cy="1848108"/>
          </a:xfrm>
          <a:prstGeom prst="rect">
            <a:avLst/>
          </a:prstGeom>
        </p:spPr>
      </p:pic>
      <p:pic>
        <p:nvPicPr>
          <p:cNvPr id="15" name="Picture 14"/>
          <p:cNvPicPr>
            <a:picLocks noChangeAspect="1"/>
          </p:cNvPicPr>
          <p:nvPr/>
        </p:nvPicPr>
        <p:blipFill>
          <a:blip r:embed="rId6"/>
          <a:stretch>
            <a:fillRect/>
          </a:stretch>
        </p:blipFill>
        <p:spPr>
          <a:xfrm>
            <a:off x="6105858" y="3955859"/>
            <a:ext cx="2381582" cy="1859827"/>
          </a:xfrm>
          <a:prstGeom prst="rect">
            <a:avLst/>
          </a:prstGeom>
        </p:spPr>
      </p:pic>
      <p:pic>
        <p:nvPicPr>
          <p:cNvPr id="19" name="Picture 18"/>
          <p:cNvPicPr>
            <a:picLocks noChangeAspect="1"/>
          </p:cNvPicPr>
          <p:nvPr/>
        </p:nvPicPr>
        <p:blipFill>
          <a:blip r:embed="rId7"/>
          <a:stretch>
            <a:fillRect/>
          </a:stretch>
        </p:blipFill>
        <p:spPr>
          <a:xfrm>
            <a:off x="8882555" y="3946378"/>
            <a:ext cx="2730032" cy="1855642"/>
          </a:xfrm>
          <a:prstGeom prst="rect">
            <a:avLst/>
          </a:prstGeom>
        </p:spPr>
      </p:pic>
    </p:spTree>
    <p:extLst>
      <p:ext uri="{BB962C8B-B14F-4D97-AF65-F5344CB8AC3E}">
        <p14:creationId xmlns:p14="http://schemas.microsoft.com/office/powerpoint/2010/main" val="313857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500"/>
                                        <p:tgtEl>
                                          <p:spTgt spid="32"/>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1000"/>
                                        <p:tgtEl>
                                          <p:spTgt spid="13"/>
                                        </p:tgtEl>
                                      </p:cBhvr>
                                    </p:animEffect>
                                    <p:anim calcmode="lin" valueType="num">
                                      <p:cBhvr>
                                        <p:cTn id="74" dur="1000" fill="hold"/>
                                        <p:tgtEl>
                                          <p:spTgt spid="13"/>
                                        </p:tgtEl>
                                        <p:attrNameLst>
                                          <p:attrName>ppt_x</p:attrName>
                                        </p:attrNameLst>
                                      </p:cBhvr>
                                      <p:tavLst>
                                        <p:tav tm="0">
                                          <p:val>
                                            <p:strVal val="#ppt_x"/>
                                          </p:val>
                                        </p:tav>
                                        <p:tav tm="100000">
                                          <p:val>
                                            <p:strVal val="#ppt_x"/>
                                          </p:val>
                                        </p:tav>
                                      </p:tavLst>
                                    </p:anim>
                                    <p:anim calcmode="lin" valueType="num">
                                      <p:cBhvr>
                                        <p:cTn id="7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16"/>
                                        </p:tgtEl>
                                        <p:attrNameLst>
                                          <p:attrName>style.visibility</p:attrName>
                                        </p:attrNameLst>
                                      </p:cBhvr>
                                      <p:to>
                                        <p:strVal val="visible"/>
                                      </p:to>
                                    </p:set>
                                    <p:anim calcmode="lin" valueType="num">
                                      <p:cBhvr additive="base">
                                        <p:cTn id="80" dur="500" fill="hold"/>
                                        <p:tgtEl>
                                          <p:spTgt spid="16"/>
                                        </p:tgtEl>
                                        <p:attrNameLst>
                                          <p:attrName>ppt_x</p:attrName>
                                        </p:attrNameLst>
                                      </p:cBhvr>
                                      <p:tavLst>
                                        <p:tav tm="0">
                                          <p:val>
                                            <p:strVal val="#ppt_x"/>
                                          </p:val>
                                        </p:tav>
                                        <p:tav tm="100000">
                                          <p:val>
                                            <p:strVal val="#ppt_x"/>
                                          </p:val>
                                        </p:tav>
                                      </p:tavLst>
                                    </p:anim>
                                    <p:anim calcmode="lin" valueType="num">
                                      <p:cBhvr additive="base">
                                        <p:cTn id="8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14"/>
                                        </p:tgtEl>
                                        <p:attrNameLst>
                                          <p:attrName>style.visibility</p:attrName>
                                        </p:attrNameLst>
                                      </p:cBhvr>
                                      <p:to>
                                        <p:strVal val="visible"/>
                                      </p:to>
                                    </p:set>
                                    <p:anim calcmode="lin" valueType="num">
                                      <p:cBhvr additive="base">
                                        <p:cTn id="86" dur="500" fill="hold"/>
                                        <p:tgtEl>
                                          <p:spTgt spid="14"/>
                                        </p:tgtEl>
                                        <p:attrNameLst>
                                          <p:attrName>ppt_x</p:attrName>
                                        </p:attrNameLst>
                                      </p:cBhvr>
                                      <p:tavLst>
                                        <p:tav tm="0">
                                          <p:val>
                                            <p:strVal val="#ppt_x"/>
                                          </p:val>
                                        </p:tav>
                                        <p:tav tm="100000">
                                          <p:val>
                                            <p:strVal val="#ppt_x"/>
                                          </p:val>
                                        </p:tav>
                                      </p:tavLst>
                                    </p:anim>
                                    <p:anim calcmode="lin" valueType="num">
                                      <p:cBhvr additive="base">
                                        <p:cTn id="8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17"/>
                                        </p:tgtEl>
                                        <p:attrNameLst>
                                          <p:attrName>style.visibility</p:attrName>
                                        </p:attrNameLst>
                                      </p:cBhvr>
                                      <p:to>
                                        <p:strVal val="visible"/>
                                      </p:to>
                                    </p:set>
                                    <p:anim calcmode="lin" valueType="num">
                                      <p:cBhvr additive="base">
                                        <p:cTn id="92" dur="500" fill="hold"/>
                                        <p:tgtEl>
                                          <p:spTgt spid="17"/>
                                        </p:tgtEl>
                                        <p:attrNameLst>
                                          <p:attrName>ppt_x</p:attrName>
                                        </p:attrNameLst>
                                      </p:cBhvr>
                                      <p:tavLst>
                                        <p:tav tm="0">
                                          <p:val>
                                            <p:strVal val="#ppt_x"/>
                                          </p:val>
                                        </p:tav>
                                        <p:tav tm="100000">
                                          <p:val>
                                            <p:strVal val="#ppt_x"/>
                                          </p:val>
                                        </p:tav>
                                      </p:tavLst>
                                    </p:anim>
                                    <p:anim calcmode="lin" valueType="num">
                                      <p:cBhvr additive="base">
                                        <p:cTn id="9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nodeType="clickEffect">
                                  <p:stCondLst>
                                    <p:cond delay="0"/>
                                  </p:stCondLst>
                                  <p:childTnLst>
                                    <p:set>
                                      <p:cBhvr>
                                        <p:cTn id="97" dur="1" fill="hold">
                                          <p:stCondLst>
                                            <p:cond delay="0"/>
                                          </p:stCondLst>
                                        </p:cTn>
                                        <p:tgtEl>
                                          <p:spTgt spid="15"/>
                                        </p:tgtEl>
                                        <p:attrNameLst>
                                          <p:attrName>style.visibility</p:attrName>
                                        </p:attrNameLst>
                                      </p:cBhvr>
                                      <p:to>
                                        <p:strVal val="visible"/>
                                      </p:to>
                                    </p:set>
                                    <p:anim calcmode="lin" valueType="num">
                                      <p:cBhvr additive="base">
                                        <p:cTn id="98" dur="500" fill="hold"/>
                                        <p:tgtEl>
                                          <p:spTgt spid="15"/>
                                        </p:tgtEl>
                                        <p:attrNameLst>
                                          <p:attrName>ppt_x</p:attrName>
                                        </p:attrNameLst>
                                      </p:cBhvr>
                                      <p:tavLst>
                                        <p:tav tm="0">
                                          <p:val>
                                            <p:strVal val="#ppt_x"/>
                                          </p:val>
                                        </p:tav>
                                        <p:tav tm="100000">
                                          <p:val>
                                            <p:strVal val="#ppt_x"/>
                                          </p:val>
                                        </p:tav>
                                      </p:tavLst>
                                    </p:anim>
                                    <p:anim calcmode="lin" valueType="num">
                                      <p:cBhvr additive="base">
                                        <p:cTn id="9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 presetClass="entr" presetSubtype="4" fill="hold" grpId="0" nodeType="clickEffect">
                                  <p:stCondLst>
                                    <p:cond delay="0"/>
                                  </p:stCondLst>
                                  <p:childTnLst>
                                    <p:set>
                                      <p:cBhvr>
                                        <p:cTn id="103" dur="1" fill="hold">
                                          <p:stCondLst>
                                            <p:cond delay="0"/>
                                          </p:stCondLst>
                                        </p:cTn>
                                        <p:tgtEl>
                                          <p:spTgt spid="18"/>
                                        </p:tgtEl>
                                        <p:attrNameLst>
                                          <p:attrName>style.visibility</p:attrName>
                                        </p:attrNameLst>
                                      </p:cBhvr>
                                      <p:to>
                                        <p:strVal val="visible"/>
                                      </p:to>
                                    </p:set>
                                    <p:anim calcmode="lin" valueType="num">
                                      <p:cBhvr additive="base">
                                        <p:cTn id="104" dur="500" fill="hold"/>
                                        <p:tgtEl>
                                          <p:spTgt spid="18"/>
                                        </p:tgtEl>
                                        <p:attrNameLst>
                                          <p:attrName>ppt_x</p:attrName>
                                        </p:attrNameLst>
                                      </p:cBhvr>
                                      <p:tavLst>
                                        <p:tav tm="0">
                                          <p:val>
                                            <p:strVal val="#ppt_x"/>
                                          </p:val>
                                        </p:tav>
                                        <p:tav tm="100000">
                                          <p:val>
                                            <p:strVal val="#ppt_x"/>
                                          </p:val>
                                        </p:tav>
                                      </p:tavLst>
                                    </p:anim>
                                    <p:anim calcmode="lin" valueType="num">
                                      <p:cBhvr additive="base">
                                        <p:cTn id="10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4" fill="hold" nodeType="clickEffect">
                                  <p:stCondLst>
                                    <p:cond delay="0"/>
                                  </p:stCondLst>
                                  <p:childTnLst>
                                    <p:set>
                                      <p:cBhvr>
                                        <p:cTn id="109" dur="1" fill="hold">
                                          <p:stCondLst>
                                            <p:cond delay="0"/>
                                          </p:stCondLst>
                                        </p:cTn>
                                        <p:tgtEl>
                                          <p:spTgt spid="19"/>
                                        </p:tgtEl>
                                        <p:attrNameLst>
                                          <p:attrName>style.visibility</p:attrName>
                                        </p:attrNameLst>
                                      </p:cBhvr>
                                      <p:to>
                                        <p:strVal val="visible"/>
                                      </p:to>
                                    </p:set>
                                    <p:anim calcmode="lin" valueType="num">
                                      <p:cBhvr additive="base">
                                        <p:cTn id="110" dur="500" fill="hold"/>
                                        <p:tgtEl>
                                          <p:spTgt spid="19"/>
                                        </p:tgtEl>
                                        <p:attrNameLst>
                                          <p:attrName>ppt_x</p:attrName>
                                        </p:attrNameLst>
                                      </p:cBhvr>
                                      <p:tavLst>
                                        <p:tav tm="0">
                                          <p:val>
                                            <p:strVal val="#ppt_x"/>
                                          </p:val>
                                        </p:tav>
                                        <p:tav tm="100000">
                                          <p:val>
                                            <p:strVal val="#ppt_x"/>
                                          </p:val>
                                        </p:tav>
                                      </p:tavLst>
                                    </p:anim>
                                    <p:anim calcmode="lin" valueType="num">
                                      <p:cBhvr additive="base">
                                        <p:cTn id="11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grpId="0" nodeType="clickEffect">
                                  <p:stCondLst>
                                    <p:cond delay="0"/>
                                  </p:stCondLst>
                                  <p:childTnLst>
                                    <p:set>
                                      <p:cBhvr>
                                        <p:cTn id="115" dur="1" fill="hold">
                                          <p:stCondLst>
                                            <p:cond delay="0"/>
                                          </p:stCondLst>
                                        </p:cTn>
                                        <p:tgtEl>
                                          <p:spTgt spid="33"/>
                                        </p:tgtEl>
                                        <p:attrNameLst>
                                          <p:attrName>style.visibility</p:attrName>
                                        </p:attrNameLst>
                                      </p:cBhvr>
                                      <p:to>
                                        <p:strVal val="visible"/>
                                      </p:to>
                                    </p:set>
                                    <p:anim calcmode="lin" valueType="num">
                                      <p:cBhvr additive="base">
                                        <p:cTn id="116" dur="500" fill="hold"/>
                                        <p:tgtEl>
                                          <p:spTgt spid="33"/>
                                        </p:tgtEl>
                                        <p:attrNameLst>
                                          <p:attrName>ppt_x</p:attrName>
                                        </p:attrNameLst>
                                      </p:cBhvr>
                                      <p:tavLst>
                                        <p:tav tm="0">
                                          <p:val>
                                            <p:strVal val="#ppt_x"/>
                                          </p:val>
                                        </p:tav>
                                        <p:tav tm="100000">
                                          <p:val>
                                            <p:strVal val="#ppt_x"/>
                                          </p:val>
                                        </p:tav>
                                      </p:tavLst>
                                    </p:anim>
                                    <p:anim calcmode="lin" valueType="num">
                                      <p:cBhvr additive="base">
                                        <p:cTn id="117"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2" grpId="0"/>
      <p:bldP spid="16" grpId="0"/>
      <p:bldP spid="17" grpId="0"/>
      <p:bldP spid="18" grpId="0"/>
      <p:bldP spid="25" grpId="0"/>
      <p:bldP spid="26" grpId="0"/>
      <p:bldP spid="27" grpId="0"/>
      <p:bldP spid="23" grpId="0"/>
      <p:bldP spid="24" grpId="0"/>
      <p:bldP spid="32" grpId="0"/>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56- ep, êp, ip, up, bếp, bìm bịp, búp sen- Tiếng Việt 1 - Bộ sách Kết nối tri thức với cuộc số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388801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a:ln w="0"/>
                <a:solidFill>
                  <a:schemeClr val="bg2"/>
                </a:solidFill>
                <a:effectLst>
                  <a:innerShdw blurRad="63500" dist="50800" dir="13500000">
                    <a:srgbClr val="000000">
                      <a:alpha val="50000"/>
                    </a:srgbClr>
                  </a:innerShdw>
                </a:effectLst>
              </a:rPr>
              <a:t>MÁI TRƯỜNG TUỔI THƠ</a:t>
            </a:r>
          </a:p>
        </p:txBody>
      </p:sp>
      <p:pic>
        <p:nvPicPr>
          <p:cNvPr id="2" name="Picture 1"/>
          <p:cNvPicPr>
            <a:picLocks noChangeAspect="1"/>
          </p:cNvPicPr>
          <p:nvPr/>
        </p:nvPicPr>
        <p:blipFill rotWithShape="1">
          <a:blip r:embed="rId3"/>
          <a:srcRect r="81351" b="73651"/>
          <a:stretch/>
        </p:blipFill>
        <p:spPr>
          <a:xfrm>
            <a:off x="49015" y="0"/>
            <a:ext cx="2264528" cy="893257"/>
          </a:xfrm>
          <a:prstGeom prst="rect">
            <a:avLst/>
          </a:prstGeom>
        </p:spPr>
      </p:pic>
      <p:pic>
        <p:nvPicPr>
          <p:cNvPr id="3" name="Picture 2">
            <a:hlinkClick r:id="rId2"/>
          </p:cNvPr>
          <p:cNvPicPr>
            <a:picLocks noChangeAspect="1"/>
          </p:cNvPicPr>
          <p:nvPr/>
        </p:nvPicPr>
        <p:blipFill>
          <a:blip r:embed="rId4"/>
          <a:stretch>
            <a:fillRect/>
          </a:stretch>
        </p:blipFill>
        <p:spPr>
          <a:xfrm>
            <a:off x="49015" y="1777865"/>
            <a:ext cx="12142985" cy="3146832"/>
          </a:xfrm>
          <a:prstGeom prst="rect">
            <a:avLst/>
          </a:prstGeom>
        </p:spPr>
      </p:pic>
    </p:spTree>
    <p:extLst>
      <p:ext uri="{BB962C8B-B14F-4D97-AF65-F5344CB8AC3E}">
        <p14:creationId xmlns:p14="http://schemas.microsoft.com/office/powerpoint/2010/main" val="1355779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8109" y="4618575"/>
            <a:ext cx="11849100" cy="2308324"/>
          </a:xfrm>
          <a:prstGeom prst="rect">
            <a:avLst/>
          </a:prstGeom>
          <a:noFill/>
        </p:spPr>
        <p:txBody>
          <a:bodyPr wrap="square" rtlCol="0">
            <a:spAutoFit/>
          </a:bodyPr>
          <a:lstStyle/>
          <a:p>
            <a:r>
              <a:rPr lang="en-US" sz="3600" b="1" dirty="0">
                <a:latin typeface="VNI-Avo" pitchFamily="2" charset="0"/>
              </a:rPr>
              <a:t>    Dòp nghæ leã, nhaø Haø coù chuù Tö vaø coâ Lan ñeán chôi. Meï naáu suùp gaø, côm neáp vaø raùn caù cheùp. Haø giuùp meï röûa rau quaû vaø saép xeáp baùt ñóa. Boá thì doïn deïp nhaø cöûa. Nhaø Haø hoâm nay thaät laø vui.</a:t>
            </a:r>
          </a:p>
        </p:txBody>
      </p:sp>
      <p:sp>
        <p:nvSpPr>
          <p:cNvPr id="6" name="Rectangle 5"/>
          <p:cNvSpPr/>
          <p:nvPr/>
        </p:nvSpPr>
        <p:spPr>
          <a:xfrm>
            <a:off x="1110343" y="4638100"/>
            <a:ext cx="653153" cy="646331"/>
          </a:xfrm>
          <a:prstGeom prst="rect">
            <a:avLst/>
          </a:prstGeom>
        </p:spPr>
        <p:txBody>
          <a:bodyPr wrap="square">
            <a:spAutoFit/>
          </a:bodyPr>
          <a:lstStyle/>
          <a:p>
            <a:r>
              <a:rPr lang="en-US" sz="3600" b="1">
                <a:solidFill>
                  <a:srgbClr val="FF0000"/>
                </a:solidFill>
                <a:latin typeface="VNI-Avo" pitchFamily="2" charset="0"/>
              </a:rPr>
              <a:t>ip</a:t>
            </a:r>
            <a:endParaRPr lang="en-US" sz="2400">
              <a:solidFill>
                <a:srgbClr val="FF0000"/>
              </a:solidFill>
            </a:endParaRPr>
          </a:p>
        </p:txBody>
      </p:sp>
      <p:sp>
        <p:nvSpPr>
          <p:cNvPr id="9" name="Rectangle 8">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a:ln w="0"/>
                <a:solidFill>
                  <a:schemeClr val="bg2"/>
                </a:solidFill>
                <a:effectLst>
                  <a:innerShdw blurRad="63500" dist="50800" dir="13500000">
                    <a:srgbClr val="000000">
                      <a:alpha val="50000"/>
                    </a:srgbClr>
                  </a:innerShdw>
                </a:effectLst>
              </a:rPr>
              <a:t>MÁI TRƯỜNG TUỔI THƠ</a:t>
            </a:r>
          </a:p>
        </p:txBody>
      </p:sp>
      <p:sp>
        <p:nvSpPr>
          <p:cNvPr id="11" name="Rectangle 10"/>
          <p:cNvSpPr/>
          <p:nvPr/>
        </p:nvSpPr>
        <p:spPr>
          <a:xfrm>
            <a:off x="689726" y="5750130"/>
            <a:ext cx="772969" cy="646331"/>
          </a:xfrm>
          <a:prstGeom prst="rect">
            <a:avLst/>
          </a:prstGeom>
        </p:spPr>
        <p:txBody>
          <a:bodyPr wrap="none">
            <a:spAutoFit/>
          </a:bodyPr>
          <a:lstStyle/>
          <a:p>
            <a:r>
              <a:rPr lang="en-US" sz="3600" b="1">
                <a:solidFill>
                  <a:srgbClr val="FF00FF"/>
                </a:solidFill>
                <a:latin typeface="VNI-Avo" pitchFamily="2" charset="0"/>
              </a:rPr>
              <a:t>up</a:t>
            </a:r>
            <a:endParaRPr lang="en-US" sz="2400">
              <a:solidFill>
                <a:srgbClr val="FF00FF"/>
              </a:solidFill>
            </a:endParaRPr>
          </a:p>
        </p:txBody>
      </p:sp>
      <p:sp>
        <p:nvSpPr>
          <p:cNvPr id="12" name="Rectangle 11"/>
          <p:cNvSpPr/>
          <p:nvPr/>
        </p:nvSpPr>
        <p:spPr>
          <a:xfrm>
            <a:off x="6681933" y="5191869"/>
            <a:ext cx="814647" cy="646331"/>
          </a:xfrm>
          <a:prstGeom prst="rect">
            <a:avLst/>
          </a:prstGeom>
        </p:spPr>
        <p:txBody>
          <a:bodyPr wrap="none">
            <a:spAutoFit/>
          </a:bodyPr>
          <a:lstStyle/>
          <a:p>
            <a:r>
              <a:rPr lang="en-US" sz="3600" b="1">
                <a:solidFill>
                  <a:srgbClr val="0000FF"/>
                </a:solidFill>
                <a:latin typeface="VNI-Avo" pitchFamily="2" charset="0"/>
              </a:rPr>
              <a:t>eâp</a:t>
            </a:r>
            <a:endParaRPr lang="en-US" sz="2400">
              <a:solidFill>
                <a:srgbClr val="0000FF"/>
              </a:solidFill>
            </a:endParaRPr>
          </a:p>
        </p:txBody>
      </p:sp>
      <p:sp>
        <p:nvSpPr>
          <p:cNvPr id="13" name="Rectangle 12"/>
          <p:cNvSpPr/>
          <p:nvPr/>
        </p:nvSpPr>
        <p:spPr>
          <a:xfrm>
            <a:off x="7040880" y="5750130"/>
            <a:ext cx="836023" cy="646331"/>
          </a:xfrm>
          <a:prstGeom prst="rect">
            <a:avLst/>
          </a:prstGeom>
        </p:spPr>
        <p:txBody>
          <a:bodyPr wrap="square">
            <a:spAutoFit/>
          </a:bodyPr>
          <a:lstStyle/>
          <a:p>
            <a:r>
              <a:rPr lang="en-US" sz="3600" b="1">
                <a:solidFill>
                  <a:srgbClr val="0000FF"/>
                </a:solidFill>
                <a:latin typeface="VNI-Avo" pitchFamily="2" charset="0"/>
              </a:rPr>
              <a:t>eâp</a:t>
            </a:r>
            <a:endParaRPr lang="en-US" sz="2400">
              <a:solidFill>
                <a:srgbClr val="0000FF"/>
              </a:solidFill>
            </a:endParaRPr>
          </a:p>
        </p:txBody>
      </p:sp>
      <p:pic>
        <p:nvPicPr>
          <p:cNvPr id="2" name="Picture 1">
            <a:hlinkClick r:id="rId2"/>
          </p:cNvPr>
          <p:cNvPicPr>
            <a:picLocks noChangeAspect="1"/>
          </p:cNvPicPr>
          <p:nvPr/>
        </p:nvPicPr>
        <p:blipFill>
          <a:blip r:embed="rId3"/>
          <a:stretch>
            <a:fillRect/>
          </a:stretch>
        </p:blipFill>
        <p:spPr>
          <a:xfrm>
            <a:off x="0" y="25363"/>
            <a:ext cx="12117209" cy="4611952"/>
          </a:xfrm>
          <a:prstGeom prst="rect">
            <a:avLst/>
          </a:prstGeom>
        </p:spPr>
      </p:pic>
      <p:sp>
        <p:nvSpPr>
          <p:cNvPr id="10" name="Rectangle 9"/>
          <p:cNvSpPr/>
          <p:nvPr/>
        </p:nvSpPr>
        <p:spPr>
          <a:xfrm>
            <a:off x="3587162" y="5191869"/>
            <a:ext cx="809926" cy="646331"/>
          </a:xfrm>
          <a:prstGeom prst="rect">
            <a:avLst/>
          </a:prstGeom>
        </p:spPr>
        <p:txBody>
          <a:bodyPr wrap="square">
            <a:spAutoFit/>
          </a:bodyPr>
          <a:lstStyle/>
          <a:p>
            <a:pPr algn="ctr"/>
            <a:r>
              <a:rPr lang="en-US" sz="3600" b="1">
                <a:solidFill>
                  <a:srgbClr val="FF00FF"/>
                </a:solidFill>
                <a:latin typeface="VNI-Avo" pitchFamily="2" charset="0"/>
              </a:rPr>
              <a:t>up</a:t>
            </a:r>
            <a:endParaRPr lang="en-US" sz="2400">
              <a:solidFill>
                <a:srgbClr val="FF00FF"/>
              </a:solidFill>
            </a:endParaRPr>
          </a:p>
        </p:txBody>
      </p:sp>
      <p:sp>
        <p:nvSpPr>
          <p:cNvPr id="14" name="Rectangle 13"/>
          <p:cNvSpPr/>
          <p:nvPr/>
        </p:nvSpPr>
        <p:spPr>
          <a:xfrm>
            <a:off x="1604786" y="6280568"/>
            <a:ext cx="795411" cy="646331"/>
          </a:xfrm>
          <a:prstGeom prst="rect">
            <a:avLst/>
          </a:prstGeom>
        </p:spPr>
        <p:txBody>
          <a:bodyPr wrap="none">
            <a:spAutoFit/>
          </a:bodyPr>
          <a:lstStyle/>
          <a:p>
            <a:r>
              <a:rPr lang="en-US" sz="3600" b="1">
                <a:solidFill>
                  <a:srgbClr val="00B050"/>
                </a:solidFill>
                <a:latin typeface="VNI-Avo" pitchFamily="2" charset="0"/>
              </a:rPr>
              <a:t>ep</a:t>
            </a:r>
            <a:endParaRPr lang="en-US" sz="2400">
              <a:solidFill>
                <a:srgbClr val="00B050"/>
              </a:solidFill>
            </a:endParaRPr>
          </a:p>
        </p:txBody>
      </p:sp>
      <p:sp>
        <p:nvSpPr>
          <p:cNvPr id="15" name="Rectangle 14"/>
          <p:cNvSpPr/>
          <p:nvPr/>
        </p:nvSpPr>
        <p:spPr>
          <a:xfrm>
            <a:off x="10365609" y="5191869"/>
            <a:ext cx="795411" cy="646331"/>
          </a:xfrm>
          <a:prstGeom prst="rect">
            <a:avLst/>
          </a:prstGeom>
        </p:spPr>
        <p:txBody>
          <a:bodyPr wrap="none">
            <a:spAutoFit/>
          </a:bodyPr>
          <a:lstStyle/>
          <a:p>
            <a:r>
              <a:rPr lang="en-US" sz="3600" b="1">
                <a:solidFill>
                  <a:srgbClr val="00B050"/>
                </a:solidFill>
                <a:latin typeface="VNI-Avo" pitchFamily="2" charset="0"/>
              </a:rPr>
              <a:t>ep</a:t>
            </a:r>
            <a:endParaRPr lang="en-US" sz="2400">
              <a:solidFill>
                <a:srgbClr val="00B050"/>
              </a:solidFill>
            </a:endParaRPr>
          </a:p>
        </p:txBody>
      </p:sp>
    </p:spTree>
    <p:extLst>
      <p:ext uri="{BB962C8B-B14F-4D97-AF65-F5344CB8AC3E}">
        <p14:creationId xmlns:p14="http://schemas.microsoft.com/office/powerpoint/2010/main" val="400361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P spid="10"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8385" y="198499"/>
            <a:ext cx="11849100" cy="6555641"/>
          </a:xfrm>
          <a:prstGeom prst="rect">
            <a:avLst/>
          </a:prstGeom>
          <a:noFill/>
        </p:spPr>
        <p:txBody>
          <a:bodyPr wrap="square" rtlCol="0">
            <a:spAutoFit/>
          </a:bodyPr>
          <a:lstStyle/>
          <a:p>
            <a:r>
              <a:rPr lang="en-US" sz="6000" b="1" dirty="0">
                <a:latin typeface="VNI-Avo" pitchFamily="2" charset="0"/>
              </a:rPr>
              <a:t>    </a:t>
            </a:r>
            <a:r>
              <a:rPr lang="en-US" sz="6000" b="1" u="sng" dirty="0">
                <a:latin typeface="VNI-Avo" pitchFamily="2" charset="0"/>
              </a:rPr>
              <a:t>Dòp</a:t>
            </a:r>
            <a:r>
              <a:rPr lang="en-US" sz="6000" b="1" dirty="0">
                <a:latin typeface="VNI-Avo" pitchFamily="2" charset="0"/>
              </a:rPr>
              <a:t> nghæ leã, nhaø Haø coù chuù Tö vaø coâ Lan ñeán chôi. </a:t>
            </a:r>
            <a:r>
              <a:rPr lang="en-US" sz="6000" b="1" dirty="0">
                <a:solidFill>
                  <a:srgbClr val="00B0F0"/>
                </a:solidFill>
                <a:latin typeface="VNI-Avo" pitchFamily="2" charset="0"/>
              </a:rPr>
              <a:t>Meï naáu </a:t>
            </a:r>
            <a:r>
              <a:rPr lang="en-US" sz="6000" b="1" u="sng" dirty="0">
                <a:solidFill>
                  <a:srgbClr val="00B0F0"/>
                </a:solidFill>
                <a:latin typeface="VNI-Avo" pitchFamily="2" charset="0"/>
              </a:rPr>
              <a:t>suùp</a:t>
            </a:r>
            <a:r>
              <a:rPr lang="en-US" sz="6000" b="1" dirty="0">
                <a:solidFill>
                  <a:srgbClr val="00B0F0"/>
                </a:solidFill>
                <a:latin typeface="VNI-Avo" pitchFamily="2" charset="0"/>
              </a:rPr>
              <a:t> gaø, côm </a:t>
            </a:r>
            <a:r>
              <a:rPr lang="en-US" sz="6000" b="1" u="sng" dirty="0">
                <a:solidFill>
                  <a:srgbClr val="00B0F0"/>
                </a:solidFill>
                <a:latin typeface="VNI-Avo" pitchFamily="2" charset="0"/>
              </a:rPr>
              <a:t>neáp</a:t>
            </a:r>
            <a:r>
              <a:rPr lang="en-US" sz="6000" b="1" dirty="0">
                <a:solidFill>
                  <a:srgbClr val="00B0F0"/>
                </a:solidFill>
                <a:latin typeface="VNI-Avo" pitchFamily="2" charset="0"/>
              </a:rPr>
              <a:t> vaø raùn caù </a:t>
            </a:r>
            <a:r>
              <a:rPr lang="en-US" sz="6000" b="1" u="sng" dirty="0">
                <a:solidFill>
                  <a:srgbClr val="00B0F0"/>
                </a:solidFill>
                <a:latin typeface="VNI-Avo" pitchFamily="2" charset="0"/>
              </a:rPr>
              <a:t>cheùp</a:t>
            </a:r>
            <a:r>
              <a:rPr lang="en-US" sz="6000" b="1" dirty="0">
                <a:latin typeface="VNI-Avo" pitchFamily="2" charset="0"/>
              </a:rPr>
              <a:t>. </a:t>
            </a:r>
            <a:r>
              <a:rPr lang="en-US" sz="6000" b="1" dirty="0">
                <a:solidFill>
                  <a:srgbClr val="7030A0"/>
                </a:solidFill>
                <a:latin typeface="VNI-Avo" pitchFamily="2" charset="0"/>
              </a:rPr>
              <a:t>Haø </a:t>
            </a:r>
            <a:r>
              <a:rPr lang="en-US" sz="6000" b="1" u="sng" dirty="0">
                <a:solidFill>
                  <a:srgbClr val="7030A0"/>
                </a:solidFill>
                <a:latin typeface="VNI-Avo" pitchFamily="2" charset="0"/>
              </a:rPr>
              <a:t>giuùp</a:t>
            </a:r>
            <a:r>
              <a:rPr lang="en-US" sz="6000" b="1" dirty="0">
                <a:solidFill>
                  <a:srgbClr val="7030A0"/>
                </a:solidFill>
                <a:latin typeface="VNI-Avo" pitchFamily="2" charset="0"/>
              </a:rPr>
              <a:t> meï röûa rau quaû vaø saép </a:t>
            </a:r>
            <a:r>
              <a:rPr lang="en-US" sz="6000" b="1" u="sng" dirty="0">
                <a:solidFill>
                  <a:srgbClr val="7030A0"/>
                </a:solidFill>
                <a:latin typeface="VNI-Avo" pitchFamily="2" charset="0"/>
              </a:rPr>
              <a:t>xeáp</a:t>
            </a:r>
            <a:r>
              <a:rPr lang="en-US" sz="6000" b="1" dirty="0">
                <a:solidFill>
                  <a:srgbClr val="7030A0"/>
                </a:solidFill>
                <a:latin typeface="VNI-Avo" pitchFamily="2" charset="0"/>
              </a:rPr>
              <a:t> baùt ñóa</a:t>
            </a:r>
            <a:r>
              <a:rPr lang="en-US" sz="6000" b="1" dirty="0">
                <a:latin typeface="VNI-Avo" pitchFamily="2" charset="0"/>
              </a:rPr>
              <a:t>. </a:t>
            </a:r>
            <a:r>
              <a:rPr lang="en-US" sz="6000" b="1" dirty="0">
                <a:solidFill>
                  <a:srgbClr val="002060"/>
                </a:solidFill>
                <a:latin typeface="VNI-Avo" pitchFamily="2" charset="0"/>
              </a:rPr>
              <a:t>Boá thì doïn </a:t>
            </a:r>
            <a:r>
              <a:rPr lang="en-US" sz="6000" b="1" u="sng" dirty="0">
                <a:solidFill>
                  <a:srgbClr val="002060"/>
                </a:solidFill>
                <a:latin typeface="VNI-Avo" pitchFamily="2" charset="0"/>
              </a:rPr>
              <a:t>deïp</a:t>
            </a:r>
            <a:r>
              <a:rPr lang="en-US" sz="6000" b="1" dirty="0">
                <a:solidFill>
                  <a:srgbClr val="002060"/>
                </a:solidFill>
                <a:latin typeface="VNI-Avo" pitchFamily="2" charset="0"/>
              </a:rPr>
              <a:t> nhaø cöûa</a:t>
            </a:r>
            <a:r>
              <a:rPr lang="en-US" sz="6000" b="1" dirty="0">
                <a:latin typeface="VNI-Avo" pitchFamily="2" charset="0"/>
              </a:rPr>
              <a:t>. </a:t>
            </a:r>
            <a:r>
              <a:rPr lang="en-US" sz="6000" b="1" dirty="0">
                <a:solidFill>
                  <a:srgbClr val="00B050"/>
                </a:solidFill>
                <a:latin typeface="VNI-Avo" pitchFamily="2" charset="0"/>
              </a:rPr>
              <a:t>Nhaø Haø hoâm nay thaät laø vui.</a:t>
            </a:r>
          </a:p>
        </p:txBody>
      </p:sp>
    </p:spTree>
    <p:extLst>
      <p:ext uri="{BB962C8B-B14F-4D97-AF65-F5344CB8AC3E}">
        <p14:creationId xmlns:p14="http://schemas.microsoft.com/office/powerpoint/2010/main" val="3851701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362"/>
            <a:ext cx="1924319" cy="781159"/>
          </a:xfrm>
          <a:prstGeom prst="rect">
            <a:avLst/>
          </a:prstGeom>
        </p:spPr>
      </p:pic>
      <p:sp>
        <p:nvSpPr>
          <p:cNvPr id="5" name="TextBox 4"/>
          <p:cNvSpPr txBox="1"/>
          <p:nvPr/>
        </p:nvSpPr>
        <p:spPr>
          <a:xfrm>
            <a:off x="2331933" y="89065"/>
            <a:ext cx="7761514" cy="707886"/>
          </a:xfrm>
          <a:prstGeom prst="rect">
            <a:avLst/>
          </a:prstGeom>
          <a:noFill/>
        </p:spPr>
        <p:txBody>
          <a:bodyPr wrap="square" rtlCol="0">
            <a:spAutoFit/>
          </a:bodyPr>
          <a:lstStyle/>
          <a:p>
            <a:pPr algn="ctr"/>
            <a:r>
              <a:rPr lang="en-US" sz="4000">
                <a:latin typeface="VNI-Avo" pitchFamily="2" charset="0"/>
              </a:rPr>
              <a:t>Khi</a:t>
            </a:r>
            <a:r>
              <a:rPr lang="en-US" sz="3600">
                <a:latin typeface="VNI-Avo" pitchFamily="2" charset="0"/>
              </a:rPr>
              <a:t> nhaø coù khaùch</a:t>
            </a:r>
          </a:p>
        </p:txBody>
      </p:sp>
      <p:sp>
        <p:nvSpPr>
          <p:cNvPr id="6" name="Rectangle 5">
            <a:hlinkClick r:id="rId3"/>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a:ln w="0"/>
                <a:solidFill>
                  <a:schemeClr val="bg2"/>
                </a:solidFill>
                <a:effectLst>
                  <a:innerShdw blurRad="63500" dist="50800" dir="13500000">
                    <a:srgbClr val="000000">
                      <a:alpha val="50000"/>
                    </a:srgbClr>
                  </a:innerShdw>
                </a:effectLst>
              </a:rPr>
              <a:t>MÁI TRƯỜNG TUỔI THƠ</a:t>
            </a:r>
          </a:p>
        </p:txBody>
      </p:sp>
      <p:pic>
        <p:nvPicPr>
          <p:cNvPr id="4" name="Picture 3">
            <a:hlinkClick r:id="rId3"/>
          </p:cNvPr>
          <p:cNvPicPr>
            <a:picLocks noChangeAspect="1"/>
          </p:cNvPicPr>
          <p:nvPr/>
        </p:nvPicPr>
        <p:blipFill>
          <a:blip r:embed="rId4"/>
          <a:stretch>
            <a:fillRect/>
          </a:stretch>
        </p:blipFill>
        <p:spPr>
          <a:xfrm>
            <a:off x="0" y="806521"/>
            <a:ext cx="12117209" cy="6051479"/>
          </a:xfrm>
          <a:prstGeom prst="rect">
            <a:avLst/>
          </a:prstGeom>
        </p:spPr>
      </p:pic>
    </p:spTree>
    <p:extLst>
      <p:ext uri="{BB962C8B-B14F-4D97-AF65-F5344CB8AC3E}">
        <p14:creationId xmlns:p14="http://schemas.microsoft.com/office/powerpoint/2010/main" val="4168183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3918857" y="1201783"/>
            <a:ext cx="8059528" cy="4245428"/>
          </a:xfrm>
          <a:prstGeom prst="rect">
            <a:avLst/>
          </a:prstGeom>
          <a:noFill/>
        </p:spPr>
        <p:txBody>
          <a:bodyPr wrap="none" lIns="91440" tIns="45720" rIns="91440" bIns="45720">
            <a:prstTxWarp prst="textWave2">
              <a:avLst/>
            </a:prstTxWarp>
            <a:spAutoFit/>
            <a:scene3d>
              <a:camera prst="orthographicFront"/>
              <a:lightRig rig="soft" dir="t">
                <a:rot lat="0" lon="0" rev="15600000"/>
              </a:lightRig>
            </a:scene3d>
            <a:sp3d extrusionH="57150" prstMaterial="softEdge">
              <a:bevelT w="25400" h="38100"/>
            </a:sp3d>
          </a:bodyPr>
          <a:lstStyle/>
          <a:p>
            <a:pPr algn="ctr"/>
            <a:r>
              <a:rPr lang="vi-VN" sz="8000" b="1" cap="none" spc="0">
                <a:ln/>
                <a:solidFill>
                  <a:srgbClr val="FF0000"/>
                </a:solidFill>
                <a:effectLst/>
                <a:latin typeface="+mj-lt"/>
              </a:rPr>
              <a:t>Chúc các em chăm ngoan, </a:t>
            </a:r>
          </a:p>
          <a:p>
            <a:pPr algn="ctr"/>
            <a:r>
              <a:rPr lang="vi-VN" sz="8000" b="1" cap="none" spc="0">
                <a:ln/>
                <a:solidFill>
                  <a:srgbClr val="FF0000"/>
                </a:solidFill>
                <a:effectLst/>
                <a:latin typeface="+mj-lt"/>
              </a:rPr>
              <a:t>học giỏi</a:t>
            </a:r>
            <a:endParaRPr lang="en-US" sz="8000" b="1" cap="none" spc="0">
              <a:ln/>
              <a:solidFill>
                <a:srgbClr val="FF0000"/>
              </a:solidFill>
              <a:effectLst/>
              <a:latin typeface="+mj-lt"/>
            </a:endParaRPr>
          </a:p>
        </p:txBody>
      </p:sp>
    </p:spTree>
    <p:extLst>
      <p:ext uri="{BB962C8B-B14F-4D97-AF65-F5344CB8AC3E}">
        <p14:creationId xmlns:p14="http://schemas.microsoft.com/office/powerpoint/2010/main" val="8389455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487</TotalTime>
  <Words>191</Words>
  <Application>Microsoft Office PowerPoint</Application>
  <PresentationFormat>Widescreen</PresentationFormat>
  <Paragraphs>41</Paragraphs>
  <Slides>8</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Calibri</vt:lpstr>
      <vt:lpstr>Arial</vt:lpstr>
      <vt:lpstr>VNI-Avo</vt:lpstr>
      <vt:lpstr>Times New Roman</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34</dc:title>
  <dc:subject>Vương Hà Bắc</dc:subject>
  <dc:creator>Admin</dc:creator>
  <cp:keywords>Mái Trường Tuổi Thơ</cp:keywords>
  <cp:lastModifiedBy>Administrator</cp:lastModifiedBy>
  <cp:revision>206</cp:revision>
  <dcterms:created xsi:type="dcterms:W3CDTF">2020-10-19T12:51:54Z</dcterms:created>
  <dcterms:modified xsi:type="dcterms:W3CDTF">2024-11-30T12:16:00Z</dcterms:modified>
  <cp:category>Kết nối tri thức với cuộc sống</cp:category>
</cp:coreProperties>
</file>