
<file path=[Content_Types].xml><?xml version="1.0" encoding="utf-8"?>
<Types xmlns="http://schemas.openxmlformats.org/package/2006/content-types">
  <Default Extension="avi" ContentType="video/x-msvideo"/>
  <Default Extension="emf" ContentType="image/x-emf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80" r:id="rId2"/>
    <p:sldId id="268" r:id="rId3"/>
    <p:sldId id="267" r:id="rId4"/>
    <p:sldId id="266" r:id="rId5"/>
    <p:sldId id="265" r:id="rId6"/>
    <p:sldId id="264" r:id="rId7"/>
    <p:sldId id="263" r:id="rId8"/>
    <p:sldId id="262" r:id="rId9"/>
    <p:sldId id="261" r:id="rId10"/>
    <p:sldId id="281" r:id="rId11"/>
    <p:sldId id="270" r:id="rId12"/>
    <p:sldId id="269" r:id="rId13"/>
    <p:sldId id="256" r:id="rId14"/>
    <p:sldId id="258" r:id="rId15"/>
    <p:sldId id="273" r:id="rId16"/>
    <p:sldId id="275" r:id="rId17"/>
    <p:sldId id="276" r:id="rId18"/>
    <p:sldId id="277" r:id="rId19"/>
    <p:sldId id="278" r:id="rId20"/>
  </p:sldIdLst>
  <p:sldSz cx="9144000" cy="6858000" type="screen4x3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510F1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0" d="100"/>
          <a:sy n="60" d="100"/>
        </p:scale>
        <p:origin x="1460" y="6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FECE4-41DD-49DF-8BC9-F5EAF4AED401}" type="datetimeFigureOut">
              <a:rPr lang="vi-VN" smtClean="0"/>
              <a:t>19/12/2024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4455A-C46F-4554-AD4D-370F06E8F81D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FECE4-41DD-49DF-8BC9-F5EAF4AED401}" type="datetimeFigureOut">
              <a:rPr lang="vi-VN" smtClean="0"/>
              <a:t>19/12/2024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4455A-C46F-4554-AD4D-370F06E8F81D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FECE4-41DD-49DF-8BC9-F5EAF4AED401}" type="datetimeFigureOut">
              <a:rPr lang="vi-VN" smtClean="0"/>
              <a:t>19/12/2024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4455A-C46F-4554-AD4D-370F06E8F81D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FECE4-41DD-49DF-8BC9-F5EAF4AED401}" type="datetimeFigureOut">
              <a:rPr lang="vi-VN" smtClean="0"/>
              <a:t>19/12/2024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4455A-C46F-4554-AD4D-370F06E8F81D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FECE4-41DD-49DF-8BC9-F5EAF4AED401}" type="datetimeFigureOut">
              <a:rPr lang="vi-VN" smtClean="0"/>
              <a:t>19/12/2024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4455A-C46F-4554-AD4D-370F06E8F81D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FECE4-41DD-49DF-8BC9-F5EAF4AED401}" type="datetimeFigureOut">
              <a:rPr lang="vi-VN" smtClean="0"/>
              <a:t>19/12/2024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4455A-C46F-4554-AD4D-370F06E8F81D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FECE4-41DD-49DF-8BC9-F5EAF4AED401}" type="datetimeFigureOut">
              <a:rPr lang="vi-VN" smtClean="0"/>
              <a:t>19/12/2024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4455A-C46F-4554-AD4D-370F06E8F81D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FECE4-41DD-49DF-8BC9-F5EAF4AED401}" type="datetimeFigureOut">
              <a:rPr lang="vi-VN" smtClean="0"/>
              <a:t>19/12/2024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4455A-C46F-4554-AD4D-370F06E8F81D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FECE4-41DD-49DF-8BC9-F5EAF4AED401}" type="datetimeFigureOut">
              <a:rPr lang="vi-VN" smtClean="0"/>
              <a:t>19/12/2024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4455A-C46F-4554-AD4D-370F06E8F81D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FECE4-41DD-49DF-8BC9-F5EAF4AED401}" type="datetimeFigureOut">
              <a:rPr lang="vi-VN" smtClean="0"/>
              <a:t>19/12/2024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4455A-C46F-4554-AD4D-370F06E8F81D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FECE4-41DD-49DF-8BC9-F5EAF4AED401}" type="datetimeFigureOut">
              <a:rPr lang="vi-VN" smtClean="0"/>
              <a:t>19/12/2024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4455A-C46F-4554-AD4D-370F06E8F81D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4FECE4-41DD-49DF-8BC9-F5EAF4AED401}" type="datetimeFigureOut">
              <a:rPr lang="vi-VN" smtClean="0"/>
              <a:t>19/12/2024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E4455A-C46F-4554-AD4D-370F06E8F81D}" type="slidenum">
              <a:rPr lang="vi-VN" smtClean="0"/>
              <a:t>‹#›</a:t>
            </a:fld>
            <a:endParaRPr lang="vi-V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100+ Hình nền, ảnh hoa sen đẹp cho Powerpoint, máy tính, điện thoạ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781799"/>
          </a:xfrm>
          <a:prstGeom prst="rect">
            <a:avLst/>
          </a:prstGeom>
          <a:noFill/>
          <a:ln w="38100"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Hộp Văn bản 3"/>
          <p:cNvSpPr txBox="1"/>
          <p:nvPr/>
        </p:nvSpPr>
        <p:spPr>
          <a:xfrm>
            <a:off x="-102321" y="2012239"/>
            <a:ext cx="8775439" cy="676823"/>
          </a:xfrm>
          <a:prstGeom prst="rect">
            <a:avLst/>
          </a:prstGeom>
          <a:noFill/>
        </p:spPr>
        <p:txBody>
          <a:bodyPr wrap="none" rtlCol="0">
            <a:prstTxWarp prst="textArchUp">
              <a:avLst>
                <a:gd name="adj" fmla="val 11767033"/>
              </a:avLst>
            </a:prstTxWarp>
            <a:spAutoFit/>
          </a:bodyPr>
          <a:lstStyle/>
          <a:p>
            <a:pPr algn="ctr" defTabSz="685783">
              <a:defRPr/>
            </a:pPr>
            <a:r>
              <a:rPr lang="en-US" sz="3600" dirty="0">
                <a:ln w="38100">
                  <a:solidFill>
                    <a:srgbClr val="9A5315">
                      <a:lumMod val="75000"/>
                    </a:srgbClr>
                  </a:solidFill>
                </a:ln>
                <a:solidFill>
                  <a:srgbClr val="FF0000"/>
                </a:solidFill>
                <a:effectLst>
                  <a:glow rad="101600">
                    <a:srgbClr val="DA6FDF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  <a:sym typeface="Arial"/>
              </a:rPr>
              <a:t>CHÀO ĐÓN CÁC EM LỚP1A ĐẾN VỚI TIẾT HỌC</a:t>
            </a:r>
          </a:p>
        </p:txBody>
      </p:sp>
      <p:sp>
        <p:nvSpPr>
          <p:cNvPr id="5" name="Hộp Văn bản 4"/>
          <p:cNvSpPr txBox="1"/>
          <p:nvPr/>
        </p:nvSpPr>
        <p:spPr>
          <a:xfrm>
            <a:off x="2060340" y="2690086"/>
            <a:ext cx="5747792" cy="78483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defTabSz="685783">
              <a:defRPr/>
            </a:pPr>
            <a:r>
              <a:rPr lang="en-US" sz="4500" b="1" dirty="0">
                <a:ln w="28575"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  <a:sym typeface="Arial"/>
              </a:rPr>
              <a:t>MÔN: TIẾNG VIỆT 1</a:t>
            </a:r>
          </a:p>
        </p:txBody>
      </p:sp>
      <p:sp>
        <p:nvSpPr>
          <p:cNvPr id="6" name="Hộp Văn bản 5"/>
          <p:cNvSpPr txBox="1"/>
          <p:nvPr/>
        </p:nvSpPr>
        <p:spPr>
          <a:xfrm>
            <a:off x="1752600" y="4093857"/>
            <a:ext cx="689945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783">
              <a:defRPr/>
            </a:pPr>
            <a:r>
              <a:rPr lang="en-US" sz="3000" b="1" dirty="0" err="1">
                <a:solidFill>
                  <a:srgbClr val="DA6FDF">
                    <a:lumMod val="50000"/>
                  </a:srgbClr>
                </a:solidFill>
                <a:latin typeface="HP001 4 hang 1 ô ly" panose="020B0603050302020204" pitchFamily="34" charset="0"/>
                <a:cs typeface="Arial"/>
                <a:sym typeface="Arial"/>
              </a:rPr>
              <a:t>Giáo</a:t>
            </a:r>
            <a:r>
              <a:rPr lang="en-US" sz="3000" b="1" dirty="0">
                <a:solidFill>
                  <a:srgbClr val="DA6FDF">
                    <a:lumMod val="50000"/>
                  </a:srgbClr>
                </a:solidFill>
                <a:latin typeface="HP001 4 hang 1 ô ly" panose="020B0603050302020204" pitchFamily="34" charset="0"/>
                <a:cs typeface="Arial"/>
                <a:sym typeface="Arial"/>
              </a:rPr>
              <a:t> </a:t>
            </a:r>
            <a:r>
              <a:rPr lang="en-US" sz="3000" b="1" dirty="0" err="1">
                <a:solidFill>
                  <a:srgbClr val="DA6FDF">
                    <a:lumMod val="50000"/>
                  </a:srgbClr>
                </a:solidFill>
                <a:latin typeface="HP001 4 hang 1 ô ly" panose="020B0603050302020204" pitchFamily="34" charset="0"/>
                <a:cs typeface="Arial"/>
                <a:sym typeface="Arial"/>
              </a:rPr>
              <a:t>viên</a:t>
            </a:r>
            <a:r>
              <a:rPr lang="en-US" sz="3000" b="1" dirty="0">
                <a:solidFill>
                  <a:srgbClr val="DA6FDF">
                    <a:lumMod val="50000"/>
                  </a:srgbClr>
                </a:solidFill>
                <a:latin typeface="HP001 4 hang 1 ô ly" panose="020B0603050302020204" pitchFamily="34" charset="0"/>
                <a:cs typeface="Arial"/>
                <a:sym typeface="Arial"/>
              </a:rPr>
              <a:t> </a:t>
            </a:r>
            <a:r>
              <a:rPr lang="en-US" sz="3000" b="1" dirty="0" err="1">
                <a:solidFill>
                  <a:srgbClr val="DA6FDF">
                    <a:lumMod val="50000"/>
                  </a:srgbClr>
                </a:solidFill>
                <a:latin typeface="HP001 4 hang 1 ô ly" panose="020B0603050302020204" pitchFamily="34" charset="0"/>
                <a:cs typeface="Arial"/>
                <a:sym typeface="Arial"/>
              </a:rPr>
              <a:t>thực</a:t>
            </a:r>
            <a:r>
              <a:rPr lang="en-US" sz="3000" b="1" dirty="0">
                <a:solidFill>
                  <a:srgbClr val="DA6FDF">
                    <a:lumMod val="50000"/>
                  </a:srgbClr>
                </a:solidFill>
                <a:latin typeface="HP001 4 hang 1 ô ly" panose="020B0603050302020204" pitchFamily="34" charset="0"/>
                <a:cs typeface="Arial"/>
                <a:sym typeface="Arial"/>
              </a:rPr>
              <a:t> </a:t>
            </a:r>
            <a:r>
              <a:rPr lang="en-US" sz="3000" b="1" dirty="0" err="1">
                <a:solidFill>
                  <a:srgbClr val="DA6FDF">
                    <a:lumMod val="50000"/>
                  </a:srgbClr>
                </a:solidFill>
                <a:latin typeface="HP001 4 hang 1 ô ly" panose="020B0603050302020204" pitchFamily="34" charset="0"/>
                <a:cs typeface="Arial"/>
                <a:sym typeface="Arial"/>
              </a:rPr>
              <a:t>hiện</a:t>
            </a:r>
            <a:r>
              <a:rPr lang="en-US" sz="3000" b="1" dirty="0">
                <a:solidFill>
                  <a:srgbClr val="DA6FDF">
                    <a:lumMod val="50000"/>
                  </a:srgbClr>
                </a:solidFill>
                <a:latin typeface="HP001 4 hang 1 ô ly" panose="020B0603050302020204" pitchFamily="34" charset="0"/>
                <a:cs typeface="Arial"/>
                <a:sym typeface="Arial"/>
              </a:rPr>
              <a:t>: Hoàng </a:t>
            </a:r>
            <a:r>
              <a:rPr lang="en-US" sz="3000" b="1" dirty="0" err="1">
                <a:solidFill>
                  <a:srgbClr val="DA6FDF">
                    <a:lumMod val="50000"/>
                  </a:srgbClr>
                </a:solidFill>
                <a:latin typeface="HP001 4 hang 1 ô ly" panose="020B0603050302020204" pitchFamily="34" charset="0"/>
                <a:cs typeface="Arial"/>
                <a:sym typeface="Arial"/>
              </a:rPr>
              <a:t>Thị</a:t>
            </a:r>
            <a:r>
              <a:rPr lang="en-US" sz="3000" b="1" dirty="0">
                <a:solidFill>
                  <a:srgbClr val="DA6FDF">
                    <a:lumMod val="50000"/>
                  </a:srgbClr>
                </a:solidFill>
                <a:latin typeface="HP001 4 hang 1 ô ly" panose="020B0603050302020204" pitchFamily="34" charset="0"/>
                <a:cs typeface="Arial"/>
                <a:sym typeface="Arial"/>
              </a:rPr>
              <a:t> Thanh Nga</a:t>
            </a:r>
          </a:p>
        </p:txBody>
      </p:sp>
    </p:spTree>
    <p:extLst>
      <p:ext uri="{BB962C8B-B14F-4D97-AF65-F5344CB8AC3E}">
        <p14:creationId xmlns:p14="http://schemas.microsoft.com/office/powerpoint/2010/main" val="2917309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653441" y="43074"/>
            <a:ext cx="1600200" cy="762000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bg1"/>
                </a:solidFill>
              </a:rPr>
              <a:t> </a:t>
            </a:r>
            <a:r>
              <a:rPr lang="en-US" sz="4800" b="1" dirty="0" err="1">
                <a:solidFill>
                  <a:schemeClr val="bg1"/>
                </a:solidFill>
              </a:rPr>
              <a:t>Đọc</a:t>
            </a:r>
            <a:endParaRPr lang="vi-VN" sz="4800" b="1" dirty="0">
              <a:solidFill>
                <a:schemeClr val="bg1"/>
              </a:solidFill>
            </a:endParaRPr>
          </a:p>
        </p:txBody>
      </p:sp>
      <p:sp>
        <p:nvSpPr>
          <p:cNvPr id="3" name="Oval 2"/>
          <p:cNvSpPr/>
          <p:nvPr/>
        </p:nvSpPr>
        <p:spPr>
          <a:xfrm>
            <a:off x="-17817" y="43074"/>
            <a:ext cx="914400" cy="774105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bg2">
                    <a:lumMod val="10000"/>
                  </a:schemeClr>
                </a:solidFill>
              </a:rPr>
              <a:t>2</a:t>
            </a:r>
            <a:endParaRPr lang="vi-VN" sz="4800" b="1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351611" y="-373408"/>
            <a:ext cx="2850515" cy="14452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88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ươm</a:t>
            </a:r>
            <a:r>
              <a:rPr lang="en-US" sz="8800" b="1" dirty="0">
                <a:solidFill>
                  <a:srgbClr val="FF006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6" name="Rectangle 15"/>
          <p:cNvSpPr/>
          <p:nvPr/>
        </p:nvSpPr>
        <p:spPr>
          <a:xfrm>
            <a:off x="5606153" y="-346054"/>
            <a:ext cx="2541270" cy="14452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88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ươp</a:t>
            </a:r>
            <a:r>
              <a:rPr lang="en-US" sz="8800" b="1" dirty="0">
                <a:solidFill>
                  <a:srgbClr val="FF006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1952100" y="983736"/>
            <a:ext cx="2411782" cy="790623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8" name="Rounded Rectangle 17"/>
          <p:cNvSpPr/>
          <p:nvPr/>
        </p:nvSpPr>
        <p:spPr>
          <a:xfrm>
            <a:off x="4351129" y="990913"/>
            <a:ext cx="2478589" cy="783446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19" name="Rounded Rectangle 18"/>
          <p:cNvSpPr/>
          <p:nvPr/>
        </p:nvSpPr>
        <p:spPr>
          <a:xfrm>
            <a:off x="1952100" y="1792656"/>
            <a:ext cx="4897136" cy="88888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0" name="Rectangle 19"/>
          <p:cNvSpPr/>
          <p:nvPr/>
        </p:nvSpPr>
        <p:spPr>
          <a:xfrm>
            <a:off x="2821663" y="469894"/>
            <a:ext cx="824265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8800" b="1" dirty="0">
                <a:solidFill>
                  <a:srgbClr val="FF006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1" name="Rectangle 20"/>
          <p:cNvSpPr/>
          <p:nvPr/>
        </p:nvSpPr>
        <p:spPr>
          <a:xfrm>
            <a:off x="4572000" y="521933"/>
            <a:ext cx="1814920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54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ươm</a:t>
            </a:r>
            <a:r>
              <a:rPr lang="en-US" sz="8800" b="1" dirty="0">
                <a:solidFill>
                  <a:srgbClr val="FF006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2" name="Rectangle 21"/>
          <p:cNvSpPr/>
          <p:nvPr/>
        </p:nvSpPr>
        <p:spPr>
          <a:xfrm>
            <a:off x="3233796" y="1816435"/>
            <a:ext cx="210185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54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ướm</a:t>
            </a:r>
            <a:r>
              <a:rPr lang="en-US" sz="5400" b="1" dirty="0">
                <a:solidFill>
                  <a:srgbClr val="FF006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0" y="2760477"/>
            <a:ext cx="2727177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chườm</a:t>
            </a:r>
            <a:r>
              <a:rPr lang="en-US" sz="54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2570762" y="2792186"/>
            <a:ext cx="2372121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đượm</a:t>
            </a:r>
            <a:r>
              <a:rPr lang="en-US" sz="54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4870546" y="2756940"/>
            <a:ext cx="2372121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gươm</a:t>
            </a:r>
            <a:r>
              <a:rPr lang="en-US" sz="5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7242667" y="2792186"/>
            <a:ext cx="2372121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ướm</a:t>
            </a:r>
            <a:r>
              <a:rPr lang="en-US" sz="54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5036555" y="3760157"/>
            <a:ext cx="181008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nượp</a:t>
            </a:r>
            <a:endParaRPr lang="en-US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7295132" y="3803257"/>
            <a:ext cx="3042348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ướp</a:t>
            </a:r>
            <a:endParaRPr lang="en-US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2215942" y="3819920"/>
            <a:ext cx="237212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latin typeface="UTM Avo" panose="02040603050506020204" pitchFamily="18" charset="0"/>
                <a:cs typeface="Times New Roman" panose="02020603050405020304" pitchFamily="18" charset="0"/>
              </a:rPr>
              <a:t> 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mướp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173569" y="3832020"/>
            <a:ext cx="1986242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lượm</a:t>
            </a:r>
            <a:endParaRPr lang="en-US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ounded Rectangle 33">
            <a:extLst>
              <a:ext uri="{FF2B5EF4-FFF2-40B4-BE49-F238E27FC236}">
                <a16:creationId xmlns:a16="http://schemas.microsoft.com/office/drawing/2014/main" id="{A92C4D0C-48EE-AD17-7A0D-4370CA3F83B7}"/>
              </a:ext>
            </a:extLst>
          </p:cNvPr>
          <p:cNvSpPr/>
          <p:nvPr/>
        </p:nvSpPr>
        <p:spPr bwMode="auto">
          <a:xfrm>
            <a:off x="-17817" y="5165340"/>
            <a:ext cx="2895600" cy="701564"/>
          </a:xfrm>
          <a:prstGeom prst="roundRect">
            <a:avLst/>
          </a:prstGeom>
          <a:solidFill>
            <a:schemeClr val="bg1"/>
          </a:solidFill>
          <a:ln w="952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con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bướm</a:t>
            </a:r>
            <a:endParaRPr kumimoji="0" lang="vi-VN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ounded Rectangle 34">
            <a:extLst>
              <a:ext uri="{FF2B5EF4-FFF2-40B4-BE49-F238E27FC236}">
                <a16:creationId xmlns:a16="http://schemas.microsoft.com/office/drawing/2014/main" id="{C394354F-8BF1-77A5-907E-AEDF48D45714}"/>
              </a:ext>
            </a:extLst>
          </p:cNvPr>
          <p:cNvSpPr/>
          <p:nvPr/>
        </p:nvSpPr>
        <p:spPr bwMode="auto">
          <a:xfrm>
            <a:off x="3130330" y="5165014"/>
            <a:ext cx="3194561" cy="698936"/>
          </a:xfrm>
          <a:prstGeom prst="roundRect">
            <a:avLst/>
          </a:prstGeom>
          <a:solidFill>
            <a:schemeClr val="bg1"/>
          </a:solidFill>
          <a:ln w="9525" cap="flat" cmpd="sng" algn="ctr">
            <a:solidFill>
              <a:srgbClr val="00B050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nườm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nượp</a:t>
            </a:r>
            <a:endParaRPr kumimoji="0" lang="vi-VN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ounded Rectangle 35">
            <a:extLst>
              <a:ext uri="{FF2B5EF4-FFF2-40B4-BE49-F238E27FC236}">
                <a16:creationId xmlns:a16="http://schemas.microsoft.com/office/drawing/2014/main" id="{635246BA-AED4-F56C-C910-303554F12867}"/>
              </a:ext>
            </a:extLst>
          </p:cNvPr>
          <p:cNvSpPr/>
          <p:nvPr/>
        </p:nvSpPr>
        <p:spPr bwMode="auto">
          <a:xfrm>
            <a:off x="6347772" y="5143993"/>
            <a:ext cx="2938225" cy="719957"/>
          </a:xfrm>
          <a:prstGeom prst="roundRect">
            <a:avLst/>
          </a:prstGeom>
          <a:solidFill>
            <a:schemeClr val="bg1"/>
          </a:solidFill>
          <a:ln w="9525" cap="flat" cmpd="sng" algn="ctr">
            <a:solidFill>
              <a:srgbClr val="92D050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giàn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mướp</a:t>
            </a:r>
            <a:endParaRPr kumimoji="0" lang="vi-VN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2582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  <p:bldP spid="33" grpId="0"/>
      <p:bldP spid="34" grpId="0"/>
      <p:bldP spid="39" grpId="0"/>
      <p:bldP spid="40" grpId="0"/>
      <p:bldP spid="41" grpId="0"/>
      <p:bldP spid="42" grpId="0"/>
      <p:bldP spid="4" grpId="0" animBg="1"/>
      <p:bldP spid="5" grpId="0" animBg="1"/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58"/>
          <a:stretch/>
        </p:blipFill>
        <p:spPr bwMode="auto">
          <a:xfrm>
            <a:off x="444062" y="1447800"/>
            <a:ext cx="7853064" cy="434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97168" y="125778"/>
            <a:ext cx="2133600" cy="681858"/>
            <a:chOff x="228600" y="228600"/>
            <a:chExt cx="2332704" cy="838200"/>
          </a:xfrm>
        </p:grpSpPr>
        <p:sp>
          <p:nvSpPr>
            <p:cNvPr id="7" name="Rounded Rectangle 6"/>
            <p:cNvSpPr/>
            <p:nvPr/>
          </p:nvSpPr>
          <p:spPr>
            <a:xfrm>
              <a:off x="961104" y="275304"/>
              <a:ext cx="1600200" cy="762000"/>
            </a:xfrm>
            <a:prstGeom prst="round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bg1"/>
                  </a:solidFill>
                </a:rPr>
                <a:t> </a:t>
              </a:r>
              <a:r>
                <a:rPr lang="en-US" sz="4800" b="1" dirty="0" err="1">
                  <a:solidFill>
                    <a:schemeClr val="bg1"/>
                  </a:solidFill>
                </a:rPr>
                <a:t>Đọc</a:t>
              </a:r>
              <a:endParaRPr lang="vi-VN" sz="4800" b="1" dirty="0">
                <a:solidFill>
                  <a:schemeClr val="bg1"/>
                </a:solidFill>
              </a:endParaRPr>
            </a:p>
          </p:txBody>
        </p:sp>
        <p:sp>
          <p:nvSpPr>
            <p:cNvPr id="8" name="Oval 7"/>
            <p:cNvSpPr/>
            <p:nvPr/>
          </p:nvSpPr>
          <p:spPr>
            <a:xfrm>
              <a:off x="228600" y="228600"/>
              <a:ext cx="914400" cy="8382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chemeClr val="bg2">
                      <a:lumMod val="10000"/>
                    </a:schemeClr>
                  </a:solidFill>
                </a:rPr>
                <a:t>2</a:t>
              </a:r>
              <a:endParaRPr lang="vi-VN" sz="4800" b="1" dirty="0">
                <a:solidFill>
                  <a:schemeClr val="bg2">
                    <a:lumMod val="10000"/>
                  </a:schemeClr>
                </a:solidFill>
              </a:endParaRPr>
            </a:p>
          </p:txBody>
        </p:sp>
      </p:grpSp>
      <p:sp>
        <p:nvSpPr>
          <p:cNvPr id="9" name="Rectangle 8"/>
          <p:cNvSpPr/>
          <p:nvPr/>
        </p:nvSpPr>
        <p:spPr>
          <a:xfrm>
            <a:off x="2900750" y="227442"/>
            <a:ext cx="5181705" cy="707886"/>
          </a:xfrm>
          <a:prstGeom prst="rect">
            <a:avLst/>
          </a:prstGeom>
          <a:solidFill>
            <a:srgbClr val="FF0066"/>
          </a:solidFill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0" cap="none" spc="0" normalizeH="0" baseline="0" noProof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kumimoji="0" lang="en-US" sz="4000" b="1" i="0" u="none" strike="noStrike" kern="0" cap="none" spc="0" normalizeH="0" baseline="0" noProof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kumimoji="0" lang="en-US" sz="4000" b="1" i="0" u="none" strike="noStrike" kern="0" cap="none" spc="0" normalizeH="0" baseline="0" noProof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kumimoji="0" lang="en-US" sz="4000" b="1" i="0" u="none" strike="noStrike" kern="0" cap="none" spc="0" normalizeH="0" baseline="0" noProof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kumimoji="0" lang="en-US" sz="4000" b="1" i="0" u="none" strike="noStrike" kern="0" cap="none" spc="0" normalizeH="0" baseline="0" noProof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kumimoji="0" lang="en-US" sz="4000" b="1" i="0" u="none" strike="noStrike" kern="0" cap="none" spc="0" normalizeH="0" baseline="0" noProof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endParaRPr kumimoji="0" lang="vi-VN" sz="4000" b="1" i="0" u="none" strike="noStrike" kern="0" cap="none" spc="0" normalizeH="0" baseline="0" noProof="0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846874" y="3200400"/>
            <a:ext cx="6620726" cy="2448472"/>
          </a:xfrm>
          <a:prstGeom prst="rect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lvl="0" algn="ctr">
              <a:defRPr/>
            </a:pPr>
            <a:endParaRPr lang="en-US" sz="3600" b="1" kern="0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prstClr val="black"/>
              </a:solidFill>
              <a:latin typeface="Calibri" panose="020F0502020204030204"/>
            </a:endParaRPr>
          </a:p>
          <a:p>
            <a:pPr lvl="0" algn="ctr">
              <a:defRPr/>
            </a:pPr>
            <a:r>
              <a:rPr lang="en-US" sz="40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40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đoán</a:t>
            </a:r>
            <a:r>
              <a:rPr lang="en-US" sz="40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0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40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ươm</a:t>
            </a:r>
            <a:r>
              <a:rPr lang="en-US" sz="40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ươp</a:t>
            </a:r>
            <a:r>
              <a:rPr lang="en-US" sz="40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40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40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0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0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endParaRPr lang="vi-VN" sz="4000" b="1" kern="0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220717" y="0"/>
            <a:ext cx="2332704" cy="706728"/>
            <a:chOff x="228600" y="228600"/>
            <a:chExt cx="2332704" cy="838200"/>
          </a:xfrm>
        </p:grpSpPr>
        <p:sp>
          <p:nvSpPr>
            <p:cNvPr id="5" name="Rounded Rectangle 4"/>
            <p:cNvSpPr/>
            <p:nvPr/>
          </p:nvSpPr>
          <p:spPr>
            <a:xfrm>
              <a:off x="961104" y="275304"/>
              <a:ext cx="1600200" cy="762000"/>
            </a:xfrm>
            <a:prstGeom prst="round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bg1"/>
                  </a:solidFill>
                </a:rPr>
                <a:t> </a:t>
              </a:r>
              <a:r>
                <a:rPr lang="en-US" sz="4800" b="1" dirty="0" err="1">
                  <a:solidFill>
                    <a:schemeClr val="bg1"/>
                  </a:solidFill>
                </a:rPr>
                <a:t>Đọc</a:t>
              </a:r>
              <a:endParaRPr lang="vi-VN" sz="4800" b="1" dirty="0">
                <a:solidFill>
                  <a:schemeClr val="bg1"/>
                </a:solidFill>
              </a:endParaRPr>
            </a:p>
          </p:txBody>
        </p:sp>
        <p:sp>
          <p:nvSpPr>
            <p:cNvPr id="6" name="Oval 5"/>
            <p:cNvSpPr/>
            <p:nvPr/>
          </p:nvSpPr>
          <p:spPr>
            <a:xfrm>
              <a:off x="228600" y="228600"/>
              <a:ext cx="914400" cy="8382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chemeClr val="bg2">
                      <a:lumMod val="10000"/>
                    </a:schemeClr>
                  </a:solidFill>
                </a:rPr>
                <a:t>2</a:t>
              </a:r>
              <a:endParaRPr lang="vi-VN" sz="4800" b="1" dirty="0">
                <a:solidFill>
                  <a:schemeClr val="bg2">
                    <a:lumMod val="10000"/>
                  </a:schemeClr>
                </a:solidFill>
              </a:endParaRPr>
            </a:p>
          </p:txBody>
        </p:sp>
      </p:grp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892" y="1019091"/>
            <a:ext cx="2033587" cy="13144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2006" y="3815746"/>
            <a:ext cx="2197161" cy="151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9887" y="928524"/>
            <a:ext cx="2057400" cy="129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470" y="3810000"/>
            <a:ext cx="2619375" cy="151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942153"/>
            <a:ext cx="2238375" cy="1328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8613" y="3815746"/>
            <a:ext cx="2300288" cy="15235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Rounded Rectangle 12"/>
          <p:cNvSpPr/>
          <p:nvPr/>
        </p:nvSpPr>
        <p:spPr bwMode="auto">
          <a:xfrm>
            <a:off x="197067" y="2724067"/>
            <a:ext cx="2595235" cy="685800"/>
          </a:xfrm>
          <a:prstGeom prst="roundRect">
            <a:avLst/>
          </a:prstGeom>
          <a:solidFill>
            <a:srgbClr val="FFFF00"/>
          </a:solidFill>
          <a:ln w="952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nụ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mướp</a:t>
            </a:r>
            <a:endParaRPr kumimoji="0" lang="vi-VN" sz="4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Rounded Rectangle 13"/>
          <p:cNvSpPr/>
          <p:nvPr/>
        </p:nvSpPr>
        <p:spPr bwMode="auto">
          <a:xfrm>
            <a:off x="3161599" y="2743200"/>
            <a:ext cx="3077975" cy="685800"/>
          </a:xfrm>
          <a:prstGeom prst="roundRect">
            <a:avLst/>
          </a:prstGeom>
          <a:solidFill>
            <a:srgbClr val="FFFF00"/>
          </a:solidFill>
          <a:ln w="952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cháy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đượm</a:t>
            </a:r>
            <a:endParaRPr kumimoji="0" lang="vi-VN" sz="4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Rounded Rectangle 14"/>
          <p:cNvSpPr/>
          <p:nvPr/>
        </p:nvSpPr>
        <p:spPr bwMode="auto">
          <a:xfrm>
            <a:off x="6532999" y="2743200"/>
            <a:ext cx="2595235" cy="685800"/>
          </a:xfrm>
          <a:prstGeom prst="roundRect">
            <a:avLst/>
          </a:prstGeom>
          <a:solidFill>
            <a:srgbClr val="FFFF00"/>
          </a:solidFill>
          <a:ln w="952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cướp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cờ</a:t>
            </a:r>
            <a:endParaRPr kumimoji="0" lang="vi-VN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Rounded Rectangle 15"/>
          <p:cNvSpPr/>
          <p:nvPr/>
        </p:nvSpPr>
        <p:spPr bwMode="auto">
          <a:xfrm>
            <a:off x="197070" y="5715000"/>
            <a:ext cx="2964530" cy="685800"/>
          </a:xfrm>
          <a:prstGeom prst="roundRect">
            <a:avLst/>
          </a:prstGeom>
          <a:solidFill>
            <a:srgbClr val="FFFF00"/>
          </a:solidFill>
          <a:ln w="952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vườn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ươm</a:t>
            </a:r>
            <a:endParaRPr kumimoji="0" lang="vi-VN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Rounded Rectangle 16"/>
          <p:cNvSpPr/>
          <p:nvPr/>
        </p:nvSpPr>
        <p:spPr bwMode="auto">
          <a:xfrm>
            <a:off x="3688138" y="5675586"/>
            <a:ext cx="2348242" cy="685800"/>
          </a:xfrm>
          <a:prstGeom prst="roundRect">
            <a:avLst/>
          </a:prstGeom>
          <a:solidFill>
            <a:srgbClr val="FFFF00"/>
          </a:solidFill>
          <a:ln w="952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ướp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cá</a:t>
            </a:r>
            <a:endParaRPr kumimoji="0" lang="vi-VN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Rounded Rectangle 17"/>
          <p:cNvSpPr/>
          <p:nvPr/>
        </p:nvSpPr>
        <p:spPr bwMode="auto">
          <a:xfrm>
            <a:off x="6511140" y="5715000"/>
            <a:ext cx="2595235" cy="685800"/>
          </a:xfrm>
          <a:prstGeom prst="roundRect">
            <a:avLst/>
          </a:prstGeom>
          <a:solidFill>
            <a:srgbClr val="FFFF00"/>
          </a:solidFill>
          <a:ln w="952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Hồ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Gươm</a:t>
            </a:r>
            <a:endParaRPr kumimoji="0" lang="vi-VN" sz="4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uowm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67710" y="1600200"/>
            <a:ext cx="7543800" cy="38100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228600" y="122904"/>
            <a:ext cx="2514600" cy="838200"/>
            <a:chOff x="228600" y="228600"/>
            <a:chExt cx="2514600" cy="838200"/>
          </a:xfrm>
        </p:grpSpPr>
        <p:sp>
          <p:nvSpPr>
            <p:cNvPr id="5" name="Rounded Rectangle 4"/>
            <p:cNvSpPr/>
            <p:nvPr/>
          </p:nvSpPr>
          <p:spPr>
            <a:xfrm>
              <a:off x="961104" y="275304"/>
              <a:ext cx="1782096" cy="762000"/>
            </a:xfrm>
            <a:prstGeom prst="round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FFFFFF"/>
                  </a:solidFill>
                </a:rPr>
                <a:t> </a:t>
              </a:r>
              <a:r>
                <a:rPr lang="en-US" sz="4800" b="1" dirty="0" err="1">
                  <a:solidFill>
                    <a:srgbClr val="FFFFFF"/>
                  </a:solidFill>
                </a:rPr>
                <a:t>Viết</a:t>
              </a:r>
              <a:r>
                <a:rPr lang="en-US" sz="4800" b="1" dirty="0">
                  <a:solidFill>
                    <a:srgbClr val="FFFFFF"/>
                  </a:solidFill>
                </a:rPr>
                <a:t> </a:t>
              </a:r>
              <a:endParaRPr lang="vi-VN" sz="4800" b="1" dirty="0">
                <a:solidFill>
                  <a:srgbClr val="FFFFFF"/>
                </a:solidFill>
              </a:endParaRPr>
            </a:p>
          </p:txBody>
        </p:sp>
        <p:sp>
          <p:nvSpPr>
            <p:cNvPr id="6" name="Oval 5"/>
            <p:cNvSpPr/>
            <p:nvPr/>
          </p:nvSpPr>
          <p:spPr>
            <a:xfrm>
              <a:off x="228600" y="228600"/>
              <a:ext cx="914400" cy="8382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rgbClr val="808080">
                      <a:lumMod val="10000"/>
                    </a:srgbClr>
                  </a:solidFill>
                </a:rPr>
                <a:t>3</a:t>
              </a:r>
              <a:endParaRPr lang="vi-VN" sz="4800" b="1" dirty="0">
                <a:solidFill>
                  <a:srgbClr val="808080">
                    <a:lumMod val="10000"/>
                  </a:srgbClr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uop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54163" y="1600200"/>
            <a:ext cx="6034087" cy="4525963"/>
          </a:xfrm>
        </p:spPr>
      </p:pic>
      <p:grpSp>
        <p:nvGrpSpPr>
          <p:cNvPr id="5" name="Group 4"/>
          <p:cNvGrpSpPr/>
          <p:nvPr/>
        </p:nvGrpSpPr>
        <p:grpSpPr>
          <a:xfrm>
            <a:off x="228600" y="122904"/>
            <a:ext cx="2514600" cy="838200"/>
            <a:chOff x="228600" y="228600"/>
            <a:chExt cx="2514600" cy="838200"/>
          </a:xfrm>
        </p:grpSpPr>
        <p:sp>
          <p:nvSpPr>
            <p:cNvPr id="6" name="Rounded Rectangle 5"/>
            <p:cNvSpPr/>
            <p:nvPr/>
          </p:nvSpPr>
          <p:spPr>
            <a:xfrm>
              <a:off x="961104" y="275304"/>
              <a:ext cx="1782096" cy="762000"/>
            </a:xfrm>
            <a:prstGeom prst="round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FFFFFF"/>
                  </a:solidFill>
                </a:rPr>
                <a:t> </a:t>
              </a:r>
              <a:r>
                <a:rPr lang="en-US" sz="4800" b="1" dirty="0" err="1">
                  <a:solidFill>
                    <a:srgbClr val="FFFFFF"/>
                  </a:solidFill>
                </a:rPr>
                <a:t>Viết</a:t>
              </a:r>
              <a:r>
                <a:rPr lang="en-US" sz="4800" b="1" dirty="0">
                  <a:solidFill>
                    <a:srgbClr val="FFFFFF"/>
                  </a:solidFill>
                </a:rPr>
                <a:t> </a:t>
              </a:r>
              <a:endParaRPr lang="vi-VN" sz="4800" b="1" dirty="0">
                <a:solidFill>
                  <a:srgbClr val="FFFFFF"/>
                </a:solidFill>
              </a:endParaRPr>
            </a:p>
          </p:txBody>
        </p:sp>
        <p:sp>
          <p:nvSpPr>
            <p:cNvPr id="7" name="Oval 6"/>
            <p:cNvSpPr/>
            <p:nvPr/>
          </p:nvSpPr>
          <p:spPr>
            <a:xfrm>
              <a:off x="228600" y="228600"/>
              <a:ext cx="914400" cy="8382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rgbClr val="808080">
                      <a:lumMod val="10000"/>
                    </a:srgbClr>
                  </a:solidFill>
                </a:rPr>
                <a:t>3</a:t>
              </a:r>
              <a:endParaRPr lang="vi-VN" sz="4800" b="1" dirty="0">
                <a:solidFill>
                  <a:srgbClr val="808080">
                    <a:lumMod val="10000"/>
                  </a:srgbClr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 txBox="1"/>
          <p:nvPr/>
        </p:nvSpPr>
        <p:spPr>
          <a:xfrm>
            <a:off x="0" y="42041"/>
            <a:ext cx="8991600" cy="1569660"/>
          </a:xfrm>
          <a:prstGeom prst="rect">
            <a:avLst/>
          </a:prstGeom>
          <a:solidFill>
            <a:srgbClr val="0070C0"/>
          </a:solidFill>
        </p:spPr>
        <p:txBody>
          <a:bodyPr vert="horz" wrap="square" lIns="91440" tIns="45720" rIns="91440" bIns="45720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9600" b="1" dirty="0" err="1">
                <a:solidFill>
                  <a:schemeClr val="bg1"/>
                </a:solidFill>
                <a:latin typeface="UTM Avo" panose="02040603050506020204" pitchFamily="18" charset="0"/>
                <a:cs typeface=".VnAvant" panose="020B7200000000000000" pitchFamily="34" charset="0"/>
              </a:rPr>
              <a:t>ươm</a:t>
            </a:r>
            <a:r>
              <a:rPr lang="en-US" sz="9600" b="1" dirty="0">
                <a:solidFill>
                  <a:srgbClr val="FF0000"/>
                </a:solidFill>
                <a:latin typeface="UTM Avo" panose="02040603050506020204" pitchFamily="18" charset="0"/>
                <a:cs typeface=".VnAvant" panose="020B7200000000000000" pitchFamily="34" charset="0"/>
              </a:rPr>
              <a:t>   </a:t>
            </a:r>
            <a:r>
              <a:rPr lang="en-US" sz="9600" b="1" dirty="0" err="1">
                <a:solidFill>
                  <a:schemeClr val="bg1"/>
                </a:solidFill>
                <a:latin typeface="UTM Avo" panose="02040603050506020204" pitchFamily="18" charset="0"/>
                <a:cs typeface=".VnAvant" panose="020B7200000000000000" pitchFamily="34" charset="0"/>
              </a:rPr>
              <a:t>ươp</a:t>
            </a:r>
            <a:r>
              <a:rPr lang="en-US" sz="9600" b="1" dirty="0">
                <a:solidFill>
                  <a:srgbClr val="FF0000"/>
                </a:solidFill>
                <a:latin typeface="UTM Avo" panose="02040603050506020204" pitchFamily="18" charset="0"/>
                <a:cs typeface=".VnAvant" panose="020B7200000000000000" pitchFamily="34" charset="0"/>
              </a:rPr>
              <a:t>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02661">
            <a:off x="612335" y="263482"/>
            <a:ext cx="2524961" cy="193675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388712" y="823474"/>
            <a:ext cx="117852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.VnCooper" panose="020B7200000000000000" pitchFamily="34" charset="0"/>
              </a:rPr>
              <a:t>72</a:t>
            </a: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Cooper" panose="020B7200000000000000" pitchFamily="34" charset="0"/>
              </a:rPr>
              <a:t> </a:t>
            </a:r>
            <a:endParaRPr kumimoji="0" lang="vi-VN" sz="5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1315" y="46077"/>
            <a:ext cx="181652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Cooper" panose="020B7200000000000000" pitchFamily="34" charset="0"/>
              </a:rPr>
              <a:t>Bµi</a:t>
            </a: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Cooper" panose="020B7200000000000000" pitchFamily="34" charset="0"/>
              </a:rPr>
              <a:t>  </a:t>
            </a:r>
            <a:endParaRPr kumimoji="0" lang="vi-VN" sz="5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981200"/>
            <a:ext cx="8352927" cy="4800600"/>
          </a:xfrm>
          <a:prstGeom prst="rect">
            <a:avLst/>
          </a:prstGeom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8" t="24931" r="8028" b="34093"/>
          <a:stretch>
            <a:fillRect/>
          </a:stretch>
        </p:blipFill>
        <p:spPr bwMode="auto">
          <a:xfrm>
            <a:off x="2125716" y="3276600"/>
            <a:ext cx="4435367" cy="14919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9144000" cy="3505200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-83127" y="596032"/>
            <a:ext cx="1765738" cy="588149"/>
            <a:chOff x="228600" y="228600"/>
            <a:chExt cx="2514600" cy="838200"/>
          </a:xfrm>
        </p:grpSpPr>
        <p:sp>
          <p:nvSpPr>
            <p:cNvPr id="9" name="Rounded Rectangle 8"/>
            <p:cNvSpPr/>
            <p:nvPr/>
          </p:nvSpPr>
          <p:spPr>
            <a:xfrm>
              <a:off x="961104" y="275304"/>
              <a:ext cx="1782096" cy="762000"/>
            </a:xfrm>
            <a:prstGeom prst="round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err="1">
                  <a:solidFill>
                    <a:schemeClr val="bg1"/>
                  </a:solidFill>
                </a:rPr>
                <a:t>Đọc</a:t>
              </a:r>
              <a:endParaRPr lang="vi-VN" sz="4800" b="1" dirty="0">
                <a:solidFill>
                  <a:schemeClr val="bg1"/>
                </a:solidFill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228600" y="228600"/>
              <a:ext cx="914400" cy="8382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chemeClr val="bg2">
                      <a:lumMod val="10000"/>
                    </a:schemeClr>
                  </a:solidFill>
                </a:rPr>
                <a:t>4</a:t>
              </a:r>
              <a:endParaRPr lang="vi-VN" sz="4800" b="1" dirty="0">
                <a:solidFill>
                  <a:schemeClr val="bg2">
                    <a:lumMod val="10000"/>
                  </a:schemeClr>
                </a:solidFill>
              </a:endParaRP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454881" y="3657600"/>
            <a:ext cx="8163612" cy="3046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ươm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mật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khắp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sân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mèo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mướp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sưởi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thềm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dim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thú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sợi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ria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mép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rung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rinh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Đừng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vi-VN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mèo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hay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lười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Sưởi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mèo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dẻo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đấy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19800" y="3657600"/>
            <a:ext cx="3124200" cy="29718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softEdge rad="112500"/>
          </a:effectLst>
        </p:spPr>
      </p:pic>
      <p:grpSp>
        <p:nvGrpSpPr>
          <p:cNvPr id="6" name="Group 5"/>
          <p:cNvGrpSpPr/>
          <p:nvPr/>
        </p:nvGrpSpPr>
        <p:grpSpPr>
          <a:xfrm>
            <a:off x="84392" y="152400"/>
            <a:ext cx="1744408" cy="588149"/>
            <a:chOff x="228600" y="228600"/>
            <a:chExt cx="5739733" cy="838200"/>
          </a:xfrm>
        </p:grpSpPr>
        <p:sp>
          <p:nvSpPr>
            <p:cNvPr id="7" name="Rounded Rectangle 6"/>
            <p:cNvSpPr/>
            <p:nvPr/>
          </p:nvSpPr>
          <p:spPr>
            <a:xfrm>
              <a:off x="961104" y="275304"/>
              <a:ext cx="5007229" cy="762000"/>
            </a:xfrm>
            <a:prstGeom prst="round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err="1">
                  <a:solidFill>
                    <a:schemeClr val="bg1"/>
                  </a:solidFill>
                </a:rPr>
                <a:t>Đọc</a:t>
              </a:r>
              <a:endParaRPr lang="vi-VN" sz="4800" b="1" dirty="0">
                <a:solidFill>
                  <a:schemeClr val="bg1"/>
                </a:solidFill>
              </a:endParaRPr>
            </a:p>
          </p:txBody>
        </p:sp>
        <p:sp>
          <p:nvSpPr>
            <p:cNvPr id="8" name="Oval 7"/>
            <p:cNvSpPr/>
            <p:nvPr/>
          </p:nvSpPr>
          <p:spPr>
            <a:xfrm>
              <a:off x="228600" y="228600"/>
              <a:ext cx="914400" cy="8382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chemeClr val="bg2">
                      <a:lumMod val="10000"/>
                    </a:schemeClr>
                  </a:solidFill>
                </a:rPr>
                <a:t>4</a:t>
              </a:r>
              <a:endParaRPr lang="vi-VN" sz="4800" b="1" dirty="0">
                <a:solidFill>
                  <a:schemeClr val="bg2">
                    <a:lumMod val="10000"/>
                  </a:schemeClr>
                </a:solidFill>
              </a:endParaRP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0" y="756315"/>
            <a:ext cx="9059608" cy="341503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ươm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mật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khắp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sân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 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mèo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mướp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thảnh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sưởi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thềm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 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lim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dim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thú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 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sợi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ria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mép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rung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rinh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Đừng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mèo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hay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lười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 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Sưởi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mèo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dẻo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đấy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0" name="Rectangle 9"/>
          <p:cNvSpPr/>
          <p:nvPr/>
        </p:nvSpPr>
        <p:spPr>
          <a:xfrm>
            <a:off x="519812" y="4684767"/>
            <a:ext cx="4703860" cy="1200329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vi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97" y="838200"/>
            <a:ext cx="347663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1882" y="740410"/>
            <a:ext cx="347663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Rectangle 23"/>
          <p:cNvSpPr/>
          <p:nvPr/>
        </p:nvSpPr>
        <p:spPr>
          <a:xfrm>
            <a:off x="377043" y="4791819"/>
            <a:ext cx="6634843" cy="1200329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ươm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ươp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5" name="Straight Connector 24"/>
          <p:cNvCxnSpPr/>
          <p:nvPr/>
        </p:nvCxnSpPr>
        <p:spPr>
          <a:xfrm>
            <a:off x="2435313" y="1295400"/>
            <a:ext cx="669303" cy="9427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2371803" y="1828800"/>
            <a:ext cx="669303" cy="9427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7" name="Rectangle 26"/>
          <p:cNvSpPr/>
          <p:nvPr/>
        </p:nvSpPr>
        <p:spPr>
          <a:xfrm>
            <a:off x="400667" y="4748364"/>
            <a:ext cx="5344848" cy="1200329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Mèo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mướp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sưởi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362295" y="4704909"/>
            <a:ext cx="5834996" cy="1200329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mèo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366254" y="4793268"/>
            <a:ext cx="6458471" cy="1198880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Sưởi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mèo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2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177" y="2438400"/>
            <a:ext cx="347663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317" y="2438400"/>
            <a:ext cx="347663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242" y="2362200"/>
            <a:ext cx="347663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62" y="2319020"/>
            <a:ext cx="347663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9780" y="3004920"/>
            <a:ext cx="347663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2971900"/>
            <a:ext cx="347663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94" y="3505120"/>
            <a:ext cx="347663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714" y="3518455"/>
            <a:ext cx="347663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361" y="1905000"/>
            <a:ext cx="347663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381" y="1905000"/>
            <a:ext cx="347663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  <p:bldP spid="10" grpId="0" animBg="1"/>
      <p:bldP spid="27" grpId="0" animBg="1"/>
      <p:bldP spid="28" grpId="0" bldLvl="0" animBg="1"/>
      <p:bldP spid="2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7883"/>
            <a:ext cx="1765738" cy="588149"/>
            <a:chOff x="228600" y="228600"/>
            <a:chExt cx="2514600" cy="838200"/>
          </a:xfrm>
        </p:grpSpPr>
        <p:sp>
          <p:nvSpPr>
            <p:cNvPr id="5" name="Rounded Rectangle 4"/>
            <p:cNvSpPr/>
            <p:nvPr/>
          </p:nvSpPr>
          <p:spPr>
            <a:xfrm>
              <a:off x="961104" y="275304"/>
              <a:ext cx="1782096" cy="762000"/>
            </a:xfrm>
            <a:prstGeom prst="round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err="1">
                  <a:solidFill>
                    <a:schemeClr val="bg1"/>
                  </a:solidFill>
                </a:rPr>
                <a:t>Đọc</a:t>
              </a:r>
              <a:endParaRPr lang="vi-VN" sz="4800" b="1" dirty="0">
                <a:solidFill>
                  <a:schemeClr val="bg1"/>
                </a:solidFill>
              </a:endParaRPr>
            </a:p>
          </p:txBody>
        </p:sp>
        <p:sp>
          <p:nvSpPr>
            <p:cNvPr id="6" name="Oval 5"/>
            <p:cNvSpPr/>
            <p:nvPr/>
          </p:nvSpPr>
          <p:spPr>
            <a:xfrm>
              <a:off x="228600" y="228600"/>
              <a:ext cx="914400" cy="8382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chemeClr val="bg2">
                      <a:lumMod val="10000"/>
                    </a:schemeClr>
                  </a:solidFill>
                </a:rPr>
                <a:t>4</a:t>
              </a:r>
              <a:endParaRPr lang="vi-VN" sz="4800" b="1" dirty="0">
                <a:solidFill>
                  <a:schemeClr val="bg2">
                    <a:lumMod val="10000"/>
                  </a:schemeClr>
                </a:solidFill>
              </a:endParaRPr>
            </a:p>
          </p:txBody>
        </p:sp>
      </p:grpSp>
      <p:pic>
        <p:nvPicPr>
          <p:cNvPr id="7" name="Picture 6" descr="doc sach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043" y="1051768"/>
            <a:ext cx="2041157" cy="124529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Oval Callout 7"/>
          <p:cNvSpPr/>
          <p:nvPr/>
        </p:nvSpPr>
        <p:spPr bwMode="auto">
          <a:xfrm>
            <a:off x="2477929" y="928595"/>
            <a:ext cx="3505200" cy="1491641"/>
          </a:xfrm>
          <a:prstGeom prst="wedgeEllipseCallout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000" b="1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Luyện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đọc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nhóm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 6</a:t>
            </a:r>
            <a:endParaRPr kumimoji="0" lang="vi-VN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9" name="Countdown 2 minutes-Nho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429000" y="70945"/>
            <a:ext cx="1304925" cy="733425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9316" y="40655"/>
            <a:ext cx="3151187" cy="255014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ctangle 9"/>
          <p:cNvSpPr/>
          <p:nvPr/>
        </p:nvSpPr>
        <p:spPr>
          <a:xfrm>
            <a:off x="127815" y="3970003"/>
            <a:ext cx="8839201" cy="144655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ươm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mật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khắp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sân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27815" y="3761701"/>
            <a:ext cx="8839201" cy="175432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en-US" sz="5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5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mèo</a:t>
            </a:r>
            <a:r>
              <a:rPr lang="en-US" sz="5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mướp</a:t>
            </a:r>
            <a:r>
              <a:rPr lang="en-US" sz="5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thảnh</a:t>
            </a:r>
            <a:r>
              <a:rPr lang="en-US" sz="5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thơi</a:t>
            </a:r>
            <a:r>
              <a:rPr lang="en-US" sz="5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sz="5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sưởi</a:t>
            </a:r>
            <a:r>
              <a:rPr lang="en-US" sz="5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5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5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thềm</a:t>
            </a:r>
            <a:r>
              <a:rPr lang="en-US" sz="5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vi-VN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73562" y="3835193"/>
            <a:ext cx="8686800" cy="193899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en-US" sz="6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6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6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lim</a:t>
            </a:r>
            <a:r>
              <a:rPr lang="en-US" sz="6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dim </a:t>
            </a:r>
            <a:r>
              <a:rPr lang="en-US" sz="6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6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6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6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</a:t>
            </a:r>
            <a:r>
              <a:rPr lang="en-US" sz="6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vi-VN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1442" y="3835193"/>
            <a:ext cx="8895574" cy="212365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en-US" sz="6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6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sợi</a:t>
            </a:r>
            <a:r>
              <a:rPr lang="en-US" sz="6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ria</a:t>
            </a:r>
            <a:r>
              <a:rPr lang="en-US" sz="6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mép</a:t>
            </a:r>
            <a:r>
              <a:rPr lang="en-US" sz="6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rung </a:t>
            </a:r>
            <a:r>
              <a:rPr lang="en-US" sz="6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rinh</a:t>
            </a:r>
            <a:r>
              <a:rPr lang="en-US" sz="6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vi-VN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35729" y="3908685"/>
            <a:ext cx="8778294" cy="193899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en-US" sz="6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Đừng</a:t>
            </a:r>
            <a:r>
              <a:rPr lang="en-US" sz="6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6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mèo</a:t>
            </a:r>
            <a:r>
              <a:rPr lang="en-US" sz="6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hay </a:t>
            </a:r>
            <a:r>
              <a:rPr lang="en-US" sz="6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sz="6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6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6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6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6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lười</a:t>
            </a:r>
            <a:r>
              <a:rPr lang="en-US" sz="6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vi-VN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1617" y="3920880"/>
            <a:ext cx="8915399" cy="212365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en-US" sz="6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Sưởi</a:t>
            </a:r>
            <a:r>
              <a:rPr lang="en-US" sz="6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6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6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mèo</a:t>
            </a:r>
            <a:r>
              <a:rPr lang="en-US" sz="6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dẻo</a:t>
            </a:r>
            <a:r>
              <a:rPr lang="en-US" sz="6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dai</a:t>
            </a:r>
            <a:r>
              <a:rPr lang="en-US" sz="6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6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đấy</a:t>
            </a:r>
            <a:r>
              <a:rPr lang="en-US" sz="6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8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39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  <p:bldLst>
      <p:bldP spid="10" grpId="0" animBg="1"/>
      <p:bldP spid="11" grpId="0" animBg="1"/>
      <p:bldP spid="12" grpId="0" bldLvl="0" animBg="1"/>
      <p:bldP spid="13" grpId="0" animBg="1"/>
      <p:bldP spid="14" grpId="0" animBg="1"/>
      <p:bldP spid="1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64376" y="123180"/>
            <a:ext cx="1905000" cy="662467"/>
            <a:chOff x="228600" y="228600"/>
            <a:chExt cx="2209800" cy="838200"/>
          </a:xfrm>
        </p:grpSpPr>
        <p:sp>
          <p:nvSpPr>
            <p:cNvPr id="5" name="Rounded Rectangle 4"/>
            <p:cNvSpPr/>
            <p:nvPr/>
          </p:nvSpPr>
          <p:spPr>
            <a:xfrm>
              <a:off x="761999" y="228600"/>
              <a:ext cx="1676401" cy="838200"/>
            </a:xfrm>
            <a:prstGeom prst="round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bg1"/>
                  </a:solidFill>
                </a:rPr>
                <a:t> </a:t>
              </a:r>
              <a:r>
                <a:rPr lang="en-US" sz="4200" b="1" dirty="0" err="1">
                  <a:solidFill>
                    <a:schemeClr val="bg1"/>
                  </a:solidFill>
                </a:rPr>
                <a:t>Nói</a:t>
              </a:r>
              <a:endParaRPr lang="vi-VN" sz="4200" b="1" dirty="0">
                <a:solidFill>
                  <a:schemeClr val="bg1"/>
                </a:solidFill>
              </a:endParaRPr>
            </a:p>
          </p:txBody>
        </p:sp>
        <p:sp>
          <p:nvSpPr>
            <p:cNvPr id="6" name="Oval 5"/>
            <p:cNvSpPr/>
            <p:nvPr/>
          </p:nvSpPr>
          <p:spPr>
            <a:xfrm>
              <a:off x="228600" y="228600"/>
              <a:ext cx="914400" cy="8382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chemeClr val="bg2">
                      <a:lumMod val="10000"/>
                    </a:schemeClr>
                  </a:solidFill>
                </a:rPr>
                <a:t>5</a:t>
              </a:r>
              <a:endParaRPr lang="vi-VN" sz="4800" b="1" dirty="0">
                <a:solidFill>
                  <a:schemeClr val="bg2">
                    <a:lumMod val="10000"/>
                  </a:schemeClr>
                </a:solidFill>
              </a:endParaRPr>
            </a:p>
          </p:txBody>
        </p:sp>
      </p:grp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449" y="1349064"/>
            <a:ext cx="8304486" cy="37115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3482954" y="153986"/>
            <a:ext cx="3408305" cy="584775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txBody>
          <a:bodyPr wrap="none">
            <a:spAutoFit/>
          </a:bodyPr>
          <a:lstStyle/>
          <a:p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endParaRPr lang="vi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52284" y="5624056"/>
            <a:ext cx="7687297" cy="584775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txBody>
          <a:bodyPr wrap="none">
            <a:spAutoFit/>
          </a:bodyPr>
          <a:lstStyle/>
          <a:p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52284" y="5378280"/>
            <a:ext cx="7974965" cy="1076325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txBody>
          <a:bodyPr wrap="none">
            <a:spAutoFit/>
          </a:bodyPr>
          <a:lstStyle/>
          <a:p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02449" y="5358615"/>
            <a:ext cx="7924800" cy="1076325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endParaRPr lang="en-US" sz="3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  <p:bldP spid="10" grpId="0" bldLvl="0" animBg="1"/>
      <p:bldP spid="11" grpId="0" bldLvl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1" y="5343196"/>
            <a:ext cx="1524000" cy="149066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4953000"/>
            <a:ext cx="2124075" cy="149066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3701" y="3365090"/>
            <a:ext cx="3200400" cy="19835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09600" y="762000"/>
            <a:ext cx="4724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-13269" y="20480"/>
            <a:ext cx="9144000" cy="6858000"/>
          </a:xfrm>
          <a:prstGeom prst="rect">
            <a:avLst/>
          </a:prstGeom>
          <a:gradFill rotWithShape="1">
            <a:gsLst>
              <a:gs pos="0">
                <a:srgbClr val="00FF00">
                  <a:alpha val="75998"/>
                </a:srgbClr>
              </a:gs>
              <a:gs pos="100000">
                <a:srgbClr val="FFFFFF">
                  <a:alpha val="75998"/>
                </a:srgb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</a:ln>
        </p:spPr>
        <p:txBody>
          <a:bodyPr wrap="none" anchor="ctr"/>
          <a:lstStyle>
            <a:lvl1pPr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altLang="en-US" sz="1800">
              <a:solidFill>
                <a:srgbClr val="00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5" name="Picture 29" descr="pink_flower_divider_md_wht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5400000">
            <a:off x="-3007271" y="3076903"/>
            <a:ext cx="66294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7" descr="pink_flower_divider_md_wht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5400000">
            <a:off x="5372100" y="3151789"/>
            <a:ext cx="6629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oup 30"/>
          <p:cNvGrpSpPr/>
          <p:nvPr/>
        </p:nvGrpSpPr>
        <p:grpSpPr bwMode="auto">
          <a:xfrm>
            <a:off x="40729" y="5628289"/>
            <a:ext cx="9103272" cy="1066800"/>
            <a:chOff x="0" y="3687"/>
            <a:chExt cx="5760" cy="660"/>
          </a:xfrm>
        </p:grpSpPr>
        <p:pic>
          <p:nvPicPr>
            <p:cNvPr id="8" name="Picture 31" descr="WLILIES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687"/>
              <a:ext cx="1728" cy="6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32" descr="WLILIES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10" y="3687"/>
              <a:ext cx="1728" cy="6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33" descr="WLILIES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26" y="3687"/>
              <a:ext cx="1728" cy="6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34" descr="WLILIES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4410"/>
            <a:stretch>
              <a:fillRect/>
            </a:stretch>
          </p:blipFill>
          <p:spPr bwMode="auto">
            <a:xfrm>
              <a:off x="5145" y="3687"/>
              <a:ext cx="615" cy="6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2" name="Group 4"/>
          <p:cNvGrpSpPr/>
          <p:nvPr/>
        </p:nvGrpSpPr>
        <p:grpSpPr bwMode="auto">
          <a:xfrm rot="3211918">
            <a:off x="5254365" y="4237771"/>
            <a:ext cx="1162050" cy="3200400"/>
            <a:chOff x="3968" y="312"/>
            <a:chExt cx="792" cy="2760"/>
          </a:xfrm>
        </p:grpSpPr>
        <p:sp>
          <p:nvSpPr>
            <p:cNvPr id="13" name="Freeform 5"/>
            <p:cNvSpPr/>
            <p:nvPr/>
          </p:nvSpPr>
          <p:spPr bwMode="auto">
            <a:xfrm>
              <a:off x="4008" y="312"/>
              <a:ext cx="752" cy="2736"/>
            </a:xfrm>
            <a:custGeom>
              <a:avLst/>
              <a:gdLst>
                <a:gd name="T0" fmla="*/ 768 w 896"/>
                <a:gd name="T1" fmla="*/ 0 h 2016"/>
                <a:gd name="T2" fmla="*/ 768 w 896"/>
                <a:gd name="T3" fmla="*/ 1056 h 2016"/>
                <a:gd name="T4" fmla="*/ 0 w 896"/>
                <a:gd name="T5" fmla="*/ 2016 h 201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896" h="2016">
                  <a:moveTo>
                    <a:pt x="768" y="0"/>
                  </a:moveTo>
                  <a:cubicBezTo>
                    <a:pt x="832" y="360"/>
                    <a:pt x="896" y="720"/>
                    <a:pt x="768" y="1056"/>
                  </a:cubicBezTo>
                  <a:cubicBezTo>
                    <a:pt x="640" y="1392"/>
                    <a:pt x="320" y="1704"/>
                    <a:pt x="0" y="2016"/>
                  </a:cubicBezTo>
                </a:path>
              </a:pathLst>
            </a:custGeom>
            <a:solidFill>
              <a:srgbClr val="006600"/>
            </a:solidFill>
            <a:ln w="9525">
              <a:solidFill>
                <a:srgbClr val="003300"/>
              </a:solidFill>
              <a:rou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7200">
                <a:solidFill>
                  <a:srgbClr val="000000"/>
                </a:solidFill>
                <a:latin typeface=".VnAvant" panose="020B7200000000000000" pitchFamily="34" charset="0"/>
              </a:endParaRPr>
            </a:p>
          </p:txBody>
        </p:sp>
        <p:sp>
          <p:nvSpPr>
            <p:cNvPr id="14" name="Freeform 6"/>
            <p:cNvSpPr/>
            <p:nvPr/>
          </p:nvSpPr>
          <p:spPr bwMode="auto">
            <a:xfrm>
              <a:off x="3968" y="336"/>
              <a:ext cx="688" cy="2736"/>
            </a:xfrm>
            <a:custGeom>
              <a:avLst/>
              <a:gdLst>
                <a:gd name="T0" fmla="*/ 688 w 688"/>
                <a:gd name="T1" fmla="*/ 0 h 2736"/>
                <a:gd name="T2" fmla="*/ 112 w 688"/>
                <a:gd name="T3" fmla="*/ 1248 h 2736"/>
                <a:gd name="T4" fmla="*/ 16 w 688"/>
                <a:gd name="T5" fmla="*/ 2736 h 273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88" h="2736">
                  <a:moveTo>
                    <a:pt x="688" y="0"/>
                  </a:moveTo>
                  <a:cubicBezTo>
                    <a:pt x="456" y="396"/>
                    <a:pt x="224" y="792"/>
                    <a:pt x="112" y="1248"/>
                  </a:cubicBezTo>
                  <a:cubicBezTo>
                    <a:pt x="0" y="1704"/>
                    <a:pt x="32" y="2488"/>
                    <a:pt x="16" y="2736"/>
                  </a:cubicBezTo>
                </a:path>
              </a:pathLst>
            </a:custGeom>
            <a:solidFill>
              <a:srgbClr val="006600"/>
            </a:solidFill>
            <a:ln w="9525">
              <a:solidFill>
                <a:srgbClr val="003300"/>
              </a:solidFill>
              <a:rou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7200">
                <a:solidFill>
                  <a:srgbClr val="000000"/>
                </a:solidFill>
                <a:latin typeface=".VnAvant" panose="020B7200000000000000" pitchFamily="34" charset="0"/>
              </a:endParaRPr>
            </a:p>
          </p:txBody>
        </p:sp>
      </p:grpSp>
      <p:grpSp>
        <p:nvGrpSpPr>
          <p:cNvPr id="15" name="Group 11"/>
          <p:cNvGrpSpPr/>
          <p:nvPr/>
        </p:nvGrpSpPr>
        <p:grpSpPr bwMode="auto">
          <a:xfrm rot="17297505">
            <a:off x="2779516" y="4536096"/>
            <a:ext cx="857250" cy="2667000"/>
            <a:chOff x="1424" y="1968"/>
            <a:chExt cx="688" cy="1344"/>
          </a:xfrm>
        </p:grpSpPr>
        <p:sp>
          <p:nvSpPr>
            <p:cNvPr id="16" name="Freeform 12"/>
            <p:cNvSpPr/>
            <p:nvPr/>
          </p:nvSpPr>
          <p:spPr bwMode="auto">
            <a:xfrm>
              <a:off x="1424" y="1968"/>
              <a:ext cx="560" cy="1344"/>
            </a:xfrm>
            <a:custGeom>
              <a:avLst/>
              <a:gdLst>
                <a:gd name="T0" fmla="*/ 656 w 656"/>
                <a:gd name="T1" fmla="*/ 1344 h 1344"/>
                <a:gd name="T2" fmla="*/ 80 w 656"/>
                <a:gd name="T3" fmla="*/ 1104 h 1344"/>
                <a:gd name="T4" fmla="*/ 176 w 656"/>
                <a:gd name="T5" fmla="*/ 0 h 134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56" h="1344">
                  <a:moveTo>
                    <a:pt x="656" y="1344"/>
                  </a:moveTo>
                  <a:cubicBezTo>
                    <a:pt x="408" y="1336"/>
                    <a:pt x="160" y="1328"/>
                    <a:pt x="80" y="1104"/>
                  </a:cubicBezTo>
                  <a:cubicBezTo>
                    <a:pt x="0" y="880"/>
                    <a:pt x="88" y="440"/>
                    <a:pt x="176" y="0"/>
                  </a:cubicBezTo>
                </a:path>
              </a:pathLst>
            </a:custGeom>
            <a:solidFill>
              <a:srgbClr val="006600"/>
            </a:solidFill>
            <a:ln w="9525">
              <a:solidFill>
                <a:srgbClr val="003300"/>
              </a:solidFill>
              <a:rou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7200">
                <a:solidFill>
                  <a:srgbClr val="000000"/>
                </a:solidFill>
                <a:latin typeface=".VnAvant" panose="020B7200000000000000" pitchFamily="34" charset="0"/>
              </a:endParaRPr>
            </a:p>
          </p:txBody>
        </p:sp>
        <p:sp>
          <p:nvSpPr>
            <p:cNvPr id="17" name="Freeform 13"/>
            <p:cNvSpPr/>
            <p:nvPr/>
          </p:nvSpPr>
          <p:spPr bwMode="auto">
            <a:xfrm>
              <a:off x="1584" y="1968"/>
              <a:ext cx="528" cy="1344"/>
            </a:xfrm>
            <a:custGeom>
              <a:avLst/>
              <a:gdLst>
                <a:gd name="T0" fmla="*/ 0 w 704"/>
                <a:gd name="T1" fmla="*/ 0 h 1344"/>
                <a:gd name="T2" fmla="*/ 624 w 704"/>
                <a:gd name="T3" fmla="*/ 624 h 1344"/>
                <a:gd name="T4" fmla="*/ 480 w 704"/>
                <a:gd name="T5" fmla="*/ 1344 h 134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704" h="1344">
                  <a:moveTo>
                    <a:pt x="0" y="0"/>
                  </a:moveTo>
                  <a:cubicBezTo>
                    <a:pt x="272" y="200"/>
                    <a:pt x="544" y="400"/>
                    <a:pt x="624" y="624"/>
                  </a:cubicBezTo>
                  <a:cubicBezTo>
                    <a:pt x="704" y="848"/>
                    <a:pt x="504" y="1224"/>
                    <a:pt x="480" y="1344"/>
                  </a:cubicBezTo>
                </a:path>
              </a:pathLst>
            </a:custGeom>
            <a:solidFill>
              <a:srgbClr val="006600"/>
            </a:solidFill>
            <a:ln w="9525">
              <a:solidFill>
                <a:srgbClr val="003300"/>
              </a:solidFill>
              <a:rou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7200">
                <a:solidFill>
                  <a:srgbClr val="000000"/>
                </a:solidFill>
                <a:latin typeface=".VnAvant" panose="020B7200000000000000" pitchFamily="34" charset="0"/>
              </a:endParaRPr>
            </a:p>
          </p:txBody>
        </p:sp>
      </p:grpSp>
      <p:grpSp>
        <p:nvGrpSpPr>
          <p:cNvPr id="18" name="Group 7"/>
          <p:cNvGrpSpPr/>
          <p:nvPr/>
        </p:nvGrpSpPr>
        <p:grpSpPr bwMode="auto">
          <a:xfrm rot="18810536">
            <a:off x="3483109" y="4362211"/>
            <a:ext cx="457200" cy="2070100"/>
            <a:chOff x="1424" y="1968"/>
            <a:chExt cx="688" cy="1344"/>
          </a:xfrm>
        </p:grpSpPr>
        <p:sp>
          <p:nvSpPr>
            <p:cNvPr id="19" name="Freeform 8"/>
            <p:cNvSpPr/>
            <p:nvPr/>
          </p:nvSpPr>
          <p:spPr bwMode="auto">
            <a:xfrm>
              <a:off x="1424" y="1968"/>
              <a:ext cx="560" cy="1344"/>
            </a:xfrm>
            <a:custGeom>
              <a:avLst/>
              <a:gdLst>
                <a:gd name="T0" fmla="*/ 656 w 656"/>
                <a:gd name="T1" fmla="*/ 1344 h 1344"/>
                <a:gd name="T2" fmla="*/ 80 w 656"/>
                <a:gd name="T3" fmla="*/ 1104 h 1344"/>
                <a:gd name="T4" fmla="*/ 176 w 656"/>
                <a:gd name="T5" fmla="*/ 0 h 134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56" h="1344">
                  <a:moveTo>
                    <a:pt x="656" y="1344"/>
                  </a:moveTo>
                  <a:cubicBezTo>
                    <a:pt x="408" y="1336"/>
                    <a:pt x="160" y="1328"/>
                    <a:pt x="80" y="1104"/>
                  </a:cubicBezTo>
                  <a:cubicBezTo>
                    <a:pt x="0" y="880"/>
                    <a:pt x="88" y="440"/>
                    <a:pt x="176" y="0"/>
                  </a:cubicBezTo>
                </a:path>
              </a:pathLst>
            </a:custGeom>
            <a:solidFill>
              <a:srgbClr val="006600"/>
            </a:solidFill>
            <a:ln w="9525">
              <a:solidFill>
                <a:srgbClr val="003300"/>
              </a:solidFill>
              <a:rou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7200">
                <a:solidFill>
                  <a:srgbClr val="000000"/>
                </a:solidFill>
                <a:latin typeface=".VnAvant" panose="020B7200000000000000" pitchFamily="34" charset="0"/>
              </a:endParaRPr>
            </a:p>
          </p:txBody>
        </p:sp>
        <p:sp>
          <p:nvSpPr>
            <p:cNvPr id="20" name="Freeform 9"/>
            <p:cNvSpPr/>
            <p:nvPr/>
          </p:nvSpPr>
          <p:spPr bwMode="auto">
            <a:xfrm>
              <a:off x="1584" y="1968"/>
              <a:ext cx="528" cy="1344"/>
            </a:xfrm>
            <a:custGeom>
              <a:avLst/>
              <a:gdLst>
                <a:gd name="T0" fmla="*/ 0 w 704"/>
                <a:gd name="T1" fmla="*/ 0 h 1344"/>
                <a:gd name="T2" fmla="*/ 624 w 704"/>
                <a:gd name="T3" fmla="*/ 624 h 1344"/>
                <a:gd name="T4" fmla="*/ 480 w 704"/>
                <a:gd name="T5" fmla="*/ 1344 h 134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704" h="1344">
                  <a:moveTo>
                    <a:pt x="0" y="0"/>
                  </a:moveTo>
                  <a:cubicBezTo>
                    <a:pt x="272" y="200"/>
                    <a:pt x="544" y="400"/>
                    <a:pt x="624" y="624"/>
                  </a:cubicBezTo>
                  <a:cubicBezTo>
                    <a:pt x="704" y="848"/>
                    <a:pt x="504" y="1224"/>
                    <a:pt x="480" y="1344"/>
                  </a:cubicBezTo>
                </a:path>
              </a:pathLst>
            </a:custGeom>
            <a:solidFill>
              <a:srgbClr val="006600"/>
            </a:solidFill>
            <a:ln w="9525">
              <a:solidFill>
                <a:srgbClr val="003300"/>
              </a:solidFill>
              <a:rou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7200">
                <a:solidFill>
                  <a:srgbClr val="000000"/>
                </a:solidFill>
                <a:latin typeface=".VnAvant" panose="020B7200000000000000" pitchFamily="34" charset="0"/>
              </a:endParaRPr>
            </a:p>
          </p:txBody>
        </p:sp>
      </p:grpSp>
      <p:sp>
        <p:nvSpPr>
          <p:cNvPr id="21" name="Freeform 10"/>
          <p:cNvSpPr/>
          <p:nvPr/>
        </p:nvSpPr>
        <p:spPr bwMode="auto">
          <a:xfrm rot="302103">
            <a:off x="4388858" y="3463859"/>
            <a:ext cx="457200" cy="2946400"/>
          </a:xfrm>
          <a:custGeom>
            <a:avLst/>
            <a:gdLst>
              <a:gd name="T0" fmla="*/ 0 w 376"/>
              <a:gd name="T1" fmla="*/ 0 h 816"/>
              <a:gd name="T2" fmla="*/ 336 w 376"/>
              <a:gd name="T3" fmla="*/ 432 h 816"/>
              <a:gd name="T4" fmla="*/ 240 w 376"/>
              <a:gd name="T5" fmla="*/ 816 h 816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376" h="816">
                <a:moveTo>
                  <a:pt x="0" y="0"/>
                </a:moveTo>
                <a:cubicBezTo>
                  <a:pt x="148" y="148"/>
                  <a:pt x="296" y="296"/>
                  <a:pt x="336" y="432"/>
                </a:cubicBezTo>
                <a:cubicBezTo>
                  <a:pt x="376" y="568"/>
                  <a:pt x="256" y="752"/>
                  <a:pt x="240" y="816"/>
                </a:cubicBezTo>
              </a:path>
            </a:pathLst>
          </a:custGeom>
          <a:noFill/>
          <a:ln w="76200" cmpd="sng">
            <a:solidFill>
              <a:srgbClr val="006600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7200">
              <a:solidFill>
                <a:srgbClr val="000000"/>
              </a:solidFill>
              <a:latin typeface=".VnAvant" panose="020B7200000000000000" pitchFamily="34" charset="0"/>
            </a:endParaRPr>
          </a:p>
        </p:txBody>
      </p:sp>
      <p:sp>
        <p:nvSpPr>
          <p:cNvPr id="22" name="Oval 20"/>
          <p:cNvSpPr>
            <a:spLocks noChangeArrowheads="1"/>
          </p:cNvSpPr>
          <p:nvPr/>
        </p:nvSpPr>
        <p:spPr bwMode="auto">
          <a:xfrm>
            <a:off x="3397129" y="1752600"/>
            <a:ext cx="2057400" cy="18288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</a:ln>
        </p:spPr>
        <p:txBody>
          <a:bodyPr wrap="none" anchor="ctr"/>
          <a:lstStyle>
            <a:lvl1pPr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altLang="en-US" sz="4800" b="1">
              <a:solidFill>
                <a:srgbClr val="00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23" name="Picture 26" descr="25903740877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168529" y="1170972"/>
            <a:ext cx="2514600" cy="2420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Oval 17"/>
          <p:cNvSpPr>
            <a:spLocks noChangeArrowheads="1"/>
          </p:cNvSpPr>
          <p:nvPr/>
        </p:nvSpPr>
        <p:spPr bwMode="auto">
          <a:xfrm>
            <a:off x="1390454" y="1123785"/>
            <a:ext cx="2324100" cy="1789112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</a:ln>
        </p:spPr>
        <p:txBody>
          <a:bodyPr wrap="none" anchor="ctr"/>
          <a:lstStyle>
            <a:lvl1pPr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z="1800">
              <a:solidFill>
                <a:srgbClr val="000000"/>
              </a:solidFill>
              <a:latin typeface="UTM Avo" panose="02040603050506020204" pitchFamily="18" charset="0"/>
            </a:endParaRPr>
          </a:p>
        </p:txBody>
      </p:sp>
      <p:sp>
        <p:nvSpPr>
          <p:cNvPr id="25" name="Text Box 21"/>
          <p:cNvSpPr txBox="1">
            <a:spLocks noChangeArrowheads="1"/>
          </p:cNvSpPr>
          <p:nvPr/>
        </p:nvSpPr>
        <p:spPr bwMode="auto">
          <a:xfrm>
            <a:off x="1382142" y="1398587"/>
            <a:ext cx="2300287" cy="706755"/>
          </a:xfrm>
          <a:prstGeom prst="rect">
            <a:avLst/>
          </a:prstGeom>
          <a:noFill/>
          <a:ln w="28575">
            <a:solidFill>
              <a:srgbClr val="0000FF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dược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endParaRPr lang="en-US" alt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Oval 15"/>
          <p:cNvSpPr>
            <a:spLocks noChangeArrowheads="1"/>
          </p:cNvSpPr>
          <p:nvPr/>
        </p:nvSpPr>
        <p:spPr bwMode="auto">
          <a:xfrm>
            <a:off x="3359029" y="-78554"/>
            <a:ext cx="2324100" cy="1789112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</a:ln>
        </p:spPr>
        <p:txBody>
          <a:bodyPr wrap="none" anchor="ctr"/>
          <a:lstStyle>
            <a:lvl1pPr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z="1800">
              <a:solidFill>
                <a:srgbClr val="000000"/>
              </a:solidFill>
              <a:latin typeface="UTM Avo" panose="02040603050506020204" pitchFamily="18" charset="0"/>
            </a:endParaRPr>
          </a:p>
        </p:txBody>
      </p:sp>
      <p:sp>
        <p:nvSpPr>
          <p:cNvPr id="27" name="Text Box 25"/>
          <p:cNvSpPr txBox="1">
            <a:spLocks noChangeArrowheads="1"/>
          </p:cNvSpPr>
          <p:nvPr/>
        </p:nvSpPr>
        <p:spPr bwMode="auto">
          <a:xfrm>
            <a:off x="3290950" y="431033"/>
            <a:ext cx="2705100" cy="768350"/>
          </a:xfrm>
          <a:prstGeom prst="rect">
            <a:avLst/>
          </a:prstGeom>
          <a:noFill/>
          <a:ln w="28575">
            <a:solidFill>
              <a:srgbClr val="0000FF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altLang="en-US" sz="44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kẻ</a:t>
            </a:r>
          </a:p>
        </p:txBody>
      </p:sp>
      <p:sp>
        <p:nvSpPr>
          <p:cNvPr id="28" name="Oval 16"/>
          <p:cNvSpPr>
            <a:spLocks noChangeArrowheads="1"/>
          </p:cNvSpPr>
          <p:nvPr/>
        </p:nvSpPr>
        <p:spPr bwMode="auto">
          <a:xfrm>
            <a:off x="5200650" y="1036903"/>
            <a:ext cx="2324100" cy="1787525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</a:ln>
        </p:spPr>
        <p:txBody>
          <a:bodyPr wrap="none" anchor="ctr"/>
          <a:lstStyle>
            <a:lvl1pPr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z="1800">
              <a:solidFill>
                <a:srgbClr val="000000"/>
              </a:solidFill>
              <a:latin typeface="UTM Avo" panose="02040603050506020204" pitchFamily="18" charset="0"/>
            </a:endParaRPr>
          </a:p>
        </p:txBody>
      </p:sp>
      <p:sp>
        <p:nvSpPr>
          <p:cNvPr id="29" name="Text Box 23"/>
          <p:cNvSpPr txBox="1">
            <a:spLocks noChangeArrowheads="1"/>
          </p:cNvSpPr>
          <p:nvPr/>
        </p:nvSpPr>
        <p:spPr bwMode="auto">
          <a:xfrm>
            <a:off x="5162550" y="1496656"/>
            <a:ext cx="2705100" cy="768350"/>
          </a:xfrm>
          <a:prstGeom prst="rect">
            <a:avLst/>
          </a:prstGeom>
          <a:noFill/>
          <a:ln w="28575">
            <a:solidFill>
              <a:srgbClr val="0000FF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lướt</a:t>
            </a:r>
            <a:r>
              <a:rPr lang="en-US" alt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ván</a:t>
            </a:r>
            <a:endParaRPr lang="en-US" alt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Oval 19"/>
          <p:cNvSpPr>
            <a:spLocks noChangeArrowheads="1"/>
          </p:cNvSpPr>
          <p:nvPr/>
        </p:nvSpPr>
        <p:spPr bwMode="auto">
          <a:xfrm>
            <a:off x="4834794" y="2834226"/>
            <a:ext cx="2322512" cy="1789113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</a:ln>
        </p:spPr>
        <p:txBody>
          <a:bodyPr wrap="none" anchor="ctr"/>
          <a:lstStyle>
            <a:lvl1pPr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z="1800">
              <a:solidFill>
                <a:srgbClr val="000000"/>
              </a:solidFill>
              <a:latin typeface="UTM Avo" panose="02040603050506020204" pitchFamily="18" charset="0"/>
            </a:endParaRPr>
          </a:p>
        </p:txBody>
      </p:sp>
      <p:sp>
        <p:nvSpPr>
          <p:cNvPr id="31" name="Text Box 22"/>
          <p:cNvSpPr txBox="1">
            <a:spLocks noChangeArrowheads="1"/>
          </p:cNvSpPr>
          <p:nvPr/>
        </p:nvSpPr>
        <p:spPr bwMode="auto">
          <a:xfrm>
            <a:off x="4834794" y="3301033"/>
            <a:ext cx="2444750" cy="768350"/>
          </a:xfrm>
          <a:prstGeom prst="rect">
            <a:avLst/>
          </a:prstGeom>
          <a:noFill/>
          <a:ln w="28575">
            <a:solidFill>
              <a:srgbClr val="0000FF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alt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mơ</a:t>
            </a:r>
            <a:endParaRPr lang="en-US" alt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Oval 18"/>
          <p:cNvSpPr>
            <a:spLocks noChangeArrowheads="1"/>
          </p:cNvSpPr>
          <p:nvPr/>
        </p:nvSpPr>
        <p:spPr bwMode="auto">
          <a:xfrm>
            <a:off x="1807495" y="2971800"/>
            <a:ext cx="2324100" cy="1789112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</a:ln>
        </p:spPr>
        <p:txBody>
          <a:bodyPr wrap="none" anchor="ctr"/>
          <a:lstStyle>
            <a:lvl1pPr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z="1800">
              <a:solidFill>
                <a:srgbClr val="000000"/>
              </a:solidFill>
              <a:latin typeface="UTM Avo" panose="02040603050506020204" pitchFamily="18" charset="0"/>
            </a:endParaRPr>
          </a:p>
        </p:txBody>
      </p:sp>
      <p:sp>
        <p:nvSpPr>
          <p:cNvPr id="33" name="Text Box 24"/>
          <p:cNvSpPr txBox="1">
            <a:spLocks noChangeArrowheads="1"/>
          </p:cNvSpPr>
          <p:nvPr/>
        </p:nvSpPr>
        <p:spPr bwMode="auto">
          <a:xfrm>
            <a:off x="1627136" y="3405725"/>
            <a:ext cx="2362200" cy="645160"/>
          </a:xfrm>
          <a:prstGeom prst="rect">
            <a:avLst/>
          </a:prstGeom>
          <a:noFill/>
          <a:ln w="28575">
            <a:solidFill>
              <a:srgbClr val="0000FF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lướt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sóng</a:t>
            </a:r>
            <a:endParaRPr lang="en-US" alt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5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1.48148E-6 L -0.22448 0.00324 " pathEditMode="relative" rAng="0" ptsTypes="AA">
                                      <p:cBhvr>
                                        <p:cTn id="4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33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4.44444E-6 L -0.45417 0.14791 " pathEditMode="relative" rAng="0" ptsTypes="AA">
                                      <p:cBhvr>
                                        <p:cTn id="5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708" y="73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6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48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82 0.07662 C 0.01389 0.08056 0.02968 0.08588 0.03975 0.09421 C 0.04878 0.10393 0.05468 0.11667 0.0585 0.1294 C 0.06545 0.14167 0.06284 0.15393 0.05972 0.16736 C 0.05816 0.1794 0.05347 0.19306 0.0401 0.20625 C 0.03212 0.21829 0.01371 0.23194 -0.00556 0.24143 C -0.02396 0.25208 -0.04566 0.26018 -0.06806 0.26736 C -0.0908 0.27454 -0.1125 0.27917 -0.13403 0.28125 C -0.15677 0.2838 -0.1783 0.2831 -0.19618 0.27824 C -0.21337 0.275 -0.23004 0.26852 -0.23837 0.26018 C -0.24879 0.25255 -0.25417 0.23681 -0.25556 0.22639 C -0.25834 0.21458 -0.25851 0.20069 -0.25052 0.18727 C -0.24271 0.17546 -0.22674 0.16389 -0.20538 0.15486 C -0.18212 0.1463 -0.15955 0.1463 -0.14341 0.14977 C -0.13056 0.1544 -0.11945 0.16366 -0.1158 0.17662 C -0.11354 0.19005 -0.11407 0.20278 -0.12327 0.21597 C -0.13038 0.22755 -0.12865 0.22917 -0.16424 0.25069 C -0.19705 0.27292 -0.23073 0.27546 -0.25122 0.28056 C -0.27275 0.28611 -0.28854 0.28449 -0.31025 0.28426 C -0.33264 0.28449 -0.35313 0.27917 -0.36736 0.27477 C -0.3816 0.26782 -0.3882 0.2588 -0.39809 0.24468 C -0.40469 0.23125 -0.40608 0.22014 -0.40747 0.20787 C -0.40903 0.1956 -0.41042 0.1831 -0.41181 0.17106 " pathEditMode="relative" rAng="21060000" ptsTypes="AAAAAAAAAAAAAAAAAAAAAAA">
                                      <p:cBhvr>
                                        <p:cTn id="6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580" y="124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6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7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306 0.01111 L -0.11111 0.01782 " pathEditMode="relative" rAng="0" ptsTypes="AA">
                                      <p:cBhvr>
                                        <p:cTn id="7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700" y="3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4" grpId="0" animBg="1"/>
      <p:bldP spid="25" grpId="0" bldLvl="0" animBg="1"/>
      <p:bldP spid="26" grpId="0" animBg="1"/>
      <p:bldP spid="27" grpId="0" bldLvl="0" animBg="1"/>
      <p:bldP spid="27" grpId="1" bldLvl="0" animBg="1"/>
      <p:bldP spid="28" grpId="0" animBg="1"/>
      <p:bldP spid="29" grpId="0" bldLvl="0" animBg="1"/>
      <p:bldP spid="29" grpId="1" bldLvl="0" animBg="1"/>
      <p:bldP spid="30" grpId="0" animBg="1"/>
      <p:bldP spid="31" grpId="0" bldLvl="0" animBg="1"/>
      <p:bldP spid="31" grpId="1" bldLvl="0" animBg="1"/>
      <p:bldP spid="32" grpId="0" animBg="1"/>
      <p:bldP spid="33" grpId="0" bldLvl="0" animBg="1"/>
      <p:bldP spid="33" grpId="1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76200"/>
            <a:ext cx="4724400" cy="65532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 rot="870465">
            <a:off x="843170" y="1924434"/>
            <a:ext cx="3610066" cy="140769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prstTxWarp prst="textArchUp">
              <a:avLst/>
            </a:prstTxWarp>
            <a:sp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KHỞI ĐỘNG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NÀO ?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4" name="图片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78" b="31203"/>
          <a:stretch>
            <a:fillRect/>
          </a:stretch>
        </p:blipFill>
        <p:spPr>
          <a:xfrm>
            <a:off x="4857571" y="872974"/>
            <a:ext cx="4267200" cy="71328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</p:pic>
      <p:pic>
        <p:nvPicPr>
          <p:cNvPr id="5" name="图片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78" b="31203"/>
          <a:stretch>
            <a:fillRect/>
          </a:stretch>
        </p:blipFill>
        <p:spPr>
          <a:xfrm>
            <a:off x="5238571" y="2417258"/>
            <a:ext cx="3886200" cy="66798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</p:pic>
      <p:pic>
        <p:nvPicPr>
          <p:cNvPr id="6" name="图片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78" b="31203"/>
          <a:stretch>
            <a:fillRect/>
          </a:stretch>
        </p:blipFill>
        <p:spPr>
          <a:xfrm>
            <a:off x="5060731" y="4011114"/>
            <a:ext cx="4114800" cy="66798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</p:pic>
      <p:pic>
        <p:nvPicPr>
          <p:cNvPr id="7" name="图片 1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78" b="31203"/>
          <a:stretch>
            <a:fillRect/>
          </a:stretch>
        </p:blipFill>
        <p:spPr>
          <a:xfrm>
            <a:off x="4579884" y="5602426"/>
            <a:ext cx="4571998" cy="66798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</p:pic>
      <p:sp>
        <p:nvSpPr>
          <p:cNvPr id="8" name="文本框 3"/>
          <p:cNvSpPr txBox="1"/>
          <p:nvPr/>
        </p:nvSpPr>
        <p:spPr>
          <a:xfrm>
            <a:off x="6008454" y="76200"/>
            <a:ext cx="3135546" cy="92202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  <a:ea typeface="字魂17号-萌趣果冻体" panose="02000000000000000000" pitchFamily="2" charset="-122"/>
                <a:cs typeface="+mn-cs"/>
              </a:rPr>
              <a:t>Q</a:t>
            </a: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字魂17号-萌趣果冻体" panose="02000000000000000000" pitchFamily="2" charset="-122"/>
                <a:cs typeface="Times New Roman" panose="02020603050405020304" pitchFamily="18" charset="0"/>
              </a:rPr>
              <a:t>uy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字魂17号-萌趣果冻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字魂17号-萌趣果冻体" panose="02000000000000000000" pitchFamily="2" charset="-122"/>
                <a:cs typeface="Times New Roman" panose="02020603050405020304" pitchFamily="18" charset="0"/>
              </a:rPr>
              <a:t>ước</a:t>
            </a:r>
            <a:endParaRPr kumimoji="0" lang="zh-CN" altLang="en-US" sz="5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字魂17号-萌趣果冻体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9" name="文本框 3"/>
          <p:cNvSpPr txBox="1"/>
          <p:nvPr/>
        </p:nvSpPr>
        <p:spPr>
          <a:xfrm>
            <a:off x="6018964" y="1586261"/>
            <a:ext cx="3135546" cy="82994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字魂17号-萌趣果冻体" panose="02000000000000000000" pitchFamily="2" charset="-122"/>
                <a:cs typeface="Times New Roman" panose="02020603050405020304" pitchFamily="18" charset="0"/>
              </a:rPr>
              <a:t>Lướt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字魂17号-萌趣果冻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字魂17号-萌趣果冻体" panose="02000000000000000000" pitchFamily="2" charset="-122"/>
                <a:cs typeface="Times New Roman" panose="02020603050405020304" pitchFamily="18" charset="0"/>
              </a:rPr>
              <a:t>thướt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字魂17号-萌趣果冻体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10" name="文本框 3"/>
          <p:cNvSpPr txBox="1"/>
          <p:nvPr/>
        </p:nvSpPr>
        <p:spPr>
          <a:xfrm>
            <a:off x="6018964" y="3087784"/>
            <a:ext cx="3135546" cy="92202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字魂17号-萌趣果冻体" panose="02000000000000000000" pitchFamily="2" charset="-122"/>
                <a:cs typeface="Times New Roman" panose="02020603050405020304" pitchFamily="18" charset="0"/>
              </a:rPr>
              <a:t>Cái</a:t>
            </a:r>
            <a:r>
              <a:rPr kumimoji="0" lang="en-US" altLang="zh-CN" sz="54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字魂17号-萌趣果冻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54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字魂17号-萌趣果冻体" panose="02000000000000000000" pitchFamily="2" charset="-122"/>
                <a:cs typeface="Times New Roman" panose="02020603050405020304" pitchFamily="18" charset="0"/>
              </a:rPr>
              <a:t>lược</a:t>
            </a:r>
            <a:endParaRPr kumimoji="0" lang="zh-CN" altLang="en-US" sz="5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字魂17号-萌趣果冻体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11" name="文本框 3"/>
          <p:cNvSpPr txBox="1"/>
          <p:nvPr/>
        </p:nvSpPr>
        <p:spPr>
          <a:xfrm>
            <a:off x="5997944" y="4679096"/>
            <a:ext cx="3135546" cy="92202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字魂17号-萌趣果冻体" panose="02000000000000000000" pitchFamily="2" charset="-122"/>
                <a:cs typeface="Times New Roman" panose="02020603050405020304" pitchFamily="18" charset="0"/>
              </a:rPr>
              <a:t>Bước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字魂17号-萌趣果冻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字魂17号-萌趣果冻体" panose="02000000000000000000" pitchFamily="2" charset="-122"/>
                <a:cs typeface="Times New Roman" panose="02020603050405020304" pitchFamily="18" charset="0"/>
              </a:rPr>
              <a:t>đi</a:t>
            </a:r>
            <a:endParaRPr kumimoji="0" lang="zh-CN" altLang="en-US" sz="5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字魂17号-萌趣果冻体" panose="02000000000000000000" pitchFamily="2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9" grpId="0" bldLvl="0" animBg="1"/>
      <p:bldP spid="10" grpId="0" bldLvl="0" animBg="1"/>
      <p:bldP spid="11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-115" t="16492" r="115" b="16748"/>
          <a:stretch/>
        </p:blipFill>
        <p:spPr>
          <a:xfrm>
            <a:off x="-47523" y="-14748"/>
            <a:ext cx="9191524" cy="435814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75" y="0"/>
            <a:ext cx="2630316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0803" y="107949"/>
            <a:ext cx="457200" cy="8382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-47523" y="4343400"/>
            <a:ext cx="9089545" cy="156845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mướp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ươm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bướm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bay</a:t>
            </a:r>
          </a:p>
          <a:p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rập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rờn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701667" y="4358148"/>
            <a:ext cx="1407758" cy="829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ướp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324043" y="4358148"/>
            <a:ext cx="16764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ươm</a:t>
            </a:r>
            <a:endParaRPr lang="vi-VN" dirty="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172200" y="4358148"/>
            <a:ext cx="182237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ươm</a:t>
            </a:r>
            <a:endParaRPr lang="vi-VN" dirty="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0" animBg="1"/>
      <p:bldP spid="11" grpId="0"/>
      <p:bldP spid="12" grpId="0"/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81001" y="57839"/>
            <a:ext cx="8763000" cy="95022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417" y="381000"/>
            <a:ext cx="8352927" cy="56388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981200" y="1767927"/>
            <a:ext cx="4752528" cy="1107996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endParaRPr lang="en-US" sz="6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52600" y="3210514"/>
            <a:ext cx="57911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72: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ươm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ươp</a:t>
            </a:r>
            <a:endParaRPr lang="en-US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" y="152400"/>
            <a:ext cx="8534400" cy="1568450"/>
          </a:xfrm>
          <a:prstGeom prst="rect">
            <a:avLst/>
          </a:prstGeom>
          <a:solidFill>
            <a:srgbClr val="0070C0"/>
          </a:solidFill>
        </p:spPr>
        <p:txBody>
          <a:bodyPr wrap="square">
            <a:spAutoFit/>
          </a:bodyPr>
          <a:lstStyle/>
          <a:p>
            <a:pPr lvl="0" algn="r"/>
            <a:r>
              <a:rPr lang="en-US" sz="9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ươm</a:t>
            </a:r>
            <a:r>
              <a:rPr lang="en-US" sz="9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9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ươp</a:t>
            </a:r>
            <a:r>
              <a:rPr lang="en-US" sz="9600" b="1" dirty="0">
                <a:solidFill>
                  <a:srgbClr val="FF0000"/>
                </a:solidFill>
                <a:latin typeface="UTM Avo" panose="02040603050506020204" pitchFamily="18" charset="0"/>
                <a:cs typeface=".VnAvant" panose="020B7200000000000000" pitchFamily="34" charset="0"/>
              </a:rPr>
              <a:t>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02661">
            <a:off x="612335" y="263482"/>
            <a:ext cx="2524961" cy="193675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371600" y="770196"/>
            <a:ext cx="117852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.VnCooper" panose="020B7200000000000000" pitchFamily="34" charset="0"/>
              </a:rPr>
              <a:t>72</a:t>
            </a: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Cooper" panose="020B7200000000000000" pitchFamily="34" charset="0"/>
              </a:rPr>
              <a:t> </a:t>
            </a:r>
            <a:endParaRPr kumimoji="0" lang="vi-VN" sz="5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1315" y="46077"/>
            <a:ext cx="181652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Cooper" panose="020B7200000000000000" pitchFamily="34" charset="0"/>
              </a:rPr>
              <a:t>Bµi</a:t>
            </a: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Cooper" panose="020B7200000000000000" pitchFamily="34" charset="0"/>
              </a:rPr>
              <a:t>  </a:t>
            </a:r>
            <a:endParaRPr kumimoji="0" lang="vi-VN" sz="5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653441" y="2057400"/>
            <a:ext cx="1600200" cy="762000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bg1"/>
                </a:solidFill>
              </a:rPr>
              <a:t> </a:t>
            </a:r>
            <a:r>
              <a:rPr lang="en-US" sz="4800" b="1" dirty="0" err="1">
                <a:solidFill>
                  <a:schemeClr val="bg1"/>
                </a:solidFill>
              </a:rPr>
              <a:t>Đọc</a:t>
            </a:r>
            <a:endParaRPr lang="vi-VN" sz="4800" b="1" dirty="0">
              <a:solidFill>
                <a:schemeClr val="bg1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-7307" y="2045295"/>
            <a:ext cx="914400" cy="774105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bg2">
                    <a:lumMod val="10000"/>
                  </a:schemeClr>
                </a:solidFill>
              </a:rPr>
              <a:t>2</a:t>
            </a:r>
            <a:endParaRPr lang="vi-VN" sz="4800" b="1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515860" y="1636891"/>
            <a:ext cx="2682875" cy="14452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88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ươm</a:t>
            </a:r>
            <a:r>
              <a:rPr lang="en-US" sz="88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0" name="Rectangle 9"/>
          <p:cNvSpPr/>
          <p:nvPr/>
        </p:nvSpPr>
        <p:spPr>
          <a:xfrm>
            <a:off x="6062193" y="1593794"/>
            <a:ext cx="2541270" cy="14452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88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ươp</a:t>
            </a:r>
            <a:r>
              <a:rPr lang="en-US" sz="8800" b="1" dirty="0">
                <a:solidFill>
                  <a:srgbClr val="FF006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2074341" y="3407904"/>
            <a:ext cx="2411782" cy="1126545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4" name="Rounded Rectangle 13"/>
          <p:cNvSpPr/>
          <p:nvPr/>
        </p:nvSpPr>
        <p:spPr>
          <a:xfrm>
            <a:off x="4441174" y="3407904"/>
            <a:ext cx="2478589" cy="1126545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15" name="Rounded Rectangle 14"/>
          <p:cNvSpPr/>
          <p:nvPr/>
        </p:nvSpPr>
        <p:spPr>
          <a:xfrm>
            <a:off x="2037555" y="4572162"/>
            <a:ext cx="4897136" cy="121920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7" name="Rectangle 16"/>
          <p:cNvSpPr/>
          <p:nvPr/>
        </p:nvSpPr>
        <p:spPr>
          <a:xfrm>
            <a:off x="2682268" y="3147998"/>
            <a:ext cx="1251585" cy="14452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8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8800" b="1" dirty="0">
                <a:solidFill>
                  <a:srgbClr val="FF006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8" name="Rectangle 17"/>
          <p:cNvSpPr/>
          <p:nvPr/>
        </p:nvSpPr>
        <p:spPr>
          <a:xfrm>
            <a:off x="4423877" y="3183119"/>
            <a:ext cx="2850515" cy="14452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88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ươm</a:t>
            </a:r>
            <a:r>
              <a:rPr lang="en-US" sz="8800" b="1" dirty="0">
                <a:solidFill>
                  <a:srgbClr val="FF006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9" name="Rectangle 18"/>
          <p:cNvSpPr/>
          <p:nvPr/>
        </p:nvSpPr>
        <p:spPr>
          <a:xfrm>
            <a:off x="3216230" y="4346102"/>
            <a:ext cx="3472180" cy="14452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8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88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ướm</a:t>
            </a:r>
            <a:r>
              <a:rPr lang="en-US" sz="8800" b="1" dirty="0">
                <a:solidFill>
                  <a:srgbClr val="FF006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3" grpId="0" animBg="1"/>
      <p:bldP spid="14" grpId="0" animBg="1"/>
      <p:bldP spid="15" grpId="0" animBg="1"/>
      <p:bldP spid="17" grpId="0"/>
      <p:bldP spid="18" grpId="0"/>
      <p:bldP spid="1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653441" y="43074"/>
            <a:ext cx="1600200" cy="762000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bg1"/>
                </a:solidFill>
              </a:rPr>
              <a:t> </a:t>
            </a:r>
            <a:r>
              <a:rPr lang="en-US" sz="4800" b="1" dirty="0" err="1">
                <a:solidFill>
                  <a:schemeClr val="bg1"/>
                </a:solidFill>
              </a:rPr>
              <a:t>Đọc</a:t>
            </a:r>
            <a:endParaRPr lang="vi-VN" sz="4800" b="1" dirty="0">
              <a:solidFill>
                <a:schemeClr val="bg1"/>
              </a:solidFill>
            </a:endParaRPr>
          </a:p>
        </p:txBody>
      </p:sp>
      <p:sp>
        <p:nvSpPr>
          <p:cNvPr id="3" name="Oval 2"/>
          <p:cNvSpPr/>
          <p:nvPr/>
        </p:nvSpPr>
        <p:spPr>
          <a:xfrm>
            <a:off x="-17817" y="43074"/>
            <a:ext cx="914400" cy="774105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bg2">
                    <a:lumMod val="10000"/>
                  </a:schemeClr>
                </a:solidFill>
              </a:rPr>
              <a:t>2</a:t>
            </a:r>
            <a:endParaRPr lang="vi-VN" sz="4800" b="1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351611" y="-373408"/>
            <a:ext cx="2850515" cy="14452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88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ươm</a:t>
            </a:r>
            <a:r>
              <a:rPr lang="en-US" sz="8800" b="1" dirty="0">
                <a:solidFill>
                  <a:srgbClr val="FF006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6" name="Rectangle 15"/>
          <p:cNvSpPr/>
          <p:nvPr/>
        </p:nvSpPr>
        <p:spPr>
          <a:xfrm>
            <a:off x="5606153" y="-346054"/>
            <a:ext cx="2541270" cy="14452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88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ươp</a:t>
            </a:r>
            <a:r>
              <a:rPr lang="en-US" sz="8800" b="1" dirty="0">
                <a:solidFill>
                  <a:srgbClr val="FF006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1952100" y="983736"/>
            <a:ext cx="2411782" cy="1126545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8" name="Rounded Rectangle 17"/>
          <p:cNvSpPr/>
          <p:nvPr/>
        </p:nvSpPr>
        <p:spPr>
          <a:xfrm>
            <a:off x="4351129" y="990912"/>
            <a:ext cx="2478589" cy="1126545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19" name="Rounded Rectangle 18"/>
          <p:cNvSpPr/>
          <p:nvPr/>
        </p:nvSpPr>
        <p:spPr>
          <a:xfrm>
            <a:off x="1932582" y="2089800"/>
            <a:ext cx="4897136" cy="121920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0" name="Rectangle 19"/>
          <p:cNvSpPr/>
          <p:nvPr/>
        </p:nvSpPr>
        <p:spPr>
          <a:xfrm>
            <a:off x="2820847" y="672197"/>
            <a:ext cx="1251585" cy="14452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8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8800" b="1" dirty="0">
                <a:solidFill>
                  <a:srgbClr val="FF006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1" name="Rectangle 20"/>
          <p:cNvSpPr/>
          <p:nvPr/>
        </p:nvSpPr>
        <p:spPr>
          <a:xfrm>
            <a:off x="4566126" y="726270"/>
            <a:ext cx="2850515" cy="14452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88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ươm</a:t>
            </a:r>
            <a:r>
              <a:rPr lang="en-US" sz="8800" b="1" dirty="0">
                <a:solidFill>
                  <a:srgbClr val="FF006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2" name="Rectangle 21"/>
          <p:cNvSpPr/>
          <p:nvPr/>
        </p:nvSpPr>
        <p:spPr>
          <a:xfrm>
            <a:off x="3233796" y="1816435"/>
            <a:ext cx="3472180" cy="14452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8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88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ướm</a:t>
            </a:r>
            <a:r>
              <a:rPr lang="en-US" sz="8800" b="1" dirty="0">
                <a:solidFill>
                  <a:srgbClr val="FF006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-17817" y="3309000"/>
            <a:ext cx="2727177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chườm</a:t>
            </a:r>
            <a:r>
              <a:rPr lang="en-US" sz="54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2590807" y="3349897"/>
            <a:ext cx="2372121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đượm</a:t>
            </a:r>
            <a:r>
              <a:rPr lang="en-US" sz="54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4758300" y="3317002"/>
            <a:ext cx="2372121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gươm</a:t>
            </a:r>
            <a:r>
              <a:rPr lang="en-US" sz="5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7239000" y="3349897"/>
            <a:ext cx="2372121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ướm</a:t>
            </a:r>
            <a:r>
              <a:rPr lang="en-US" sz="54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5" name="Minus 34"/>
          <p:cNvSpPr/>
          <p:nvPr/>
        </p:nvSpPr>
        <p:spPr bwMode="auto">
          <a:xfrm>
            <a:off x="546412" y="4044685"/>
            <a:ext cx="1814258" cy="184305"/>
          </a:xfrm>
          <a:prstGeom prst="mathMinus">
            <a:avLst/>
          </a:prstGeom>
          <a:solidFill>
            <a:srgbClr val="FF0000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vi-V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6" name="Minus 35"/>
          <p:cNvSpPr/>
          <p:nvPr/>
        </p:nvSpPr>
        <p:spPr bwMode="auto">
          <a:xfrm>
            <a:off x="2817939" y="4136838"/>
            <a:ext cx="1814258" cy="184305"/>
          </a:xfrm>
          <a:prstGeom prst="mathMinus">
            <a:avLst/>
          </a:prstGeom>
          <a:solidFill>
            <a:srgbClr val="FF0000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vi-V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7" name="Minus 36"/>
          <p:cNvSpPr/>
          <p:nvPr/>
        </p:nvSpPr>
        <p:spPr bwMode="auto">
          <a:xfrm>
            <a:off x="5202126" y="4046111"/>
            <a:ext cx="1814258" cy="184305"/>
          </a:xfrm>
          <a:prstGeom prst="mathMinus">
            <a:avLst/>
          </a:prstGeom>
          <a:solidFill>
            <a:srgbClr val="FF0000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vi-V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8" name="Minus 37"/>
          <p:cNvSpPr/>
          <p:nvPr/>
        </p:nvSpPr>
        <p:spPr bwMode="auto">
          <a:xfrm>
            <a:off x="7130421" y="4138867"/>
            <a:ext cx="1814258" cy="184305"/>
          </a:xfrm>
          <a:prstGeom prst="mathMinus">
            <a:avLst/>
          </a:prstGeom>
          <a:solidFill>
            <a:srgbClr val="FF0000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vi-V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4942883" y="4963673"/>
            <a:ext cx="181008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nượp</a:t>
            </a:r>
            <a:endParaRPr lang="en-US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7280715" y="4963673"/>
            <a:ext cx="3042348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ướp</a:t>
            </a:r>
            <a:endParaRPr lang="en-US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2190292" y="5007602"/>
            <a:ext cx="237212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latin typeface="UTM Avo" panose="02040603050506020204" pitchFamily="18" charset="0"/>
                <a:cs typeface="Times New Roman" panose="02020603050405020304" pitchFamily="18" charset="0"/>
              </a:rPr>
              <a:t> 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mướp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173569" y="4938005"/>
            <a:ext cx="1986242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lượm</a:t>
            </a:r>
            <a:endParaRPr lang="en-US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Minus 42"/>
          <p:cNvSpPr/>
          <p:nvPr/>
        </p:nvSpPr>
        <p:spPr bwMode="auto">
          <a:xfrm flipV="1">
            <a:off x="259561" y="5740158"/>
            <a:ext cx="1814258" cy="145536"/>
          </a:xfrm>
          <a:prstGeom prst="mathMinus">
            <a:avLst/>
          </a:prstGeom>
          <a:solidFill>
            <a:srgbClr val="FF0000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vi-V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4" name="Minus 43"/>
          <p:cNvSpPr/>
          <p:nvPr/>
        </p:nvSpPr>
        <p:spPr bwMode="auto">
          <a:xfrm flipV="1">
            <a:off x="2664101" y="5787346"/>
            <a:ext cx="1762534" cy="196695"/>
          </a:xfrm>
          <a:prstGeom prst="mathMinus">
            <a:avLst/>
          </a:prstGeom>
          <a:solidFill>
            <a:srgbClr val="FF0000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vi-V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5" name="Minus 44"/>
          <p:cNvSpPr/>
          <p:nvPr/>
        </p:nvSpPr>
        <p:spPr bwMode="auto">
          <a:xfrm>
            <a:off x="5237569" y="5774935"/>
            <a:ext cx="1502260" cy="184305"/>
          </a:xfrm>
          <a:prstGeom prst="mathMinus">
            <a:avLst/>
          </a:prstGeom>
          <a:solidFill>
            <a:srgbClr val="FF0000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vi-V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6" name="Minus 45"/>
          <p:cNvSpPr/>
          <p:nvPr/>
        </p:nvSpPr>
        <p:spPr bwMode="auto">
          <a:xfrm>
            <a:off x="7448665" y="5736348"/>
            <a:ext cx="1177770" cy="184305"/>
          </a:xfrm>
          <a:prstGeom prst="mathMinus">
            <a:avLst/>
          </a:prstGeom>
          <a:solidFill>
            <a:srgbClr val="FF0000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vi-V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  <p:bldP spid="33" grpId="0"/>
      <p:bldP spid="34" grpId="0"/>
      <p:bldP spid="35" grpId="0" animBg="1"/>
      <p:bldP spid="36" grpId="0" animBg="1"/>
      <p:bldP spid="37" grpId="0" animBg="1"/>
      <p:bldP spid="38" grpId="0" animBg="1"/>
      <p:bldP spid="39" grpId="0"/>
      <p:bldP spid="40" grpId="0"/>
      <p:bldP spid="41" grpId="0"/>
      <p:bldP spid="42" grpId="0"/>
      <p:bldP spid="43" grpId="0" animBg="1"/>
      <p:bldP spid="44" grpId="0" animBg="1"/>
      <p:bldP spid="45" grpId="0" animBg="1"/>
      <p:bldP spid="4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653441" y="43074"/>
            <a:ext cx="1600200" cy="762000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bg1"/>
                </a:solidFill>
              </a:rPr>
              <a:t> </a:t>
            </a:r>
            <a:r>
              <a:rPr lang="en-US" sz="4800" b="1" dirty="0" err="1">
                <a:solidFill>
                  <a:schemeClr val="bg1"/>
                </a:solidFill>
              </a:rPr>
              <a:t>Đọc</a:t>
            </a:r>
            <a:endParaRPr lang="vi-VN" sz="4800" b="1" dirty="0">
              <a:solidFill>
                <a:schemeClr val="bg1"/>
              </a:solidFill>
            </a:endParaRPr>
          </a:p>
        </p:txBody>
      </p:sp>
      <p:sp>
        <p:nvSpPr>
          <p:cNvPr id="3" name="Oval 2"/>
          <p:cNvSpPr/>
          <p:nvPr/>
        </p:nvSpPr>
        <p:spPr>
          <a:xfrm>
            <a:off x="-17817" y="43074"/>
            <a:ext cx="914400" cy="774105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bg2">
                    <a:lumMod val="10000"/>
                  </a:schemeClr>
                </a:solidFill>
              </a:rPr>
              <a:t>2</a:t>
            </a:r>
            <a:endParaRPr lang="vi-VN" sz="4800" b="1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235923"/>
            <a:ext cx="2874961" cy="1931988"/>
          </a:xfrm>
          <a:prstGeom prst="ellipse">
            <a:avLst/>
          </a:prstGeom>
          <a:ln w="9525">
            <a:solidFill>
              <a:srgbClr val="92D050"/>
            </a:solidFill>
            <a:prstDash val="sysDot"/>
            <a:miter lim="800000"/>
            <a:headEnd/>
            <a:tailEnd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1501898"/>
            <a:ext cx="2362200" cy="149463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9525">
            <a:solidFill>
              <a:srgbClr val="92D050"/>
            </a:solidFill>
            <a:miter lim="800000"/>
            <a:headEnd/>
            <a:tailEnd/>
          </a:ln>
          <a:effectLst>
            <a:reflection blurRad="12700" stA="38000" endPos="28000" dist="5000" dir="5400000" sy="-100000" algn="bl" rotWithShape="0"/>
          </a:effectLst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1358955"/>
            <a:ext cx="2133600" cy="168592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ounded Rectangle 6"/>
          <p:cNvSpPr/>
          <p:nvPr/>
        </p:nvSpPr>
        <p:spPr bwMode="auto">
          <a:xfrm>
            <a:off x="218281" y="3339293"/>
            <a:ext cx="3352799" cy="914400"/>
          </a:xfrm>
          <a:prstGeom prst="roundRect">
            <a:avLst/>
          </a:prstGeom>
          <a:solidFill>
            <a:srgbClr val="FFFF00"/>
          </a:solidFill>
          <a:ln w="952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Giàn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mướp</a:t>
            </a:r>
            <a:endParaRPr kumimoji="0" lang="vi-VN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ounded Rectangle 7"/>
          <p:cNvSpPr/>
          <p:nvPr/>
        </p:nvSpPr>
        <p:spPr bwMode="auto">
          <a:xfrm>
            <a:off x="3103561" y="4542376"/>
            <a:ext cx="2895600" cy="914400"/>
          </a:xfrm>
          <a:prstGeom prst="roundRect">
            <a:avLst/>
          </a:prstGeom>
          <a:solidFill>
            <a:srgbClr val="FFFF00"/>
          </a:solidFill>
          <a:ln w="952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Con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bướm</a:t>
            </a:r>
            <a:endParaRPr kumimoji="0" lang="vi-VN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Rounded Rectangle 8"/>
          <p:cNvSpPr/>
          <p:nvPr/>
        </p:nvSpPr>
        <p:spPr bwMode="auto">
          <a:xfrm>
            <a:off x="5600700" y="3581400"/>
            <a:ext cx="3733800" cy="914400"/>
          </a:xfrm>
          <a:prstGeom prst="roundRect">
            <a:avLst/>
          </a:prstGeom>
          <a:solidFill>
            <a:srgbClr val="FFFF00"/>
          </a:solidFill>
          <a:ln w="952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Nườm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nượp</a:t>
            </a:r>
            <a:endParaRPr kumimoji="0" lang="vi-VN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ext Box 23"/>
          <p:cNvSpPr txBox="1">
            <a:spLocks noChangeArrowheads="1"/>
          </p:cNvSpPr>
          <p:nvPr/>
        </p:nvSpPr>
        <p:spPr bwMode="auto">
          <a:xfrm>
            <a:off x="3200400" y="350553"/>
            <a:ext cx="5029200" cy="584775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defRPr sz="28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>
              <a:defRPr sz="25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>
              <a:defRPr sz="22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eaLnBrk="0" hangingPunct="0"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eaLnBrk="0" hangingPunct="0"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eaLnBrk="0" hangingPunct="0"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eaLnBrk="0" hangingPunct="0"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32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Nối</a:t>
            </a:r>
            <a:r>
              <a:rPr lang="en-US" altLang="vi-VN" sz="32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tranh</a:t>
            </a:r>
            <a:r>
              <a:rPr lang="en-US" altLang="vi-VN" sz="32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với</a:t>
            </a:r>
            <a:r>
              <a:rPr lang="en-US" altLang="vi-VN" sz="32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các</a:t>
            </a:r>
            <a:r>
              <a:rPr lang="en-US" altLang="vi-VN" sz="32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từ</a:t>
            </a:r>
            <a:r>
              <a:rPr lang="en-US" altLang="vi-VN" sz="32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vi-VN" sz="32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đọc</a:t>
            </a:r>
            <a:endParaRPr lang="en-US" altLang="vi-VN" sz="3200" b="1" dirty="0">
              <a:solidFill>
                <a:srgbClr val="CC00CC"/>
              </a:solidFill>
              <a:latin typeface="Times New Roman" panose="02020603050405020304" pitchFamily="18" charset="0"/>
            </a:endParaRPr>
          </a:p>
        </p:txBody>
      </p:sp>
      <p:cxnSp>
        <p:nvCxnSpPr>
          <p:cNvPr id="5" name="Straight Connector 4"/>
          <p:cNvCxnSpPr>
            <a:stCxn id="1026" idx="4"/>
            <a:endCxn id="8" idx="0"/>
          </p:cNvCxnSpPr>
          <p:nvPr/>
        </p:nvCxnSpPr>
        <p:spPr>
          <a:xfrm>
            <a:off x="1666081" y="3167911"/>
            <a:ext cx="2885280" cy="137446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>
            <a:stCxn id="1027" idx="2"/>
            <a:endCxn id="9" idx="0"/>
          </p:cNvCxnSpPr>
          <p:nvPr/>
        </p:nvCxnSpPr>
        <p:spPr>
          <a:xfrm>
            <a:off x="4838700" y="2996529"/>
            <a:ext cx="2628900" cy="58487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>
            <a:endCxn id="7" idx="0"/>
          </p:cNvCxnSpPr>
          <p:nvPr/>
        </p:nvCxnSpPr>
        <p:spPr>
          <a:xfrm flipH="1">
            <a:off x="1894681" y="1687622"/>
            <a:ext cx="6019800" cy="165167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68</TotalTime>
  <Words>472</Words>
  <Application>Microsoft Office PowerPoint</Application>
  <PresentationFormat>On-screen Show (4:3)</PresentationFormat>
  <Paragraphs>118</Paragraphs>
  <Slides>19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7" baseType="lpstr">
      <vt:lpstr>.VnAvant</vt:lpstr>
      <vt:lpstr>.VnCooper</vt:lpstr>
      <vt:lpstr>Arial</vt:lpstr>
      <vt:lpstr>Calibri</vt:lpstr>
      <vt:lpstr>HP001 4 hang 1 ô ly</vt:lpstr>
      <vt:lpstr>Times New Roman</vt:lpstr>
      <vt:lpstr>UTM Avo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Administrator</cp:lastModifiedBy>
  <cp:revision>61</cp:revision>
  <dcterms:created xsi:type="dcterms:W3CDTF">2020-11-10T02:18:00Z</dcterms:created>
  <dcterms:modified xsi:type="dcterms:W3CDTF">2024-12-19T06:25:03Z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EB42AA7333B34D81B45406FC2E33C21B</vt:lpwstr>
  </property>
  <property fmtid="{D5CDD505-2E9C-101B-9397-08002B2CF9AE}" pid="3" name="KSOProductBuildVer">
    <vt:lpwstr>1033-11.2.0.11440</vt:lpwstr>
  </property>
</Properties>
</file>