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2" r:id="rId2"/>
    <p:sldId id="277" r:id="rId3"/>
    <p:sldId id="319" r:id="rId4"/>
    <p:sldId id="320" r:id="rId5"/>
    <p:sldId id="332" r:id="rId6"/>
    <p:sldId id="334" r:id="rId7"/>
    <p:sldId id="321" r:id="rId8"/>
    <p:sldId id="322" r:id="rId9"/>
    <p:sldId id="323" r:id="rId10"/>
    <p:sldId id="341" r:id="rId11"/>
    <p:sldId id="342" r:id="rId12"/>
    <p:sldId id="343" r:id="rId13"/>
    <p:sldId id="324" r:id="rId14"/>
    <p:sldId id="325" r:id="rId15"/>
    <p:sldId id="326" r:id="rId16"/>
    <p:sldId id="337" r:id="rId17"/>
    <p:sldId id="338" r:id="rId18"/>
    <p:sldId id="339" r:id="rId19"/>
    <p:sldId id="330" r:id="rId20"/>
    <p:sldId id="340" r:id="rId21"/>
    <p:sldId id="306" r:id="rId22"/>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27CB"/>
    <a:srgbClr val="AD27B7"/>
    <a:srgbClr val="BD8E79"/>
    <a:srgbClr val="B37D65"/>
    <a:srgbClr val="8F5D47"/>
    <a:srgbClr val="B43C00"/>
    <a:srgbClr val="D24CDC"/>
    <a:srgbClr val="F3CEF6"/>
    <a:srgbClr val="A521AF"/>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18" y="8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5/18/2025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nối tiếp câu, khổ thơ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0789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6867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phát</a:t>
            </a:r>
            <a:r>
              <a:rPr lang="en-US" baseline="0"/>
              <a:t> hiện từ cùng vần xong, GV hỏi hai chữ đó cùng vần gì?</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GD cho HS biết</a:t>
            </a:r>
            <a:r>
              <a:rPr lang="en-US" baseline="0"/>
              <a:t> nghề nào cũng cao quý…</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6389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tự</a:t>
            </a:r>
            <a:r>
              <a:rPr lang="en-US" baseline="0"/>
              <a:t> nói về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60395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a:t>Click to edit Master title style</a:t>
            </a:r>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5/18/2025</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80788" y="2616201"/>
            <a:ext cx="2597927" cy="634508"/>
          </a:xfrm>
          <a:prstGeom prst="rect">
            <a:avLst/>
          </a:prstGeom>
          <a:noFill/>
        </p:spPr>
        <p:txBody>
          <a:bodyPr wrap="square" lIns="110213" tIns="55106" rIns="110213" bIns="55106" rtlCol="0">
            <a:spAutoFit/>
          </a:bodyPr>
          <a:lstStyle/>
          <a:p>
            <a:pPr algn="dist"/>
            <a:r>
              <a:rPr lang="en-US" altLang="zh-CN"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234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Mò:</a:t>
            </a:r>
            <a:endParaRPr lang="en-US" sz="4800">
              <a:latin typeface="Arial" pitchFamily="34" charset="0"/>
              <a:cs typeface="Arial" pitchFamily="34" charset="0"/>
            </a:endParaRPr>
          </a:p>
        </p:txBody>
      </p:sp>
      <p:sp>
        <p:nvSpPr>
          <p:cNvPr id="5" name="Title 1"/>
          <p:cNvSpPr txBox="1">
            <a:spLocks/>
          </p:cNvSpPr>
          <p:nvPr/>
        </p:nvSpPr>
        <p:spPr>
          <a:xfrm>
            <a:off x="3046413" y="680605"/>
            <a:ext cx="9142412"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sờ tìm vật mà không nhìn thấy.</a:t>
            </a: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Ai còn nhớ cảnh mò cua bắt ốc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 y="2362200"/>
            <a:ext cx="7353684" cy="41364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uổi thơ bạn hay mò cua bắt ốc như... - Tuổi Thơ Quá Dữ Dộ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uổi thơ bạn hay mò cua bắt ốc như... - Tuổi Thơ Quá Dữ Dộ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337" y="3279198"/>
            <a:ext cx="47658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500"/>
                                        <p:tgtEl>
                                          <p:spTgt spid="5127"/>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Sang đò:</a:t>
            </a:r>
            <a:endParaRPr lang="en-US" sz="4800">
              <a:latin typeface="Arial" pitchFamily="34" charset="0"/>
              <a:cs typeface="Arial" pitchFamily="34" charset="0"/>
            </a:endParaRPr>
          </a:p>
        </p:txBody>
      </p:sp>
      <p:sp>
        <p:nvSpPr>
          <p:cNvPr id="5" name="Title 1"/>
          <p:cNvSpPr txBox="1">
            <a:spLocks/>
          </p:cNvSpPr>
          <p:nvPr/>
        </p:nvSpPr>
        <p:spPr>
          <a:xfrm>
            <a:off x="4366957" y="6806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sang sông bằng đò.</a:t>
            </a: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Những cô gái Cần Thơ ra Hà Nội chèo đò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2" y="2019300"/>
            <a:ext cx="7239000" cy="44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47916" y="7620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Trồng trọt:</a:t>
            </a:r>
            <a:endParaRPr lang="en-US" sz="4800">
              <a:latin typeface="Arial" pitchFamily="34" charset="0"/>
              <a:cs typeface="Arial" pitchFamily="34" charset="0"/>
            </a:endParaRPr>
          </a:p>
        </p:txBody>
      </p:sp>
      <p:sp>
        <p:nvSpPr>
          <p:cNvPr id="5" name="Title 1"/>
          <p:cNvSpPr txBox="1">
            <a:spLocks/>
          </p:cNvSpPr>
          <p:nvPr/>
        </p:nvSpPr>
        <p:spPr>
          <a:xfrm>
            <a:off x="5357557" y="7568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trồng cây.</a:t>
            </a: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VGP News :. | Thủ tướng chỉ thị: Cả nước chung sức, đồng lòng trồng mới 1  tỷ cây xanh | BÁO ĐIỆN TỬ CHÍNH PHỦ NƯỚC CHXHC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0912"/>
            <a:ext cx="6148482" cy="40989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Giuộc: Giá rau màu tăng, nông dân phấn khởi « Đài Phát thanh và Truyền  hình Long 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482" y="2720912"/>
            <a:ext cx="6159678" cy="40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par>
                                <p:cTn id="18" presetID="10" presetClass="entr" presetSubtype="0"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5171786" y="5778165"/>
            <a:ext cx="2082258" cy="803667"/>
          </a:xfrm>
          <a:prstGeom prst="rect">
            <a:avLst/>
          </a:prstGeom>
        </p:spPr>
      </p:pic>
      <p:grpSp>
        <p:nvGrpSpPr>
          <p:cNvPr id="12" name="Group 11"/>
          <p:cNvGrpSpPr/>
          <p:nvPr/>
        </p:nvGrpSpPr>
        <p:grpSpPr>
          <a:xfrm>
            <a:off x="1293812" y="381000"/>
            <a:ext cx="11913831" cy="6511635"/>
            <a:chOff x="1293812" y="381000"/>
            <a:chExt cx="11913831" cy="6511635"/>
          </a:xfrm>
        </p:grpSpPr>
        <p:sp>
          <p:nvSpPr>
            <p:cNvPr id="20" name="TextBox 1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21" name="Group 20"/>
            <p:cNvGrpSpPr/>
            <p:nvPr/>
          </p:nvGrpSpPr>
          <p:grpSpPr>
            <a:xfrm>
              <a:off x="1293812" y="1071637"/>
              <a:ext cx="11913831" cy="5820998"/>
              <a:chOff x="1293812" y="1071637"/>
              <a:chExt cx="11913831" cy="5820998"/>
            </a:xfrm>
          </p:grpSpPr>
          <p:sp>
            <p:nvSpPr>
              <p:cNvPr id="22" name="TextBox 2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23" name="TextBox 2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24" name="TextBox 23"/>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(Đồng giao)</a:t>
                </a:r>
              </a:p>
            </p:txBody>
          </p:sp>
        </p:grpSp>
      </p:grpSp>
    </p:spTree>
    <p:extLst>
      <p:ext uri="{BB962C8B-B14F-4D97-AF65-F5344CB8AC3E}">
        <p14:creationId xmlns:p14="http://schemas.microsoft.com/office/powerpoint/2010/main" val="1729808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3812" y="955965"/>
            <a:ext cx="10895013" cy="5885411"/>
            <a:chOff x="1293812" y="381000"/>
            <a:chExt cx="10895013" cy="5885411"/>
          </a:xfrm>
        </p:grpSpPr>
        <p:sp>
          <p:nvSpPr>
            <p:cNvPr id="10" name="TextBox 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11" name="Group 10"/>
            <p:cNvGrpSpPr/>
            <p:nvPr/>
          </p:nvGrpSpPr>
          <p:grpSpPr>
            <a:xfrm>
              <a:off x="1293812" y="1071637"/>
              <a:ext cx="10895013" cy="5194774"/>
              <a:chOff x="1293812" y="1071637"/>
              <a:chExt cx="10895013" cy="5194774"/>
            </a:xfrm>
          </p:grpSpPr>
          <p:sp>
            <p:nvSpPr>
              <p:cNvPr id="12" name="TextBox 1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13" name="TextBox 1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grpSp>
      </p:grpSp>
      <p:sp>
        <p:nvSpPr>
          <p:cNvPr id="5" name="Oval 4"/>
          <p:cNvSpPr/>
          <p:nvPr/>
        </p:nvSpPr>
        <p:spPr>
          <a:xfrm>
            <a:off x="87723" y="2286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3</a:t>
            </a:r>
          </a:p>
        </p:txBody>
      </p:sp>
      <p:sp>
        <p:nvSpPr>
          <p:cNvPr id="6" name="TextBox 5"/>
          <p:cNvSpPr txBox="1"/>
          <p:nvPr/>
        </p:nvSpPr>
        <p:spPr>
          <a:xfrm>
            <a:off x="923397" y="347662"/>
            <a:ext cx="10960708" cy="1107909"/>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Tìm ở cuối các dòng thơ những tiếng cùng vần với nhau</a:t>
            </a:r>
          </a:p>
        </p:txBody>
      </p:sp>
      <p:sp>
        <p:nvSpPr>
          <p:cNvPr id="2" name="Rectangle 1"/>
          <p:cNvSpPr/>
          <p:nvPr/>
        </p:nvSpPr>
        <p:spPr>
          <a:xfrm>
            <a:off x="4531196" y="3299839"/>
            <a:ext cx="759140" cy="677086"/>
          </a:xfrm>
          <a:prstGeom prst="rect">
            <a:avLst/>
          </a:prstGeom>
        </p:spPr>
        <p:txBody>
          <a:bodyPr wrap="none" lIns="121899" tIns="60949" rIns="121899" bIns="60949">
            <a:spAutoFit/>
          </a:bodyPr>
          <a:lstStyle/>
          <a:p>
            <a:r>
              <a:rPr lang="en-US" sz="3600">
                <a:solidFill>
                  <a:srgbClr val="FF0000"/>
                </a:solidFill>
                <a:latin typeface="Arial" pitchFamily="34" charset="0"/>
                <a:ea typeface="Arial-Rounded" pitchFamily="34" charset="0"/>
                <a:cs typeface="Arial" pitchFamily="34" charset="0"/>
              </a:rPr>
              <a:t>ao</a:t>
            </a:r>
            <a:endParaRPr lang="en-US" sz="3600">
              <a:solidFill>
                <a:srgbClr val="FF0000"/>
              </a:solidFill>
            </a:endParaRPr>
          </a:p>
        </p:txBody>
      </p:sp>
      <p:sp>
        <p:nvSpPr>
          <p:cNvPr id="17" name="Rectangle 16"/>
          <p:cNvSpPr/>
          <p:nvPr/>
        </p:nvSpPr>
        <p:spPr>
          <a:xfrm>
            <a:off x="4498523" y="4399219"/>
            <a:ext cx="989972" cy="677086"/>
          </a:xfrm>
          <a:prstGeom prst="rect">
            <a:avLst/>
          </a:prstGeom>
        </p:spPr>
        <p:txBody>
          <a:bodyPr wrap="none" lIns="121899" tIns="60949" rIns="121899" bIns="60949">
            <a:spAutoFit/>
          </a:bodyPr>
          <a:lstStyle/>
          <a:p>
            <a:r>
              <a:rPr lang="en-US" sz="3600">
                <a:solidFill>
                  <a:srgbClr val="0070C0"/>
                </a:solidFill>
                <a:latin typeface="Arial" pitchFamily="34" charset="0"/>
                <a:ea typeface="Arial-Rounded" pitchFamily="34" charset="0"/>
                <a:cs typeface="Arial" pitchFamily="34" charset="0"/>
              </a:rPr>
              <a:t>gốc</a:t>
            </a:r>
            <a:endParaRPr lang="en-US" sz="3600">
              <a:solidFill>
                <a:srgbClr val="0070C0"/>
              </a:solidFill>
            </a:endParaRPr>
          </a:p>
        </p:txBody>
      </p:sp>
      <p:sp>
        <p:nvSpPr>
          <p:cNvPr id="22" name="Rectangle 21"/>
          <p:cNvSpPr/>
          <p:nvPr/>
        </p:nvSpPr>
        <p:spPr>
          <a:xfrm>
            <a:off x="4480357" y="2212633"/>
            <a:ext cx="1425989" cy="677086"/>
          </a:xfrm>
          <a:prstGeom prst="rect">
            <a:avLst/>
          </a:prstGeom>
        </p:spPr>
        <p:txBody>
          <a:bodyPr wrap="none" lIns="121899" tIns="60949" rIns="121899" bIns="60949">
            <a:spAutoFit/>
          </a:bodyPr>
          <a:lstStyle/>
          <a:p>
            <a:r>
              <a:rPr lang="en-US" sz="3600">
                <a:solidFill>
                  <a:srgbClr val="FFC000"/>
                </a:solidFill>
                <a:latin typeface="Arial" pitchFamily="34" charset="0"/>
                <a:ea typeface="Arial-Rounded" pitchFamily="34" charset="0"/>
                <a:cs typeface="Arial" pitchFamily="34" charset="0"/>
              </a:rPr>
              <a:t>ruộng</a:t>
            </a:r>
            <a:endParaRPr lang="en-US" sz="3600">
              <a:solidFill>
                <a:srgbClr val="FFC000"/>
              </a:solidFill>
            </a:endParaRPr>
          </a:p>
        </p:txBody>
      </p:sp>
      <p:sp>
        <p:nvSpPr>
          <p:cNvPr id="15" name="Rectangle 14"/>
          <p:cNvSpPr/>
          <p:nvPr/>
        </p:nvSpPr>
        <p:spPr>
          <a:xfrm>
            <a:off x="3522675" y="2751023"/>
            <a:ext cx="1656821" cy="677086"/>
          </a:xfrm>
          <a:prstGeom prst="rect">
            <a:avLst/>
          </a:prstGeom>
        </p:spPr>
        <p:txBody>
          <a:bodyPr wrap="none" lIns="121899" tIns="60949" rIns="121899" bIns="60949">
            <a:spAutoFit/>
          </a:bodyPr>
          <a:lstStyle/>
          <a:p>
            <a:r>
              <a:rPr lang="en-US" sz="3600">
                <a:solidFill>
                  <a:srgbClr val="FFC000"/>
                </a:solidFill>
                <a:latin typeface="Arial" pitchFamily="34" charset="0"/>
                <a:ea typeface="Arial-Rounded" pitchFamily="34" charset="0"/>
                <a:cs typeface="Arial" pitchFamily="34" charset="0"/>
              </a:rPr>
              <a:t>muống</a:t>
            </a:r>
            <a:endParaRPr lang="en-US" sz="3600">
              <a:solidFill>
                <a:srgbClr val="FFC000"/>
              </a:solidFill>
            </a:endParaRPr>
          </a:p>
        </p:txBody>
      </p:sp>
      <p:sp>
        <p:nvSpPr>
          <p:cNvPr id="16" name="Rectangle 15"/>
          <p:cNvSpPr/>
          <p:nvPr/>
        </p:nvSpPr>
        <p:spPr>
          <a:xfrm>
            <a:off x="3760145" y="3851565"/>
            <a:ext cx="1015620" cy="677086"/>
          </a:xfrm>
          <a:prstGeom prst="rect">
            <a:avLst/>
          </a:prstGeom>
        </p:spPr>
        <p:txBody>
          <a:bodyPr wrap="none" lIns="121899" tIns="60949" rIns="121899" bIns="60949">
            <a:spAutoFit/>
          </a:bodyPr>
          <a:lstStyle/>
          <a:p>
            <a:r>
              <a:rPr lang="en-US" sz="3600">
                <a:solidFill>
                  <a:srgbClr val="FF0000"/>
                </a:solidFill>
                <a:latin typeface="Arial" pitchFamily="34" charset="0"/>
                <a:ea typeface="Arial-Rounded" pitchFamily="34" charset="0"/>
                <a:cs typeface="Arial" pitchFamily="34" charset="0"/>
              </a:rPr>
              <a:t>đào</a:t>
            </a:r>
            <a:endParaRPr lang="en-US" sz="3600">
              <a:solidFill>
                <a:srgbClr val="FF0000"/>
              </a:solidFill>
            </a:endParaRPr>
          </a:p>
        </p:txBody>
      </p:sp>
      <p:sp>
        <p:nvSpPr>
          <p:cNvPr id="18" name="Rectangle 17"/>
          <p:cNvSpPr/>
          <p:nvPr/>
        </p:nvSpPr>
        <p:spPr>
          <a:xfrm>
            <a:off x="3728433" y="4951122"/>
            <a:ext cx="733492" cy="677086"/>
          </a:xfrm>
          <a:prstGeom prst="rect">
            <a:avLst/>
          </a:prstGeom>
        </p:spPr>
        <p:txBody>
          <a:bodyPr wrap="none" lIns="121899" tIns="60949" rIns="121899" bIns="60949">
            <a:spAutoFit/>
          </a:bodyPr>
          <a:lstStyle/>
          <a:p>
            <a:r>
              <a:rPr lang="en-US" sz="3600">
                <a:solidFill>
                  <a:srgbClr val="0070C0"/>
                </a:solidFill>
                <a:latin typeface="Arial" pitchFamily="34" charset="0"/>
                <a:ea typeface="Arial-Rounded" pitchFamily="34" charset="0"/>
                <a:cs typeface="Arial" pitchFamily="34" charset="0"/>
              </a:rPr>
              <a:t>ốc</a:t>
            </a:r>
            <a:endParaRPr lang="en-US" sz="3600">
              <a:solidFill>
                <a:srgbClr val="0070C0"/>
              </a:solidFill>
            </a:endParaRPr>
          </a:p>
        </p:txBody>
      </p:sp>
      <p:sp>
        <p:nvSpPr>
          <p:cNvPr id="19" name="Rectangle 18"/>
          <p:cNvSpPr/>
          <p:nvPr/>
        </p:nvSpPr>
        <p:spPr>
          <a:xfrm>
            <a:off x="4134226" y="5488336"/>
            <a:ext cx="887380" cy="677086"/>
          </a:xfrm>
          <a:prstGeom prst="rect">
            <a:avLst/>
          </a:prstGeom>
        </p:spPr>
        <p:txBody>
          <a:bodyPr wrap="none" lIns="121899" tIns="60949" rIns="121899" bIns="60949">
            <a:spAutoFit/>
          </a:bodyPr>
          <a:lstStyle/>
          <a:p>
            <a:r>
              <a:rPr lang="en-US" sz="3600">
                <a:solidFill>
                  <a:srgbClr val="BF27CB"/>
                </a:solidFill>
                <a:latin typeface="Arial" pitchFamily="34" charset="0"/>
                <a:ea typeface="Arial-Rounded" pitchFamily="34" charset="0"/>
                <a:cs typeface="Arial" pitchFamily="34" charset="0"/>
              </a:rPr>
              <a:t>mò</a:t>
            </a:r>
            <a:endParaRPr lang="en-US" sz="3600">
              <a:solidFill>
                <a:srgbClr val="BF27CB"/>
              </a:solidFill>
            </a:endParaRPr>
          </a:p>
        </p:txBody>
      </p:sp>
      <p:sp>
        <p:nvSpPr>
          <p:cNvPr id="20" name="Rectangle 19"/>
          <p:cNvSpPr/>
          <p:nvPr/>
        </p:nvSpPr>
        <p:spPr>
          <a:xfrm>
            <a:off x="7606646" y="3408220"/>
            <a:ext cx="759140" cy="677086"/>
          </a:xfrm>
          <a:prstGeom prst="rect">
            <a:avLst/>
          </a:prstGeom>
        </p:spPr>
        <p:txBody>
          <a:bodyPr wrap="none" lIns="121899" tIns="60949" rIns="121899" bIns="60949">
            <a:spAutoFit/>
          </a:bodyPr>
          <a:lstStyle/>
          <a:p>
            <a:r>
              <a:rPr lang="en-US" sz="3600">
                <a:solidFill>
                  <a:srgbClr val="BF27CB"/>
                </a:solidFill>
                <a:latin typeface="Arial" pitchFamily="34" charset="0"/>
                <a:ea typeface="Arial-Rounded" pitchFamily="34" charset="0"/>
                <a:cs typeface="Arial" pitchFamily="34" charset="0"/>
              </a:rPr>
              <a:t>đò</a:t>
            </a:r>
            <a:endParaRPr lang="en-US" sz="3600">
              <a:solidFill>
                <a:srgbClr val="BF27CB"/>
              </a:solidFill>
            </a:endParaRPr>
          </a:p>
        </p:txBody>
      </p:sp>
      <p:sp>
        <p:nvSpPr>
          <p:cNvPr id="21" name="Rectangle 20"/>
          <p:cNvSpPr/>
          <p:nvPr/>
        </p:nvSpPr>
        <p:spPr>
          <a:xfrm>
            <a:off x="9748382" y="5047277"/>
            <a:ext cx="989972" cy="677086"/>
          </a:xfrm>
          <a:prstGeom prst="rect">
            <a:avLst/>
          </a:prstGeom>
        </p:spPr>
        <p:txBody>
          <a:bodyPr wrap="none" lIns="121899" tIns="60949" rIns="121899" bIns="60949">
            <a:spAutoFit/>
          </a:bodyPr>
          <a:lstStyle/>
          <a:p>
            <a:r>
              <a:rPr lang="en-US" sz="3600">
                <a:solidFill>
                  <a:schemeClr val="accent2">
                    <a:lumMod val="75000"/>
                  </a:schemeClr>
                </a:solidFill>
                <a:latin typeface="Arial" pitchFamily="34" charset="0"/>
                <a:ea typeface="Arial-Rounded" pitchFamily="34" charset="0"/>
                <a:cs typeface="Arial" pitchFamily="34" charset="0"/>
              </a:rPr>
              <a:t>dây</a:t>
            </a:r>
            <a:endParaRPr lang="en-US" sz="3600">
              <a:solidFill>
                <a:schemeClr val="accent2">
                  <a:lumMod val="75000"/>
                </a:schemeClr>
              </a:solidFill>
            </a:endParaRPr>
          </a:p>
        </p:txBody>
      </p:sp>
      <p:sp>
        <p:nvSpPr>
          <p:cNvPr id="23" name="Rectangle 22"/>
          <p:cNvSpPr/>
          <p:nvPr/>
        </p:nvSpPr>
        <p:spPr>
          <a:xfrm>
            <a:off x="9427918" y="5597657"/>
            <a:ext cx="964324" cy="677086"/>
          </a:xfrm>
          <a:prstGeom prst="rect">
            <a:avLst/>
          </a:prstGeom>
        </p:spPr>
        <p:txBody>
          <a:bodyPr wrap="none" lIns="121899" tIns="60949" rIns="121899" bIns="60949">
            <a:spAutoFit/>
          </a:bodyPr>
          <a:lstStyle/>
          <a:p>
            <a:r>
              <a:rPr lang="en-US" sz="3600">
                <a:solidFill>
                  <a:schemeClr val="accent2">
                    <a:lumMod val="75000"/>
                  </a:schemeClr>
                </a:solidFill>
                <a:latin typeface="Arial" pitchFamily="34" charset="0"/>
                <a:ea typeface="Arial-Rounded" pitchFamily="34" charset="0"/>
                <a:cs typeface="Arial" pitchFamily="34" charset="0"/>
              </a:rPr>
              <a:t>cây</a:t>
            </a:r>
            <a:endParaRPr lang="en-US" sz="3600">
              <a:solidFill>
                <a:schemeClr val="accent2">
                  <a:lumMod val="75000"/>
                </a:schemeClr>
              </a:solidFill>
            </a:endParaRPr>
          </a:p>
        </p:txBody>
      </p:sp>
    </p:spTree>
    <p:extLst>
      <p:ext uri="{BB962C8B-B14F-4D97-AF65-F5344CB8AC3E}">
        <p14:creationId xmlns:p14="http://schemas.microsoft.com/office/powerpoint/2010/main" val="1616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2" grpId="0"/>
      <p:bldP spid="15" grpId="0"/>
      <p:bldP spid="16" grpId="0"/>
      <p:bldP spid="18" grpId="0"/>
      <p:bldP spid="19" grpId="0"/>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7723"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4</a:t>
            </a:r>
          </a:p>
        </p:txBody>
      </p:sp>
      <p:sp>
        <p:nvSpPr>
          <p:cNvPr id="6" name="TextBox 5"/>
          <p:cNvSpPr txBox="1"/>
          <p:nvPr/>
        </p:nvSpPr>
        <p:spPr>
          <a:xfrm>
            <a:off x="923397" y="271463"/>
            <a:ext cx="34442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Trả lời câu hỏi</a:t>
            </a:r>
          </a:p>
        </p:txBody>
      </p:sp>
      <p:grpSp>
        <p:nvGrpSpPr>
          <p:cNvPr id="12" name="Group 11"/>
          <p:cNvGrpSpPr/>
          <p:nvPr/>
        </p:nvGrpSpPr>
        <p:grpSpPr>
          <a:xfrm>
            <a:off x="1293812" y="381000"/>
            <a:ext cx="11913831" cy="6511635"/>
            <a:chOff x="1293812" y="381000"/>
            <a:chExt cx="11913831" cy="6511635"/>
          </a:xfrm>
        </p:grpSpPr>
        <p:sp>
          <p:nvSpPr>
            <p:cNvPr id="13" name="TextBox 1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22" name="Group 21"/>
            <p:cNvGrpSpPr/>
            <p:nvPr/>
          </p:nvGrpSpPr>
          <p:grpSpPr>
            <a:xfrm>
              <a:off x="1293812" y="1071637"/>
              <a:ext cx="11913831" cy="5820998"/>
              <a:chOff x="1293812" y="1071637"/>
              <a:chExt cx="11913831" cy="5820998"/>
            </a:xfrm>
          </p:grpSpPr>
          <p:sp>
            <p:nvSpPr>
              <p:cNvPr id="23" name="TextBox 22"/>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(Đồng giao)</a:t>
                </a:r>
              </a:p>
            </p:txBody>
          </p:sp>
        </p:grpSp>
      </p:grpSp>
    </p:spTree>
    <p:extLst>
      <p:ext uri="{BB962C8B-B14F-4D97-AF65-F5344CB8AC3E}">
        <p14:creationId xmlns:p14="http://schemas.microsoft.com/office/powerpoint/2010/main" val="314978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9707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3051933"/>
            <a:ext cx="11333395" cy="2891065"/>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a:solidFill>
                  <a:srgbClr val="865B3E"/>
                </a:solidFill>
                <a:latin typeface="Arial" panose="020B0604020202020204" pitchFamily="34" charset="0"/>
                <a:cs typeface="Arial" panose="020B0604020202020204" pitchFamily="34" charset="0"/>
              </a:rPr>
              <a:t>Bài đồng giao nhắc chúng ta cần nhớ ơn người cày ruộng, người đào ao, người vun gốc, người mò ốc, người chèo đò, người mắc võng, người trồng trọt.</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6858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a:latin typeface="Arial" pitchFamily="34" charset="0"/>
                <a:ea typeface="Arial-Rounded" pitchFamily="34" charset="0"/>
                <a:cs typeface="Arial" pitchFamily="34" charset="0"/>
              </a:rPr>
              <a:t>Bài thơ đồng gia nhắc chúng ta cần nhớ ơn những ai?</a:t>
            </a:r>
          </a:p>
        </p:txBody>
      </p:sp>
    </p:spTree>
    <p:extLst>
      <p:ext uri="{BB962C8B-B14F-4D97-AF65-F5344CB8AC3E}">
        <p14:creationId xmlns:p14="http://schemas.microsoft.com/office/powerpoint/2010/main" val="24512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8183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2899533"/>
            <a:ext cx="11333395" cy="2739267"/>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a:solidFill>
                  <a:srgbClr val="865B3E"/>
                </a:solidFill>
                <a:latin typeface="Arial" panose="020B0604020202020204" pitchFamily="34" charset="0"/>
                <a:cs typeface="Arial" panose="020B0604020202020204" pitchFamily="34" charset="0"/>
              </a:rPr>
              <a:t>Chúng ta cần nhớ ơn những người đó vì họ giúp chúng ta có cơm, rau, ốc, quả để ăn, có bóng mát để trú nắng, có võng để nằm và có thể sang đò.</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5334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a:latin typeface="Arial" pitchFamily="34" charset="0"/>
                <a:ea typeface="Arial-Rounded" pitchFamily="34" charset="0"/>
                <a:cs typeface="Arial" pitchFamily="34" charset="0"/>
              </a:rPr>
              <a:t>Vì sao chúng ta cần nhớ ơn họ?</a:t>
            </a:r>
          </a:p>
        </p:txBody>
      </p:sp>
    </p:spTree>
    <p:extLst>
      <p:ext uri="{BB962C8B-B14F-4D97-AF65-F5344CB8AC3E}">
        <p14:creationId xmlns:p14="http://schemas.microsoft.com/office/powerpoint/2010/main" val="26403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702" y="762000"/>
            <a:ext cx="115062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a:latin typeface="Arial" pitchFamily="34" charset="0"/>
                <a:ea typeface="Arial-Rounded" pitchFamily="34" charset="0"/>
                <a:cs typeface="Arial" pitchFamily="34" charset="0"/>
              </a:rPr>
              <a:t>Còn em, em nhớ ơn những ai? Vì sao?</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456"/>
          <a:stretch/>
        </p:blipFill>
        <p:spPr>
          <a:xfrm>
            <a:off x="3198812" y="2590800"/>
            <a:ext cx="4783138" cy="3648339"/>
          </a:xfrm>
          <a:prstGeom prst="rect">
            <a:avLst/>
          </a:prstGeom>
        </p:spPr>
      </p:pic>
    </p:spTree>
    <p:extLst>
      <p:ext uri="{BB962C8B-B14F-4D97-AF65-F5344CB8AC3E}">
        <p14:creationId xmlns:p14="http://schemas.microsoft.com/office/powerpoint/2010/main" val="19078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65212" y="838200"/>
            <a:ext cx="10895013" cy="5885411"/>
            <a:chOff x="1293812" y="381000"/>
            <a:chExt cx="10895013" cy="5885411"/>
          </a:xfrm>
        </p:grpSpPr>
        <p:sp>
          <p:nvSpPr>
            <p:cNvPr id="14" name="TextBox 1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15" name="Group 14"/>
            <p:cNvGrpSpPr/>
            <p:nvPr/>
          </p:nvGrpSpPr>
          <p:grpSpPr>
            <a:xfrm>
              <a:off x="1293812" y="1071637"/>
              <a:ext cx="10895013" cy="5194774"/>
              <a:chOff x="1293812" y="1071637"/>
              <a:chExt cx="10895013" cy="5194774"/>
            </a:xfrm>
          </p:grpSpPr>
          <p:sp>
            <p:nvSpPr>
              <p:cNvPr id="16" name="TextBox 15"/>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19" name="TextBox 18"/>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grpSp>
      </p:grpSp>
      <p:sp>
        <p:nvSpPr>
          <p:cNvPr id="3" name="Oval 2"/>
          <p:cNvSpPr/>
          <p:nvPr/>
        </p:nvSpPr>
        <p:spPr>
          <a:xfrm>
            <a:off x="227012"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5</a:t>
            </a:r>
          </a:p>
        </p:txBody>
      </p:sp>
      <p:sp>
        <p:nvSpPr>
          <p:cNvPr id="4" name="TextBox 3"/>
          <p:cNvSpPr txBox="1"/>
          <p:nvPr/>
        </p:nvSpPr>
        <p:spPr>
          <a:xfrm>
            <a:off x="1115782" y="271462"/>
            <a:ext cx="88276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Học thuộc lòng bài đồng giao</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1652532"/>
            <a:ext cx="3656648" cy="4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2213838"/>
            <a:ext cx="3656648" cy="6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2667381"/>
            <a:ext cx="3656648" cy="54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853" y="3209776"/>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25" y="380634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4370493"/>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4934417"/>
            <a:ext cx="3656648" cy="56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5499052"/>
            <a:ext cx="3988894" cy="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98" y="3295351"/>
            <a:ext cx="3656648" cy="5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3867535"/>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447496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68" y="5000105"/>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13" y="5535991"/>
            <a:ext cx="3656648" cy="5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977" y="6083844"/>
            <a:ext cx="3988894" cy="6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3"/>
                                        </p:tgtEl>
                                      </p:cBhvr>
                                    </p:animEffect>
                                    <p:set>
                                      <p:cBhvr>
                                        <p:cTn id="90" dur="1" fill="hold">
                                          <p:stCondLst>
                                            <p:cond delay="499"/>
                                          </p:stCondLst>
                                        </p:cTn>
                                        <p:tgtEl>
                                          <p:spTgt spid="3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par>
                                <p:cTn id="96" presetID="10"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10"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10"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10" presetClass="entr" presetSubtype="0"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par>
                                <p:cTn id="120" presetID="10" presetClass="entr" presetSubtype="0" fill="hold"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par>
                                <p:cTn id="123" presetID="10" presetClass="entr" presetSubtype="0" fill="hold" nodeType="with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par>
                                <p:cTn id="126" presetID="10" presetClass="entr" presetSubtype="0" fill="hold"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par>
                                <p:cTn id="129" presetID="10" presetClass="entr" presetSubtype="0"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5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24"/>
                                        </p:tgtEl>
                                      </p:cBhvr>
                                    </p:animEffect>
                                    <p:set>
                                      <p:cBhvr>
                                        <p:cTn id="154" dur="1" fill="hold">
                                          <p:stCondLst>
                                            <p:cond delay="499"/>
                                          </p:stCondLst>
                                        </p:cTn>
                                        <p:tgtEl>
                                          <p:spTgt spid="2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26"/>
                                        </p:tgtEl>
                                      </p:cBhvr>
                                    </p:animEffect>
                                    <p:set>
                                      <p:cBhvr>
                                        <p:cTn id="157" dur="1" fill="hold">
                                          <p:stCondLst>
                                            <p:cond delay="499"/>
                                          </p:stCondLst>
                                        </p:cTn>
                                        <p:tgtEl>
                                          <p:spTgt spid="26"/>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27"/>
                                        </p:tgtEl>
                                      </p:cBhvr>
                                    </p:animEffect>
                                    <p:set>
                                      <p:cBhvr>
                                        <p:cTn id="160" dur="1" fill="hold">
                                          <p:stCondLst>
                                            <p:cond delay="499"/>
                                          </p:stCondLst>
                                        </p:cTn>
                                        <p:tgtEl>
                                          <p:spTgt spid="27"/>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29"/>
                                        </p:tgtEl>
                                      </p:cBhvr>
                                    </p:animEffect>
                                    <p:set>
                                      <p:cBhvr>
                                        <p:cTn id="166" dur="1" fill="hold">
                                          <p:stCondLst>
                                            <p:cond delay="499"/>
                                          </p:stCondLst>
                                        </p:cTn>
                                        <p:tgtEl>
                                          <p:spTgt spid="29"/>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0"/>
                                        </p:tgtEl>
                                      </p:cBhvr>
                                    </p:animEffect>
                                    <p:set>
                                      <p:cBhvr>
                                        <p:cTn id="169" dur="1" fill="hold">
                                          <p:stCondLst>
                                            <p:cond delay="499"/>
                                          </p:stCondLst>
                                        </p:cTn>
                                        <p:tgtEl>
                                          <p:spTgt spid="30"/>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2"/>
                                        </p:tgtEl>
                                      </p:cBhvr>
                                    </p:animEffect>
                                    <p:set>
                                      <p:cBhvr>
                                        <p:cTn id="175" dur="1" fill="hold">
                                          <p:stCondLst>
                                            <p:cond delay="499"/>
                                          </p:stCondLst>
                                        </p:cTn>
                                        <p:tgtEl>
                                          <p:spTgt spid="3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3448454" y="2869488"/>
            <a:ext cx="5467912"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2126371" y="2812695"/>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2167432" y="2883519"/>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a:solidFill>
                  <a:schemeClr val="bg1"/>
                </a:solidFill>
                <a:latin typeface="Arial Rounded MT Bold" pitchFamily="34" charset="0"/>
                <a:ea typeface="Arial-Rounded" pitchFamily="34" charset="0"/>
                <a:cs typeface="Times New Roman" pitchFamily="18" charset="0"/>
              </a:rPr>
              <a:t>5</a:t>
            </a:r>
          </a:p>
        </p:txBody>
      </p:sp>
      <p:sp>
        <p:nvSpPr>
          <p:cNvPr id="24" name="TextBox 23"/>
          <p:cNvSpPr txBox="1"/>
          <p:nvPr/>
        </p:nvSpPr>
        <p:spPr>
          <a:xfrm>
            <a:off x="2925174" y="3052120"/>
            <a:ext cx="6826838" cy="772949"/>
          </a:xfrm>
          <a:prstGeom prst="rect">
            <a:avLst/>
          </a:prstGeom>
          <a:noFill/>
        </p:spPr>
        <p:txBody>
          <a:bodyPr wrap="square" lIns="110154" tIns="55077" rIns="110154" bIns="55077" rtlCol="0">
            <a:spAutoFit/>
          </a:bodyPr>
          <a:lstStyle/>
          <a:p>
            <a:pPr algn="ctr"/>
            <a:r>
              <a:rPr lang="en-US" sz="4300" b="1">
                <a:solidFill>
                  <a:srgbClr val="A71FB1"/>
                </a:solidFill>
                <a:latin typeface="Arial-Rounded" pitchFamily="34" charset="0"/>
                <a:ea typeface="Arial-Rounded" pitchFamily="34" charset="0"/>
                <a:cs typeface="Arial-Rounded" pitchFamily="34" charset="0"/>
              </a:rPr>
              <a:t>NHỚ ƠN</a:t>
            </a: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5261001" y="4206782"/>
            <a:ext cx="2155184" cy="1817913"/>
          </a:xfrm>
          <a:prstGeom prst="rect">
            <a:avLst/>
          </a:prstGeom>
        </p:spPr>
      </p:pic>
    </p:spTree>
    <p:extLst>
      <p:ext uri="{BB962C8B-B14F-4D97-AF65-F5344CB8AC3E}">
        <p14:creationId xmlns:p14="http://schemas.microsoft.com/office/powerpoint/2010/main" val="53012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27" y="1778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6</a:t>
            </a:r>
          </a:p>
        </p:txBody>
      </p:sp>
      <p:sp>
        <p:nvSpPr>
          <p:cNvPr id="6" name="TextBox 5"/>
          <p:cNvSpPr txBox="1"/>
          <p:nvPr/>
        </p:nvSpPr>
        <p:spPr>
          <a:xfrm>
            <a:off x="923397" y="296863"/>
            <a:ext cx="10859134" cy="1107909"/>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Nói về việc em cần làm để thể hiện lòng biết ơn đối với người thân hoặc thầy cô</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079" t="32813" r="11713" b="25260"/>
          <a:stretch/>
        </p:blipFill>
        <p:spPr bwMode="auto">
          <a:xfrm>
            <a:off x="3122612" y="1752600"/>
            <a:ext cx="5029200" cy="452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7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06294" y="381000"/>
            <a:ext cx="11546880" cy="58928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0196" tIns="55098" rIns="110196" bIns="55098" rtlCol="0" anchor="ctr"/>
          <a:lstStyle/>
          <a:p>
            <a:pPr algn="ctr"/>
            <a:r>
              <a:rPr lang="en-US" sz="3900" b="1">
                <a:solidFill>
                  <a:schemeClr val="tx1"/>
                </a:solidFill>
                <a:latin typeface="Arial" pitchFamily="34" charset="0"/>
                <a:cs typeface="Arial" pitchFamily="34" charset="0"/>
              </a:rPr>
              <a:t>Dặn dò:</a:t>
            </a:r>
          </a:p>
          <a:p>
            <a:pPr marL="550975" indent="-550975" algn="just">
              <a:buFontTx/>
              <a:buChar char="-"/>
            </a:pPr>
            <a:r>
              <a:rPr lang="en-US" sz="3900">
                <a:solidFill>
                  <a:schemeClr val="tx1"/>
                </a:solidFill>
                <a:latin typeface="Arial" pitchFamily="34" charset="0"/>
                <a:cs typeface="Arial" pitchFamily="34" charset="0"/>
              </a:rPr>
              <a:t>Học thuộc bài thơ </a:t>
            </a:r>
            <a:r>
              <a:rPr lang="en-US" sz="3900" i="1">
                <a:solidFill>
                  <a:schemeClr val="tx1"/>
                </a:solidFill>
                <a:latin typeface="Arial" pitchFamily="34" charset="0"/>
                <a:cs typeface="Arial" pitchFamily="34" charset="0"/>
              </a:rPr>
              <a:t>Nhớ ơn </a:t>
            </a:r>
            <a:r>
              <a:rPr lang="en-US" sz="3900">
                <a:solidFill>
                  <a:schemeClr val="tx1"/>
                </a:solidFill>
                <a:latin typeface="Arial" pitchFamily="34" charset="0"/>
                <a:cs typeface="Arial" pitchFamily="34" charset="0"/>
              </a:rPr>
              <a:t>(trang 156, 157).</a:t>
            </a:r>
          </a:p>
          <a:p>
            <a:pPr marL="550975" indent="-550975" algn="just">
              <a:buFontTx/>
              <a:buChar char="-"/>
            </a:pPr>
            <a:r>
              <a:rPr lang="en-US" sz="3900">
                <a:solidFill>
                  <a:schemeClr val="tx1"/>
                </a:solidFill>
                <a:latin typeface="Arial" pitchFamily="34" charset="0"/>
                <a:cs typeface="Arial" pitchFamily="34" charset="0"/>
              </a:rPr>
              <a:t>Chuẩn bị bài mới: </a:t>
            </a:r>
            <a:r>
              <a:rPr lang="en-US" sz="3900" i="1">
                <a:solidFill>
                  <a:schemeClr val="tx1"/>
                </a:solidFill>
                <a:latin typeface="Arial" pitchFamily="34" charset="0"/>
                <a:cs typeface="Arial" pitchFamily="34" charset="0"/>
              </a:rPr>
              <a:t>Du lịch biển Việt Nam</a:t>
            </a:r>
            <a:r>
              <a:rPr lang="en-US" sz="3900">
                <a:solidFill>
                  <a:schemeClr val="tx1"/>
                </a:solidFill>
                <a:latin typeface="Arial" pitchFamily="34" charset="0"/>
                <a:cs typeface="Arial" pitchFamily="34" charset="0"/>
              </a:rPr>
              <a:t> (trang 158).</a:t>
            </a: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9327" y="3810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1</a:t>
            </a:r>
          </a:p>
        </p:txBody>
      </p:sp>
      <p:sp>
        <p:nvSpPr>
          <p:cNvPr id="5" name="TextBox 4"/>
          <p:cNvSpPr txBox="1"/>
          <p:nvPr/>
        </p:nvSpPr>
        <p:spPr>
          <a:xfrm>
            <a:off x="1168096" y="500063"/>
            <a:ext cx="9852634"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Quan sát tranh</a:t>
            </a:r>
          </a:p>
        </p:txBody>
      </p:sp>
      <p:sp>
        <p:nvSpPr>
          <p:cNvPr id="7" name="TextBox 6"/>
          <p:cNvSpPr txBox="1"/>
          <p:nvPr/>
        </p:nvSpPr>
        <p:spPr>
          <a:xfrm>
            <a:off x="1118036" y="1193800"/>
            <a:ext cx="9852634" cy="1107909"/>
          </a:xfrm>
          <a:prstGeom prst="rect">
            <a:avLst/>
          </a:prstGeom>
          <a:noFill/>
        </p:spPr>
        <p:txBody>
          <a:bodyPr wrap="square" lIns="121833" tIns="60917" rIns="121833" bIns="60917" rtlCol="0">
            <a:spAutoFit/>
          </a:bodyPr>
          <a:lstStyle/>
          <a:p>
            <a:pPr marL="514350" indent="-514350" algn="just">
              <a:buAutoNum type="alphaLcPeriod"/>
            </a:pPr>
            <a:r>
              <a:rPr lang="en-US" sz="3200">
                <a:latin typeface="Arial" pitchFamily="34" charset="0"/>
                <a:ea typeface="Arial-Rounded" pitchFamily="34" charset="0"/>
                <a:cs typeface="Arial" pitchFamily="34" charset="0"/>
              </a:rPr>
              <a:t>Các bạn nhỏ đang làm gì?</a:t>
            </a:r>
          </a:p>
          <a:p>
            <a:pPr marL="514350" indent="-514350" algn="just">
              <a:buAutoNum type="alphaLcPeriod"/>
            </a:pPr>
            <a:r>
              <a:rPr lang="en-US" sz="3200">
                <a:latin typeface="Arial" pitchFamily="34" charset="0"/>
                <a:ea typeface="Arial-Rounded" pitchFamily="34" charset="0"/>
                <a:cs typeface="Arial" pitchFamily="34" charset="0"/>
              </a:rPr>
              <a:t>Em hiểu câu “Ăn quả nhớ kẻ trồng cây” ý nói gì?</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14" t="21023" r="37602" b="37121"/>
          <a:stretch/>
        </p:blipFill>
        <p:spPr bwMode="auto">
          <a:xfrm>
            <a:off x="3122612" y="2590800"/>
            <a:ext cx="569362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4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grpSp>
        <p:nvGrpSpPr>
          <p:cNvPr id="6" name="Group 5"/>
          <p:cNvGrpSpPr/>
          <p:nvPr/>
        </p:nvGrpSpPr>
        <p:grpSpPr>
          <a:xfrm>
            <a:off x="1293812" y="381000"/>
            <a:ext cx="11913831" cy="6511635"/>
            <a:chOff x="1293812" y="381000"/>
            <a:chExt cx="11913831" cy="6511635"/>
          </a:xfrm>
        </p:grpSpPr>
        <p:sp>
          <p:nvSpPr>
            <p:cNvPr id="4" name="TextBox 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5" name="Group 4"/>
            <p:cNvGrpSpPr/>
            <p:nvPr/>
          </p:nvGrpSpPr>
          <p:grpSpPr>
            <a:xfrm>
              <a:off x="1293812" y="1071637"/>
              <a:ext cx="11913831" cy="5820998"/>
              <a:chOff x="1293812" y="1071637"/>
              <a:chExt cx="11913831" cy="5820998"/>
            </a:xfrm>
          </p:grpSpPr>
          <p:sp>
            <p:nvSpPr>
              <p:cNvPr id="7" name="TextBox 6"/>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10" name="TextBox 9"/>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13" name="TextBox 12"/>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(Đồng giao)</a:t>
                </a:r>
              </a:p>
            </p:txBody>
          </p:sp>
        </p:grpSp>
      </p:grpSp>
    </p:spTree>
    <p:extLst>
      <p:ext uri="{BB962C8B-B14F-4D97-AF65-F5344CB8AC3E}">
        <p14:creationId xmlns:p14="http://schemas.microsoft.com/office/powerpoint/2010/main" val="141210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93812" y="381000"/>
            <a:ext cx="11913831" cy="6511635"/>
            <a:chOff x="1293812" y="381000"/>
            <a:chExt cx="11913831" cy="6511635"/>
          </a:xfrm>
        </p:grpSpPr>
        <p:sp>
          <p:nvSpPr>
            <p:cNvPr id="16" name="TextBox 15"/>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17" name="Group 16"/>
            <p:cNvGrpSpPr/>
            <p:nvPr/>
          </p:nvGrpSpPr>
          <p:grpSpPr>
            <a:xfrm>
              <a:off x="1293812" y="1071637"/>
              <a:ext cx="11913831" cy="5820998"/>
              <a:chOff x="1293812" y="1071637"/>
              <a:chExt cx="11913831" cy="5820998"/>
            </a:xfrm>
          </p:grpSpPr>
          <p:sp>
            <p:nvSpPr>
              <p:cNvPr id="21" name="TextBox 20"/>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(Đồng giao)</a:t>
                </a:r>
              </a:p>
            </p:txBody>
          </p:sp>
        </p:grpSp>
      </p:grpSp>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cxnSp>
        <p:nvCxnSpPr>
          <p:cNvPr id="18" name="Straight Connector 17"/>
          <p:cNvCxnSpPr/>
          <p:nvPr/>
        </p:nvCxnSpPr>
        <p:spPr>
          <a:xfrm flipH="1">
            <a:off x="3844157" y="2251365"/>
            <a:ext cx="1917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94013" y="2784764"/>
            <a:ext cx="2133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997905" y="3976255"/>
            <a:ext cx="2139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914271" y="6172730"/>
            <a:ext cx="1839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1"/>
                  </a:solidFill>
                  <a:latin typeface="Arial" pitchFamily="34" charset="0"/>
                  <a:ea typeface="微软雅黑" pitchFamily="34" charset="-122"/>
                  <a:cs typeface="Arial" pitchFamily="34" charset="0"/>
                </a:rPr>
                <a:t>cày ruộng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2"/>
                  </a:solidFill>
                  <a:latin typeface="Arial" pitchFamily="34" charset="0"/>
                  <a:ea typeface="微软雅黑" pitchFamily="34" charset="-122"/>
                  <a:cs typeface="Arial" pitchFamily="34" charset="0"/>
                </a:rPr>
                <a:t>rau muống</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3"/>
                  </a:solidFill>
                  <a:latin typeface="Arial" pitchFamily="34" charset="0"/>
                  <a:ea typeface="微软雅黑" pitchFamily="34" charset="-122"/>
                  <a:cs typeface="Arial" pitchFamily="34" charset="0"/>
                </a:rPr>
                <a:t>chèo chống</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4"/>
                  </a:solidFill>
                  <a:latin typeface="Arial" pitchFamily="34" charset="0"/>
                  <a:ea typeface="微软雅黑" pitchFamily="34" charset="-122"/>
                  <a:cs typeface="Arial" pitchFamily="34" charset="0"/>
                </a:rPr>
                <a:t>trồng trọt</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1"/>
                  </a:solidFill>
                  <a:latin typeface="Arial" pitchFamily="34" charset="0"/>
                  <a:ea typeface="微软雅黑" pitchFamily="34" charset="-122"/>
                  <a:cs typeface="Arial" pitchFamily="34" charset="0"/>
                </a:rPr>
                <a:t>…</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cxnSp>
        <p:nvCxnSpPr>
          <p:cNvPr id="31" name="Straight Connector 30"/>
          <p:cNvCxnSpPr/>
          <p:nvPr/>
        </p:nvCxnSpPr>
        <p:spPr>
          <a:xfrm flipH="1">
            <a:off x="5632507" y="1720775"/>
            <a:ext cx="44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603486" y="2590800"/>
            <a:ext cx="262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822480" y="3692187"/>
            <a:ext cx="3837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667473" y="4667250"/>
            <a:ext cx="37931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76612" y="1737440"/>
            <a:ext cx="1076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100383" y="3700352"/>
            <a:ext cx="5053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1522412" y="2726660"/>
            <a:ext cx="2155184" cy="1817913"/>
          </a:xfrm>
          <a:prstGeom prst="rect">
            <a:avLst/>
          </a:prstGeom>
        </p:spPr>
      </p:pic>
      <p:cxnSp>
        <p:nvCxnSpPr>
          <p:cNvPr id="41" name="Straight Connector 40"/>
          <p:cNvCxnSpPr/>
          <p:nvPr/>
        </p:nvCxnSpPr>
        <p:spPr>
          <a:xfrm flipH="1">
            <a:off x="7114981" y="2618510"/>
            <a:ext cx="1036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037843" y="4667250"/>
            <a:ext cx="37931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53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up)">
                                      <p:cBhvr>
                                        <p:cTn id="11" dur="500"/>
                                        <p:tgtEl>
                                          <p:spTgt spid="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1+#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9"/>
                                        </p:tgtEl>
                                        <p:attrNameLst>
                                          <p:attrName>style.visibility</p:attrName>
                                        </p:attrNameLst>
                                      </p:cBhvr>
                                      <p:to>
                                        <p:strVal val="visible"/>
                                      </p:to>
                                    </p:set>
                                    <p:anim calcmode="lin" valueType="num">
                                      <p:cBhvr additive="base">
                                        <p:cTn id="30" dur="500" fill="hold"/>
                                        <p:tgtEl>
                                          <p:spTgt spid="149"/>
                                        </p:tgtEl>
                                        <p:attrNameLst>
                                          <p:attrName>ppt_x</p:attrName>
                                        </p:attrNameLst>
                                      </p:cBhvr>
                                      <p:tavLst>
                                        <p:tav tm="0">
                                          <p:val>
                                            <p:strVal val="1+#ppt_w/2"/>
                                          </p:val>
                                        </p:tav>
                                        <p:tav tm="100000">
                                          <p:val>
                                            <p:strVal val="#ppt_x"/>
                                          </p:val>
                                        </p:tav>
                                      </p:tavLst>
                                    </p:anim>
                                    <p:anim calcmode="lin" valueType="num">
                                      <p:cBhvr additive="base">
                                        <p:cTn id="31"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55"/>
                                        </p:tgtEl>
                                        <p:attrNameLst>
                                          <p:attrName>style.visibility</p:attrName>
                                        </p:attrNameLst>
                                      </p:cBhvr>
                                      <p:to>
                                        <p:strVal val="visible"/>
                                      </p:to>
                                    </p:set>
                                    <p:anim calcmode="lin" valueType="num">
                                      <p:cBhvr additive="base">
                                        <p:cTn id="44" dur="500" fill="hold"/>
                                        <p:tgtEl>
                                          <p:spTgt spid="155"/>
                                        </p:tgtEl>
                                        <p:attrNameLst>
                                          <p:attrName>ppt_x</p:attrName>
                                        </p:attrNameLst>
                                      </p:cBhvr>
                                      <p:tavLst>
                                        <p:tav tm="0">
                                          <p:val>
                                            <p:strVal val="1+#ppt_w/2"/>
                                          </p:val>
                                        </p:tav>
                                        <p:tav tm="100000">
                                          <p:val>
                                            <p:strVal val="#ppt_x"/>
                                          </p:val>
                                        </p:tav>
                                      </p:tavLst>
                                    </p:anim>
                                    <p:anim calcmode="lin" valueType="num">
                                      <p:cBhvr additive="base">
                                        <p:cTn id="45"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61"/>
                                        </p:tgtEl>
                                        <p:attrNameLst>
                                          <p:attrName>style.visibility</p:attrName>
                                        </p:attrNameLst>
                                      </p:cBhvr>
                                      <p:to>
                                        <p:strVal val="visible"/>
                                      </p:to>
                                    </p:set>
                                    <p:anim calcmode="lin" valueType="num">
                                      <p:cBhvr additive="base">
                                        <p:cTn id="58" dur="500" fill="hold"/>
                                        <p:tgtEl>
                                          <p:spTgt spid="161"/>
                                        </p:tgtEl>
                                        <p:attrNameLst>
                                          <p:attrName>ppt_x</p:attrName>
                                        </p:attrNameLst>
                                      </p:cBhvr>
                                      <p:tavLst>
                                        <p:tav tm="0">
                                          <p:val>
                                            <p:strVal val="1+#ppt_w/2"/>
                                          </p:val>
                                        </p:tav>
                                        <p:tav tm="100000">
                                          <p:val>
                                            <p:strVal val="#ppt_x"/>
                                          </p:val>
                                        </p:tav>
                                      </p:tavLst>
                                    </p:anim>
                                    <p:anim calcmode="lin" valueType="num">
                                      <p:cBhvr additive="base">
                                        <p:cTn id="5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167"/>
                                        </p:tgtEl>
                                        <p:attrNameLst>
                                          <p:attrName>style.visibility</p:attrName>
                                        </p:attrNameLst>
                                      </p:cBhvr>
                                      <p:to>
                                        <p:strVal val="visible"/>
                                      </p:to>
                                    </p:set>
                                    <p:anim calcmode="lin" valueType="num">
                                      <p:cBhvr additive="base">
                                        <p:cTn id="72" dur="500" fill="hold"/>
                                        <p:tgtEl>
                                          <p:spTgt spid="167"/>
                                        </p:tgtEl>
                                        <p:attrNameLst>
                                          <p:attrName>ppt_x</p:attrName>
                                        </p:attrNameLst>
                                      </p:cBhvr>
                                      <p:tavLst>
                                        <p:tav tm="0">
                                          <p:val>
                                            <p:strVal val="1+#ppt_w/2"/>
                                          </p:val>
                                        </p:tav>
                                        <p:tav tm="100000">
                                          <p:val>
                                            <p:strVal val="#ppt_x"/>
                                          </p:val>
                                        </p:tav>
                                      </p:tavLst>
                                    </p:anim>
                                    <p:anim calcmode="lin" valueType="num">
                                      <p:cBhvr additive="base">
                                        <p:cTn id="73" dur="500" fill="hold"/>
                                        <p:tgtEl>
                                          <p:spTgt spid="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60412" y="178209"/>
            <a:ext cx="11913831" cy="6511635"/>
            <a:chOff x="1293812" y="381000"/>
            <a:chExt cx="11913831" cy="6511635"/>
          </a:xfrm>
        </p:grpSpPr>
        <p:sp>
          <p:nvSpPr>
            <p:cNvPr id="43" name="TextBox 4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a:latin typeface="Arial" pitchFamily="34" charset="0"/>
                  <a:ea typeface="Arial-Rounded" pitchFamily="34" charset="0"/>
                  <a:cs typeface="Arial" pitchFamily="34" charset="0"/>
                </a:rPr>
                <a:t>Nhớ ơn</a:t>
              </a:r>
            </a:p>
          </p:txBody>
        </p:sp>
        <p:grpSp>
          <p:nvGrpSpPr>
            <p:cNvPr id="44" name="Group 43"/>
            <p:cNvGrpSpPr/>
            <p:nvPr/>
          </p:nvGrpSpPr>
          <p:grpSpPr>
            <a:xfrm>
              <a:off x="1293812" y="1071637"/>
              <a:ext cx="11913831" cy="5820998"/>
              <a:chOff x="1293812" y="1071637"/>
              <a:chExt cx="11913831" cy="5820998"/>
            </a:xfrm>
          </p:grpSpPr>
          <p:sp>
            <p:nvSpPr>
              <p:cNvPr id="45" name="TextBox 44"/>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Ăn một bát cơm</a:t>
                </a:r>
              </a:p>
              <a:p>
                <a:pPr algn="just"/>
                <a:r>
                  <a:rPr lang="en-US" sz="3600">
                    <a:latin typeface="Arial" pitchFamily="34" charset="0"/>
                    <a:ea typeface="Arial-Rounded" pitchFamily="34" charset="0"/>
                    <a:cs typeface="Arial" pitchFamily="34" charset="0"/>
                  </a:rPr>
                  <a:t>Nhớ người cày ruộng.</a:t>
                </a:r>
              </a:p>
              <a:p>
                <a:pPr algn="just"/>
                <a:r>
                  <a:rPr lang="en-US" sz="3600">
                    <a:latin typeface="Arial" pitchFamily="34" charset="0"/>
                    <a:ea typeface="Arial-Rounded" pitchFamily="34" charset="0"/>
                    <a:cs typeface="Arial" pitchFamily="34" charset="0"/>
                  </a:rPr>
                  <a:t>Ăn đĩa rau muống,</a:t>
                </a:r>
              </a:p>
              <a:p>
                <a:pPr algn="just"/>
                <a:r>
                  <a:rPr lang="en-US" sz="3600">
                    <a:latin typeface="Arial" pitchFamily="34" charset="0"/>
                    <a:ea typeface="Arial-Rounded" pitchFamily="34" charset="0"/>
                    <a:cs typeface="Arial" pitchFamily="34" charset="0"/>
                  </a:rPr>
                  <a:t>Nhớ người đào ao.</a:t>
                </a:r>
              </a:p>
              <a:p>
                <a:pPr algn="just"/>
                <a:r>
                  <a:rPr lang="en-US" sz="3600">
                    <a:latin typeface="Arial" pitchFamily="34" charset="0"/>
                    <a:ea typeface="Arial-Rounded" pitchFamily="34" charset="0"/>
                    <a:cs typeface="Arial" pitchFamily="34" charset="0"/>
                  </a:rPr>
                  <a:t>Ăn một quả đào,</a:t>
                </a:r>
              </a:p>
              <a:p>
                <a:pPr algn="just"/>
                <a:r>
                  <a:rPr lang="en-US" sz="3600">
                    <a:latin typeface="Arial" pitchFamily="34" charset="0"/>
                    <a:ea typeface="Arial-Rounded" pitchFamily="34" charset="0"/>
                    <a:cs typeface="Arial" pitchFamily="34" charset="0"/>
                  </a:rPr>
                  <a:t>Nhớ người vun gốc.</a:t>
                </a:r>
              </a:p>
              <a:p>
                <a:pPr algn="just"/>
                <a:r>
                  <a:rPr lang="en-US" sz="3600">
                    <a:latin typeface="Arial" pitchFamily="34" charset="0"/>
                    <a:ea typeface="Arial-Rounded" pitchFamily="34" charset="0"/>
                    <a:cs typeface="Arial" pitchFamily="34" charset="0"/>
                  </a:rPr>
                  <a:t>Ăn một con ốc,</a:t>
                </a:r>
              </a:p>
              <a:p>
                <a:pPr algn="just"/>
                <a:r>
                  <a:rPr lang="en-US" sz="3600">
                    <a:latin typeface="Arial" pitchFamily="34" charset="0"/>
                    <a:ea typeface="Arial-Rounded" pitchFamily="34" charset="0"/>
                    <a:cs typeface="Arial" pitchFamily="34" charset="0"/>
                  </a:rPr>
                  <a:t>Nhớ người đi mò.</a:t>
                </a:r>
              </a:p>
            </p:txBody>
          </p:sp>
          <p:sp>
            <p:nvSpPr>
              <p:cNvPr id="46" name="TextBox 45"/>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Sang đò,</a:t>
                </a:r>
              </a:p>
              <a:p>
                <a:pPr algn="just"/>
                <a:r>
                  <a:rPr lang="en-US" sz="3600">
                    <a:latin typeface="Arial" pitchFamily="34" charset="0"/>
                    <a:ea typeface="Arial-Rounded" pitchFamily="34" charset="0"/>
                    <a:cs typeface="Arial" pitchFamily="34" charset="0"/>
                  </a:rPr>
                  <a:t>Nhớ người chèo chống.</a:t>
                </a:r>
              </a:p>
              <a:p>
                <a:pPr algn="just"/>
                <a:r>
                  <a:rPr lang="en-US" sz="3600">
                    <a:latin typeface="Arial" pitchFamily="34" charset="0"/>
                    <a:ea typeface="Arial-Rounded" pitchFamily="34" charset="0"/>
                    <a:cs typeface="Arial" pitchFamily="34" charset="0"/>
                  </a:rPr>
                  <a:t>Nằm võng,</a:t>
                </a:r>
              </a:p>
              <a:p>
                <a:pPr algn="just"/>
                <a:r>
                  <a:rPr lang="en-US" sz="3600">
                    <a:latin typeface="Arial" pitchFamily="34" charset="0"/>
                    <a:ea typeface="Arial-Rounded" pitchFamily="34" charset="0"/>
                    <a:cs typeface="Arial" pitchFamily="34" charset="0"/>
                  </a:rPr>
                  <a:t>Nhớ người mắc dây.</a:t>
                </a:r>
              </a:p>
              <a:p>
                <a:pPr algn="just"/>
                <a:r>
                  <a:rPr lang="en-US" sz="3600">
                    <a:latin typeface="Arial" pitchFamily="34" charset="0"/>
                    <a:ea typeface="Arial-Rounded" pitchFamily="34" charset="0"/>
                    <a:cs typeface="Arial" pitchFamily="34" charset="0"/>
                  </a:rPr>
                  <a:t>Đứng mát gốc cây,</a:t>
                </a:r>
              </a:p>
              <a:p>
                <a:pPr algn="just"/>
                <a:r>
                  <a:rPr lang="en-US" sz="3600">
                    <a:latin typeface="Arial" pitchFamily="34" charset="0"/>
                    <a:ea typeface="Arial-Rounded" pitchFamily="34" charset="0"/>
                    <a:cs typeface="Arial" pitchFamily="34" charset="0"/>
                  </a:rPr>
                  <a:t>Nhớ người trồng trọt.</a:t>
                </a:r>
              </a:p>
            </p:txBody>
          </p:sp>
          <p:sp>
            <p:nvSpPr>
              <p:cNvPr id="47" name="TextBox 46"/>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a:latin typeface="Arial" pitchFamily="34" charset="0"/>
                    <a:ea typeface="Arial-Rounded" pitchFamily="34" charset="0"/>
                    <a:cs typeface="Arial" pitchFamily="34" charset="0"/>
                  </a:rPr>
                  <a:t>(Đồng giao)</a:t>
                </a:r>
              </a:p>
            </p:txBody>
          </p:sp>
        </p:grpSp>
      </p:grpSp>
      <p:grpSp>
        <p:nvGrpSpPr>
          <p:cNvPr id="23" name="Group 22"/>
          <p:cNvGrpSpPr/>
          <p:nvPr/>
        </p:nvGrpSpPr>
        <p:grpSpPr>
          <a:xfrm>
            <a:off x="5512280" y="1524860"/>
            <a:ext cx="131582" cy="580823"/>
            <a:chOff x="2590800" y="2272159"/>
            <a:chExt cx="98712" cy="435617"/>
          </a:xfrm>
        </p:grpSpPr>
        <p:cxnSp>
          <p:nvCxnSpPr>
            <p:cNvPr id="24" name="Straight Connector 2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875212" y="2616609"/>
            <a:ext cx="131582" cy="580823"/>
            <a:chOff x="2590800" y="2272159"/>
            <a:chExt cx="98712" cy="435617"/>
          </a:xfrm>
        </p:grpSpPr>
        <p:cxnSp>
          <p:nvCxnSpPr>
            <p:cNvPr id="27" name="Straight Connector 26"/>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013538" y="3674149"/>
            <a:ext cx="131582" cy="580823"/>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570412" y="4790849"/>
            <a:ext cx="131582" cy="580823"/>
            <a:chOff x="2590800" y="2272159"/>
            <a:chExt cx="98712" cy="435617"/>
          </a:xfrm>
        </p:grpSpPr>
        <p:cxnSp>
          <p:nvCxnSpPr>
            <p:cNvPr id="33" name="Straight Connector 3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0971212" y="3197432"/>
            <a:ext cx="131582" cy="580823"/>
            <a:chOff x="2590800" y="2272159"/>
            <a:chExt cx="98712" cy="435617"/>
          </a:xfrm>
        </p:grpSpPr>
        <p:cxnSp>
          <p:nvCxnSpPr>
            <p:cNvPr id="49" name="Straight Connector 4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0209212" y="4340114"/>
            <a:ext cx="131582" cy="580823"/>
            <a:chOff x="2590800" y="2272159"/>
            <a:chExt cx="98712" cy="435617"/>
          </a:xfrm>
        </p:grpSpPr>
        <p:cxnSp>
          <p:nvCxnSpPr>
            <p:cNvPr id="52" name="Straight Connector 5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0478581" y="5375121"/>
            <a:ext cx="131582" cy="580823"/>
            <a:chOff x="2590800" y="2272159"/>
            <a:chExt cx="98712" cy="435617"/>
          </a:xfrm>
        </p:grpSpPr>
        <p:cxnSp>
          <p:nvCxnSpPr>
            <p:cNvPr id="55" name="Straight Connector 5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8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3126" y="4572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Cày ruộng:</a:t>
            </a:r>
            <a:endParaRPr lang="en-US" sz="4800">
              <a:latin typeface="Arial" pitchFamily="34" charset="0"/>
              <a:cs typeface="Arial" pitchFamily="34" charset="0"/>
            </a:endParaRPr>
          </a:p>
        </p:txBody>
      </p:sp>
      <p:sp>
        <p:nvSpPr>
          <p:cNvPr id="5" name="Title 1"/>
          <p:cNvSpPr txBox="1">
            <a:spLocks/>
          </p:cNvSpPr>
          <p:nvPr/>
        </p:nvSpPr>
        <p:spPr>
          <a:xfrm>
            <a:off x="3732212" y="1237344"/>
            <a:ext cx="8153400"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dùng dụng cụ có lưỡi bằng gang, sắt để lật, xới đất ở ruộng lên.</a:t>
            </a:r>
          </a:p>
        </p:txBody>
      </p:sp>
      <p:pic>
        <p:nvPicPr>
          <p:cNvPr id="2" name="Picture 2" descr="Cày Ruộng - Cuộc Sống Của Người Nông Dân | Tây Bắc Quê Hương Tôi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4" y="3113302"/>
            <a:ext cx="5654122" cy="3180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áy cày Kubota cày ruộng | lk nhạc thiếu nhi remix |Tractor Kubota  children's music remix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665" y="3113302"/>
            <a:ext cx="5679947" cy="319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a:solidFill>
                  <a:srgbClr val="FF0000"/>
                </a:solidFill>
                <a:latin typeface="Arial" pitchFamily="34" charset="0"/>
                <a:cs typeface="Arial" pitchFamily="34" charset="0"/>
              </a:rPr>
              <a:t>Vun gốc:</a:t>
            </a:r>
            <a:endParaRPr lang="en-US" sz="4800">
              <a:latin typeface="Arial" pitchFamily="34" charset="0"/>
              <a:cs typeface="Arial" pitchFamily="34" charset="0"/>
            </a:endParaRPr>
          </a:p>
        </p:txBody>
      </p:sp>
      <p:sp>
        <p:nvSpPr>
          <p:cNvPr id="5" name="Title 1"/>
          <p:cNvSpPr txBox="1">
            <a:spLocks/>
          </p:cNvSpPr>
          <p:nvPr/>
        </p:nvSpPr>
        <p:spPr>
          <a:xfrm>
            <a:off x="4366957" y="69965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a:latin typeface="Arial" pitchFamily="34" charset="0"/>
                <a:cs typeface="Arial" pitchFamily="34" charset="0"/>
              </a:rPr>
              <a:t>vun đất vào gốc cây.</a:t>
            </a: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Nông dân Duy Nhất tập chăm sóc cây vụ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 y="2209801"/>
            <a:ext cx="7466639" cy="4349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ỹ thuật làm cỏ, xới đất và vun gốc cây ớt - Cây trồng vật nu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681" y="2438400"/>
            <a:ext cx="4807504" cy="412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par>
                                <p:cTn id="18" presetID="10" presetClass="entr" presetSubtype="0" fill="hold"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fade">
                                      <p:cBhvr>
                                        <p:cTn id="2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854</Words>
  <Application>Microsoft Office PowerPoint</Application>
  <PresentationFormat>Custom</PresentationFormat>
  <Paragraphs>185</Paragraphs>
  <Slides>21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微软雅黑</vt:lpstr>
      <vt:lpstr>宋体</vt:lpstr>
      <vt:lpstr>Arial</vt:lpstr>
      <vt:lpstr>Arial Rounded MT Bold</vt:lpstr>
      <vt:lpstr>Arial-Rounded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Tuyết Bùi Thị</cp:lastModifiedBy>
  <cp:revision>238</cp:revision>
  <dcterms:created xsi:type="dcterms:W3CDTF">2020-12-08T15:48:47Z</dcterms:created>
  <dcterms:modified xsi:type="dcterms:W3CDTF">2025-05-18T05:00:13Z</dcterms:modified>
</cp:coreProperties>
</file>