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12" r:id="rId2"/>
    <p:sldId id="277" r:id="rId3"/>
    <p:sldId id="287" r:id="rId4"/>
    <p:sldId id="288" r:id="rId5"/>
    <p:sldId id="289" r:id="rId6"/>
    <p:sldId id="313" r:id="rId7"/>
    <p:sldId id="291" r:id="rId8"/>
    <p:sldId id="292" r:id="rId9"/>
    <p:sldId id="293" r:id="rId10"/>
    <p:sldId id="316" r:id="rId11"/>
    <p:sldId id="317" r:id="rId12"/>
    <p:sldId id="299" r:id="rId13"/>
    <p:sldId id="300" r:id="rId14"/>
    <p:sldId id="307" r:id="rId15"/>
    <p:sldId id="308" r:id="rId16"/>
    <p:sldId id="309" r:id="rId17"/>
    <p:sldId id="318" r:id="rId18"/>
    <p:sldId id="319" r:id="rId19"/>
    <p:sldId id="320" r:id="rId20"/>
    <p:sldId id="306" r:id="rId21"/>
  </p:sldIdLst>
  <p:sldSz cx="12188825" cy="6858000"/>
  <p:notesSz cx="6858000" cy="9144000"/>
  <p:defaultTextStyle>
    <a:defPPr>
      <a:defRPr lang="en-US"/>
    </a:defPPr>
    <a:lvl1pPr marL="0" algn="l" defTabSz="1101096" rtl="0" eaLnBrk="1" latinLnBrk="0" hangingPunct="1">
      <a:defRPr sz="2200" kern="1200">
        <a:solidFill>
          <a:schemeClr val="tx1"/>
        </a:solidFill>
        <a:latin typeface="+mn-lt"/>
        <a:ea typeface="+mn-ea"/>
        <a:cs typeface="+mn-cs"/>
      </a:defRPr>
    </a:lvl1pPr>
    <a:lvl2pPr marL="550547" algn="l" defTabSz="1101096" rtl="0" eaLnBrk="1" latinLnBrk="0" hangingPunct="1">
      <a:defRPr sz="2200" kern="1200">
        <a:solidFill>
          <a:schemeClr val="tx1"/>
        </a:solidFill>
        <a:latin typeface="+mn-lt"/>
        <a:ea typeface="+mn-ea"/>
        <a:cs typeface="+mn-cs"/>
      </a:defRPr>
    </a:lvl2pPr>
    <a:lvl3pPr marL="1101096" algn="l" defTabSz="1101096" rtl="0" eaLnBrk="1" latinLnBrk="0" hangingPunct="1">
      <a:defRPr sz="2200" kern="1200">
        <a:solidFill>
          <a:schemeClr val="tx1"/>
        </a:solidFill>
        <a:latin typeface="+mn-lt"/>
        <a:ea typeface="+mn-ea"/>
        <a:cs typeface="+mn-cs"/>
      </a:defRPr>
    </a:lvl3pPr>
    <a:lvl4pPr marL="1651643" algn="l" defTabSz="1101096" rtl="0" eaLnBrk="1" latinLnBrk="0" hangingPunct="1">
      <a:defRPr sz="2200" kern="1200">
        <a:solidFill>
          <a:schemeClr val="tx1"/>
        </a:solidFill>
        <a:latin typeface="+mn-lt"/>
        <a:ea typeface="+mn-ea"/>
        <a:cs typeface="+mn-cs"/>
      </a:defRPr>
    </a:lvl4pPr>
    <a:lvl5pPr marL="2202192" algn="l" defTabSz="1101096" rtl="0" eaLnBrk="1" latinLnBrk="0" hangingPunct="1">
      <a:defRPr sz="2200" kern="1200">
        <a:solidFill>
          <a:schemeClr val="tx1"/>
        </a:solidFill>
        <a:latin typeface="+mn-lt"/>
        <a:ea typeface="+mn-ea"/>
        <a:cs typeface="+mn-cs"/>
      </a:defRPr>
    </a:lvl5pPr>
    <a:lvl6pPr marL="2752739" algn="l" defTabSz="1101096" rtl="0" eaLnBrk="1" latinLnBrk="0" hangingPunct="1">
      <a:defRPr sz="2200" kern="1200">
        <a:solidFill>
          <a:schemeClr val="tx1"/>
        </a:solidFill>
        <a:latin typeface="+mn-lt"/>
        <a:ea typeface="+mn-ea"/>
        <a:cs typeface="+mn-cs"/>
      </a:defRPr>
    </a:lvl6pPr>
    <a:lvl7pPr marL="3303286" algn="l" defTabSz="1101096" rtl="0" eaLnBrk="1" latinLnBrk="0" hangingPunct="1">
      <a:defRPr sz="2200" kern="1200">
        <a:solidFill>
          <a:schemeClr val="tx1"/>
        </a:solidFill>
        <a:latin typeface="+mn-lt"/>
        <a:ea typeface="+mn-ea"/>
        <a:cs typeface="+mn-cs"/>
      </a:defRPr>
    </a:lvl7pPr>
    <a:lvl8pPr marL="3853835" algn="l" defTabSz="1101096" rtl="0" eaLnBrk="1" latinLnBrk="0" hangingPunct="1">
      <a:defRPr sz="2200" kern="1200">
        <a:solidFill>
          <a:schemeClr val="tx1"/>
        </a:solidFill>
        <a:latin typeface="+mn-lt"/>
        <a:ea typeface="+mn-ea"/>
        <a:cs typeface="+mn-cs"/>
      </a:defRPr>
    </a:lvl8pPr>
    <a:lvl9pPr marL="4404382" algn="l" defTabSz="1101096"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85E7"/>
    <a:srgbClr val="D24CDC"/>
    <a:srgbClr val="BD8E79"/>
    <a:srgbClr val="B37D65"/>
    <a:srgbClr val="8F5D47"/>
    <a:srgbClr val="B43C00"/>
    <a:srgbClr val="BF27CB"/>
    <a:srgbClr val="F3CEF6"/>
    <a:srgbClr val="A521AF"/>
    <a:srgbClr val="AD27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943" autoAdjust="0"/>
  </p:normalViewPr>
  <p:slideViewPr>
    <p:cSldViewPr>
      <p:cViewPr varScale="1">
        <p:scale>
          <a:sx n="60" d="100"/>
          <a:sy n="60" d="100"/>
        </p:scale>
        <p:origin x="1116" y="66"/>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5/18/2025</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1101244" rtl="0" eaLnBrk="1" latinLnBrk="0" hangingPunct="1">
      <a:defRPr sz="1400" kern="1200">
        <a:solidFill>
          <a:schemeClr val="tx1"/>
        </a:solidFill>
        <a:latin typeface="+mn-lt"/>
        <a:ea typeface="+mn-ea"/>
        <a:cs typeface="+mn-cs"/>
      </a:defRPr>
    </a:lvl1pPr>
    <a:lvl2pPr marL="550622" algn="l" defTabSz="1101244" rtl="0" eaLnBrk="1" latinLnBrk="0" hangingPunct="1">
      <a:defRPr sz="1400" kern="1200">
        <a:solidFill>
          <a:schemeClr val="tx1"/>
        </a:solidFill>
        <a:latin typeface="+mn-lt"/>
        <a:ea typeface="+mn-ea"/>
        <a:cs typeface="+mn-cs"/>
      </a:defRPr>
    </a:lvl2pPr>
    <a:lvl3pPr marL="1101244" algn="l" defTabSz="1101244" rtl="0" eaLnBrk="1" latinLnBrk="0" hangingPunct="1">
      <a:defRPr sz="1400" kern="1200">
        <a:solidFill>
          <a:schemeClr val="tx1"/>
        </a:solidFill>
        <a:latin typeface="+mn-lt"/>
        <a:ea typeface="+mn-ea"/>
        <a:cs typeface="+mn-cs"/>
      </a:defRPr>
    </a:lvl3pPr>
    <a:lvl4pPr marL="1651867" algn="l" defTabSz="1101244" rtl="0" eaLnBrk="1" latinLnBrk="0" hangingPunct="1">
      <a:defRPr sz="1400" kern="1200">
        <a:solidFill>
          <a:schemeClr val="tx1"/>
        </a:solidFill>
        <a:latin typeface="+mn-lt"/>
        <a:ea typeface="+mn-ea"/>
        <a:cs typeface="+mn-cs"/>
      </a:defRPr>
    </a:lvl4pPr>
    <a:lvl5pPr marL="2202489" algn="l" defTabSz="1101244" rtl="0" eaLnBrk="1" latinLnBrk="0" hangingPunct="1">
      <a:defRPr sz="1400" kern="1200">
        <a:solidFill>
          <a:schemeClr val="tx1"/>
        </a:solidFill>
        <a:latin typeface="+mn-lt"/>
        <a:ea typeface="+mn-ea"/>
        <a:cs typeface="+mn-cs"/>
      </a:defRPr>
    </a:lvl5pPr>
    <a:lvl6pPr marL="2753113" algn="l" defTabSz="1101244" rtl="0" eaLnBrk="1" latinLnBrk="0" hangingPunct="1">
      <a:defRPr sz="1400" kern="1200">
        <a:solidFill>
          <a:schemeClr val="tx1"/>
        </a:solidFill>
        <a:latin typeface="+mn-lt"/>
        <a:ea typeface="+mn-ea"/>
        <a:cs typeface="+mn-cs"/>
      </a:defRPr>
    </a:lvl6pPr>
    <a:lvl7pPr marL="3303735" algn="l" defTabSz="1101244" rtl="0" eaLnBrk="1" latinLnBrk="0" hangingPunct="1">
      <a:defRPr sz="1400" kern="1200">
        <a:solidFill>
          <a:schemeClr val="tx1"/>
        </a:solidFill>
        <a:latin typeface="+mn-lt"/>
        <a:ea typeface="+mn-ea"/>
        <a:cs typeface="+mn-cs"/>
      </a:defRPr>
    </a:lvl7pPr>
    <a:lvl8pPr marL="3854357" algn="l" defTabSz="1101244" rtl="0" eaLnBrk="1" latinLnBrk="0" hangingPunct="1">
      <a:defRPr sz="1400" kern="1200">
        <a:solidFill>
          <a:schemeClr val="tx1"/>
        </a:solidFill>
        <a:latin typeface="+mn-lt"/>
        <a:ea typeface="+mn-ea"/>
        <a:cs typeface="+mn-cs"/>
      </a:defRPr>
    </a:lvl8pPr>
    <a:lvl9pPr marL="4404979" algn="l" defTabSz="1101244"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4102288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giảng</a:t>
            </a:r>
            <a:r>
              <a:rPr lang="en-US" baseline="0"/>
              <a:t> giải thêm về ruộng bậc thang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198167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GV đọc</a:t>
            </a:r>
            <a:r>
              <a:rPr lang="en-US" baseline="0"/>
              <a:t> mẫu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98808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Giáo</a:t>
            </a:r>
            <a:r>
              <a:rPr lang="en-US" baseline="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Tuỳ</a:t>
            </a:r>
            <a:r>
              <a:rPr lang="en-US" baseline="0"/>
              <a:t> vùng miền, GV điều chỉnh phân tích lỗi thường gặp nhé. Do em ở Đà Nẵng nên đang phân tích lỗi thường gặp của HS ĐN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851780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HS đọc</a:t>
            </a:r>
            <a:r>
              <a:rPr lang="en-US" baseline="0"/>
              <a:t> thần để ngắt câu. Sau đó GV chiếu minh hoạ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Chia đoạn</a:t>
            </a:r>
            <a:r>
              <a:rPr lang="en-US" baseline="0"/>
              <a:t> theo hình thức: Bài đọc có 2 đoạn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2588672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2644687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2644687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Thi đua</a:t>
            </a:r>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1698149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3" y="2130430"/>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2"/>
            <a:ext cx="8532178" cy="1752600"/>
          </a:xfrm>
        </p:spPr>
        <p:txBody>
          <a:bodyPr/>
          <a:lstStyle>
            <a:lvl1pPr marL="0" indent="0" algn="ctr">
              <a:buNone/>
              <a:defRPr>
                <a:solidFill>
                  <a:schemeClr val="tx1">
                    <a:tint val="75000"/>
                  </a:schemeClr>
                </a:solidFill>
              </a:defRPr>
            </a:lvl1pPr>
            <a:lvl2pPr marL="550547" indent="0" algn="ctr">
              <a:buNone/>
              <a:defRPr>
                <a:solidFill>
                  <a:schemeClr val="tx1">
                    <a:tint val="75000"/>
                  </a:schemeClr>
                </a:solidFill>
              </a:defRPr>
            </a:lvl2pPr>
            <a:lvl3pPr marL="1101096" indent="0" algn="ctr">
              <a:buNone/>
              <a:defRPr>
                <a:solidFill>
                  <a:schemeClr val="tx1">
                    <a:tint val="75000"/>
                  </a:schemeClr>
                </a:solidFill>
              </a:defRPr>
            </a:lvl3pPr>
            <a:lvl4pPr marL="1651643" indent="0" algn="ctr">
              <a:buNone/>
              <a:defRPr>
                <a:solidFill>
                  <a:schemeClr val="tx1">
                    <a:tint val="75000"/>
                  </a:schemeClr>
                </a:solidFill>
              </a:defRPr>
            </a:lvl4pPr>
            <a:lvl5pPr marL="2202192" indent="0" algn="ctr">
              <a:buNone/>
              <a:defRPr>
                <a:solidFill>
                  <a:schemeClr val="tx1">
                    <a:tint val="75000"/>
                  </a:schemeClr>
                </a:solidFill>
              </a:defRPr>
            </a:lvl5pPr>
            <a:lvl6pPr marL="2752739" indent="0" algn="ctr">
              <a:buNone/>
              <a:defRPr>
                <a:solidFill>
                  <a:schemeClr val="tx1">
                    <a:tint val="75000"/>
                  </a:schemeClr>
                </a:solidFill>
              </a:defRPr>
            </a:lvl6pPr>
            <a:lvl7pPr marL="3303286" indent="0" algn="ctr">
              <a:buNone/>
              <a:defRPr>
                <a:solidFill>
                  <a:schemeClr val="tx1">
                    <a:tint val="75000"/>
                  </a:schemeClr>
                </a:solidFill>
              </a:defRPr>
            </a:lvl7pPr>
            <a:lvl8pPr marL="3853835" indent="0" algn="ctr">
              <a:buNone/>
              <a:defRPr>
                <a:solidFill>
                  <a:schemeClr val="tx1">
                    <a:tint val="75000"/>
                  </a:schemeClr>
                </a:solidFill>
              </a:defRPr>
            </a:lvl8pPr>
            <a:lvl9pPr marL="44043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0"/>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40"/>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88826"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 y="4610926"/>
            <a:ext cx="12188840" cy="2247075"/>
          </a:xfrm>
          <a:prstGeom prst="rect">
            <a:avLst/>
          </a:prstGeom>
        </p:spPr>
      </p:pic>
    </p:spTree>
    <p:extLst>
      <p:ext uri="{BB962C8B-B14F-4D97-AF65-F5344CB8AC3E}">
        <p14:creationId xmlns:p14="http://schemas.microsoft.com/office/powerpoint/2010/main" val="350754864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4" y="4406901"/>
            <a:ext cx="10360501" cy="1362075"/>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2834" y="2906715"/>
            <a:ext cx="10360501" cy="1500187"/>
          </a:xfrm>
        </p:spPr>
        <p:txBody>
          <a:bodyPr anchor="b"/>
          <a:lstStyle>
            <a:lvl1pPr marL="0" indent="0">
              <a:buNone/>
              <a:defRPr sz="2400">
                <a:solidFill>
                  <a:schemeClr val="tx1">
                    <a:tint val="75000"/>
                  </a:schemeClr>
                </a:solidFill>
              </a:defRPr>
            </a:lvl1pPr>
            <a:lvl2pPr marL="550547" indent="0">
              <a:buNone/>
              <a:defRPr sz="2200">
                <a:solidFill>
                  <a:schemeClr val="tx1">
                    <a:tint val="75000"/>
                  </a:schemeClr>
                </a:solidFill>
              </a:defRPr>
            </a:lvl2pPr>
            <a:lvl3pPr marL="1101096" indent="0">
              <a:buNone/>
              <a:defRPr sz="1900">
                <a:solidFill>
                  <a:schemeClr val="tx1">
                    <a:tint val="75000"/>
                  </a:schemeClr>
                </a:solidFill>
              </a:defRPr>
            </a:lvl3pPr>
            <a:lvl4pPr marL="1651643" indent="0">
              <a:buNone/>
              <a:defRPr sz="1700">
                <a:solidFill>
                  <a:schemeClr val="tx1">
                    <a:tint val="75000"/>
                  </a:schemeClr>
                </a:solidFill>
              </a:defRPr>
            </a:lvl4pPr>
            <a:lvl5pPr marL="2202192" indent="0">
              <a:buNone/>
              <a:defRPr sz="1700">
                <a:solidFill>
                  <a:schemeClr val="tx1">
                    <a:tint val="75000"/>
                  </a:schemeClr>
                </a:solidFill>
              </a:defRPr>
            </a:lvl5pPr>
            <a:lvl6pPr marL="2752739" indent="0">
              <a:buNone/>
              <a:defRPr sz="1700">
                <a:solidFill>
                  <a:schemeClr val="tx1">
                    <a:tint val="75000"/>
                  </a:schemeClr>
                </a:solidFill>
              </a:defRPr>
            </a:lvl6pPr>
            <a:lvl7pPr marL="3303286" indent="0">
              <a:buNone/>
              <a:defRPr sz="1700">
                <a:solidFill>
                  <a:schemeClr val="tx1">
                    <a:tint val="75000"/>
                  </a:schemeClr>
                </a:solidFill>
              </a:defRPr>
            </a:lvl7pPr>
            <a:lvl8pPr marL="3853835" indent="0">
              <a:buNone/>
              <a:defRPr sz="1700">
                <a:solidFill>
                  <a:schemeClr val="tx1">
                    <a:tint val="75000"/>
                  </a:schemeClr>
                </a:solidFill>
              </a:defRPr>
            </a:lvl8pPr>
            <a:lvl9pPr marL="4404382"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2"/>
            <a:ext cx="5383398" cy="4525962"/>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2"/>
            <a:ext cx="5383398" cy="4525962"/>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2" y="1535114"/>
            <a:ext cx="5385515" cy="639762"/>
          </a:xfrm>
        </p:spPr>
        <p:txBody>
          <a:bodyPr anchor="b"/>
          <a:lstStyle>
            <a:lvl1pPr marL="0" indent="0">
              <a:buNone/>
              <a:defRPr sz="2900" b="1"/>
            </a:lvl1pPr>
            <a:lvl2pPr marL="550547" indent="0">
              <a:buNone/>
              <a:defRPr sz="2400" b="1"/>
            </a:lvl2pPr>
            <a:lvl3pPr marL="1101096" indent="0">
              <a:buNone/>
              <a:defRPr sz="2200" b="1"/>
            </a:lvl3pPr>
            <a:lvl4pPr marL="1651643" indent="0">
              <a:buNone/>
              <a:defRPr sz="1900" b="1"/>
            </a:lvl4pPr>
            <a:lvl5pPr marL="2202192" indent="0">
              <a:buNone/>
              <a:defRPr sz="1900" b="1"/>
            </a:lvl5pPr>
            <a:lvl6pPr marL="2752739" indent="0">
              <a:buNone/>
              <a:defRPr sz="1900" b="1"/>
            </a:lvl6pPr>
            <a:lvl7pPr marL="3303286" indent="0">
              <a:buNone/>
              <a:defRPr sz="1900" b="1"/>
            </a:lvl7pPr>
            <a:lvl8pPr marL="3853835" indent="0">
              <a:buNone/>
              <a:defRPr sz="1900" b="1"/>
            </a:lvl8pPr>
            <a:lvl9pPr marL="4404382" indent="0">
              <a:buNone/>
              <a:defRPr sz="1900" b="1"/>
            </a:lvl9pPr>
          </a:lstStyle>
          <a:p>
            <a:pPr lvl="0"/>
            <a:r>
              <a:rPr lang="en-US"/>
              <a:t>Click to edit Master text styles</a:t>
            </a:r>
          </a:p>
        </p:txBody>
      </p:sp>
      <p:sp>
        <p:nvSpPr>
          <p:cNvPr id="4" name="Content Placeholder 3"/>
          <p:cNvSpPr>
            <a:spLocks noGrp="1"/>
          </p:cNvSpPr>
          <p:nvPr>
            <p:ph sz="half" idx="2"/>
          </p:nvPr>
        </p:nvSpPr>
        <p:spPr>
          <a:xfrm>
            <a:off x="609442" y="2174875"/>
            <a:ext cx="5385515"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9" y="1535114"/>
            <a:ext cx="5387630" cy="639762"/>
          </a:xfrm>
        </p:spPr>
        <p:txBody>
          <a:bodyPr anchor="b"/>
          <a:lstStyle>
            <a:lvl1pPr marL="0" indent="0">
              <a:buNone/>
              <a:defRPr sz="2900" b="1"/>
            </a:lvl1pPr>
            <a:lvl2pPr marL="550547" indent="0">
              <a:buNone/>
              <a:defRPr sz="2400" b="1"/>
            </a:lvl2pPr>
            <a:lvl3pPr marL="1101096" indent="0">
              <a:buNone/>
              <a:defRPr sz="2200" b="1"/>
            </a:lvl3pPr>
            <a:lvl4pPr marL="1651643" indent="0">
              <a:buNone/>
              <a:defRPr sz="1900" b="1"/>
            </a:lvl4pPr>
            <a:lvl5pPr marL="2202192" indent="0">
              <a:buNone/>
              <a:defRPr sz="1900" b="1"/>
            </a:lvl5pPr>
            <a:lvl6pPr marL="2752739" indent="0">
              <a:buNone/>
              <a:defRPr sz="1900" b="1"/>
            </a:lvl6pPr>
            <a:lvl7pPr marL="3303286" indent="0">
              <a:buNone/>
              <a:defRPr sz="1900" b="1"/>
            </a:lvl7pPr>
            <a:lvl8pPr marL="3853835" indent="0">
              <a:buNone/>
              <a:defRPr sz="1900" b="1"/>
            </a:lvl8pPr>
            <a:lvl9pPr marL="4404382"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1759" y="2174875"/>
            <a:ext cx="5387630"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5/18/2025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5/18/2025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5/18/2025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8" y="273049"/>
            <a:ext cx="4010039" cy="1162051"/>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5494" y="273053"/>
            <a:ext cx="6813891" cy="5853113"/>
          </a:xfrm>
        </p:spPr>
        <p:txBody>
          <a:bodyPr/>
          <a:lstStyle>
            <a:lvl1pPr>
              <a:defRPr sz="39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8" y="1435105"/>
            <a:ext cx="4010039" cy="4691063"/>
          </a:xfrm>
        </p:spPr>
        <p:txBody>
          <a:bodyPr/>
          <a:lstStyle>
            <a:lvl1pPr marL="0" indent="0">
              <a:buNone/>
              <a:defRPr sz="1700"/>
            </a:lvl1pPr>
            <a:lvl2pPr marL="550547" indent="0">
              <a:buNone/>
              <a:defRPr sz="1400"/>
            </a:lvl2pPr>
            <a:lvl3pPr marL="1101096" indent="0">
              <a:buNone/>
              <a:defRPr sz="1200"/>
            </a:lvl3pPr>
            <a:lvl4pPr marL="1651643" indent="0">
              <a:buNone/>
              <a:defRPr sz="1100"/>
            </a:lvl4pPr>
            <a:lvl5pPr marL="2202192" indent="0">
              <a:buNone/>
              <a:defRPr sz="1100"/>
            </a:lvl5pPr>
            <a:lvl6pPr marL="2752739" indent="0">
              <a:buNone/>
              <a:defRPr sz="1100"/>
            </a:lvl6pPr>
            <a:lvl7pPr marL="3303286" indent="0">
              <a:buNone/>
              <a:defRPr sz="1100"/>
            </a:lvl7pPr>
            <a:lvl8pPr marL="3853835" indent="0">
              <a:buNone/>
              <a:defRPr sz="1100"/>
            </a:lvl8pPr>
            <a:lvl9pPr marL="4404382"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6" y="4800602"/>
            <a:ext cx="7313295"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096" y="612775"/>
            <a:ext cx="7313295" cy="4114800"/>
          </a:xfrm>
        </p:spPr>
        <p:txBody>
          <a:bodyPr/>
          <a:lstStyle>
            <a:lvl1pPr marL="0" indent="0">
              <a:buNone/>
              <a:defRPr sz="3900"/>
            </a:lvl1pPr>
            <a:lvl2pPr marL="550547" indent="0">
              <a:buNone/>
              <a:defRPr sz="3400"/>
            </a:lvl2pPr>
            <a:lvl3pPr marL="1101096" indent="0">
              <a:buNone/>
              <a:defRPr sz="2900"/>
            </a:lvl3pPr>
            <a:lvl4pPr marL="1651643" indent="0">
              <a:buNone/>
              <a:defRPr sz="2400"/>
            </a:lvl4pPr>
            <a:lvl5pPr marL="2202192" indent="0">
              <a:buNone/>
              <a:defRPr sz="2400"/>
            </a:lvl5pPr>
            <a:lvl6pPr marL="2752739" indent="0">
              <a:buNone/>
              <a:defRPr sz="2400"/>
            </a:lvl6pPr>
            <a:lvl7pPr marL="3303286" indent="0">
              <a:buNone/>
              <a:defRPr sz="2400"/>
            </a:lvl7pPr>
            <a:lvl8pPr marL="3853835" indent="0">
              <a:buNone/>
              <a:defRPr sz="2400"/>
            </a:lvl8pPr>
            <a:lvl9pPr marL="4404382" indent="0">
              <a:buNone/>
              <a:defRPr sz="2400"/>
            </a:lvl9pPr>
          </a:lstStyle>
          <a:p>
            <a:endParaRPr lang="en-US"/>
          </a:p>
        </p:txBody>
      </p:sp>
      <p:sp>
        <p:nvSpPr>
          <p:cNvPr id="4" name="Text Placeholder 3"/>
          <p:cNvSpPr>
            <a:spLocks noGrp="1"/>
          </p:cNvSpPr>
          <p:nvPr>
            <p:ph type="body" sz="half" idx="2"/>
          </p:nvPr>
        </p:nvSpPr>
        <p:spPr>
          <a:xfrm>
            <a:off x="2389096" y="5367341"/>
            <a:ext cx="7313295" cy="804863"/>
          </a:xfrm>
        </p:spPr>
        <p:txBody>
          <a:bodyPr/>
          <a:lstStyle>
            <a:lvl1pPr marL="0" indent="0">
              <a:buNone/>
              <a:defRPr sz="1700"/>
            </a:lvl1pPr>
            <a:lvl2pPr marL="550547" indent="0">
              <a:buNone/>
              <a:defRPr sz="1400"/>
            </a:lvl2pPr>
            <a:lvl3pPr marL="1101096" indent="0">
              <a:buNone/>
              <a:defRPr sz="1200"/>
            </a:lvl3pPr>
            <a:lvl4pPr marL="1651643" indent="0">
              <a:buNone/>
              <a:defRPr sz="1100"/>
            </a:lvl4pPr>
            <a:lvl5pPr marL="2202192" indent="0">
              <a:buNone/>
              <a:defRPr sz="1100"/>
            </a:lvl5pPr>
            <a:lvl6pPr marL="2752739" indent="0">
              <a:buNone/>
              <a:defRPr sz="1100"/>
            </a:lvl6pPr>
            <a:lvl7pPr marL="3303286" indent="0">
              <a:buNone/>
              <a:defRPr sz="1100"/>
            </a:lvl7pPr>
            <a:lvl8pPr marL="3853835" indent="0">
              <a:buNone/>
              <a:defRPr sz="1100"/>
            </a:lvl8pPr>
            <a:lvl9pPr marL="4404382"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2" y="274639"/>
            <a:ext cx="10969943" cy="1143000"/>
          </a:xfrm>
          <a:prstGeom prst="rect">
            <a:avLst/>
          </a:prstGeom>
        </p:spPr>
        <p:txBody>
          <a:bodyPr vert="horz" lIns="110109" tIns="55056" rIns="110109" bIns="55056" rtlCol="0" anchor="ctr">
            <a:normAutofit/>
          </a:bodyPr>
          <a:lstStyle/>
          <a:p>
            <a:r>
              <a:rPr lang="en-US"/>
              <a:t>Click to edit Master title style</a:t>
            </a:r>
          </a:p>
        </p:txBody>
      </p:sp>
      <p:sp>
        <p:nvSpPr>
          <p:cNvPr id="3" name="Text Placeholder 2"/>
          <p:cNvSpPr>
            <a:spLocks noGrp="1"/>
          </p:cNvSpPr>
          <p:nvPr>
            <p:ph type="body" idx="1"/>
          </p:nvPr>
        </p:nvSpPr>
        <p:spPr>
          <a:xfrm>
            <a:off x="609442" y="1600202"/>
            <a:ext cx="10969943" cy="4525962"/>
          </a:xfrm>
          <a:prstGeom prst="rect">
            <a:avLst/>
          </a:prstGeom>
        </p:spPr>
        <p:txBody>
          <a:bodyPr vert="horz" lIns="110109" tIns="55056" rIns="110109" bIns="550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3"/>
            <a:ext cx="2844059" cy="365125"/>
          </a:xfrm>
          <a:prstGeom prst="rect">
            <a:avLst/>
          </a:prstGeom>
        </p:spPr>
        <p:txBody>
          <a:bodyPr vert="horz" lIns="110109" tIns="55056" rIns="110109" bIns="55056" rtlCol="0" anchor="ctr"/>
          <a:lstStyle>
            <a:lvl1pPr algn="l">
              <a:defRPr sz="1400">
                <a:solidFill>
                  <a:schemeClr val="tx1">
                    <a:tint val="75000"/>
                  </a:schemeClr>
                </a:solidFill>
              </a:defRPr>
            </a:lvl1pPr>
          </a:lstStyle>
          <a:p>
            <a:fld id="{4CEF851F-4C9B-4ED8-A706-7687066F5A2C}" type="datetimeFigureOut">
              <a:rPr lang="en-US" smtClean="0"/>
              <a:t>5/18/2025</a:t>
            </a:fld>
            <a:endParaRPr lang="en-US"/>
          </a:p>
        </p:txBody>
      </p:sp>
      <p:sp>
        <p:nvSpPr>
          <p:cNvPr id="5" name="Footer Placeholder 4"/>
          <p:cNvSpPr>
            <a:spLocks noGrp="1"/>
          </p:cNvSpPr>
          <p:nvPr>
            <p:ph type="ftr" sz="quarter" idx="3"/>
          </p:nvPr>
        </p:nvSpPr>
        <p:spPr>
          <a:xfrm>
            <a:off x="4164516" y="6356353"/>
            <a:ext cx="3859795" cy="365125"/>
          </a:xfrm>
          <a:prstGeom prst="rect">
            <a:avLst/>
          </a:prstGeom>
        </p:spPr>
        <p:txBody>
          <a:bodyPr vert="horz" lIns="110109" tIns="55056" rIns="110109" bIns="55056" rtlCol="0" anchor="ctr"/>
          <a:lstStyle>
            <a:lvl1pPr algn="ctr">
              <a:defRPr sz="1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53"/>
            <a:ext cx="2844059" cy="365125"/>
          </a:xfrm>
          <a:prstGeom prst="rect">
            <a:avLst/>
          </a:prstGeom>
        </p:spPr>
        <p:txBody>
          <a:bodyPr vert="horz" lIns="110109" tIns="55056" rIns="110109" bIns="55056" rtlCol="0" anchor="ctr"/>
          <a:lstStyle>
            <a:lvl1pPr algn="r">
              <a:defRPr sz="14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101096" rtl="0" eaLnBrk="1" latinLnBrk="0" hangingPunct="1">
        <a:spcBef>
          <a:spcPct val="0"/>
        </a:spcBef>
        <a:buNone/>
        <a:defRPr sz="5300" kern="1200">
          <a:solidFill>
            <a:schemeClr val="tx1"/>
          </a:solidFill>
          <a:latin typeface="+mj-lt"/>
          <a:ea typeface="+mj-ea"/>
          <a:cs typeface="+mj-cs"/>
        </a:defRPr>
      </a:lvl1pPr>
    </p:titleStyle>
    <p:bodyStyle>
      <a:lvl1pPr marL="412910" indent="-412910" algn="l" defTabSz="1101096"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894640" indent="-344093" algn="l" defTabSz="1101096" rtl="0" eaLnBrk="1" latinLnBrk="0" hangingPunct="1">
        <a:spcBef>
          <a:spcPct val="20000"/>
        </a:spcBef>
        <a:buFont typeface="Arial" pitchFamily="34" charset="0"/>
        <a:buChar char="–"/>
        <a:defRPr sz="3400" kern="1200">
          <a:solidFill>
            <a:schemeClr val="tx1"/>
          </a:solidFill>
          <a:latin typeface="+mn-lt"/>
          <a:ea typeface="+mn-ea"/>
          <a:cs typeface="+mn-cs"/>
        </a:defRPr>
      </a:lvl2pPr>
      <a:lvl3pPr marL="1376369" indent="-275275" algn="l" defTabSz="1101096"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26917"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77465"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28013"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78560"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29108"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79656"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1096" rtl="0" eaLnBrk="1" latinLnBrk="0" hangingPunct="1">
        <a:defRPr sz="2200" kern="1200">
          <a:solidFill>
            <a:schemeClr val="tx1"/>
          </a:solidFill>
          <a:latin typeface="+mn-lt"/>
          <a:ea typeface="+mn-ea"/>
          <a:cs typeface="+mn-cs"/>
        </a:defRPr>
      </a:lvl1pPr>
      <a:lvl2pPr marL="550547" algn="l" defTabSz="1101096" rtl="0" eaLnBrk="1" latinLnBrk="0" hangingPunct="1">
        <a:defRPr sz="2200" kern="1200">
          <a:solidFill>
            <a:schemeClr val="tx1"/>
          </a:solidFill>
          <a:latin typeface="+mn-lt"/>
          <a:ea typeface="+mn-ea"/>
          <a:cs typeface="+mn-cs"/>
        </a:defRPr>
      </a:lvl2pPr>
      <a:lvl3pPr marL="1101096" algn="l" defTabSz="1101096" rtl="0" eaLnBrk="1" latinLnBrk="0" hangingPunct="1">
        <a:defRPr sz="2200" kern="1200">
          <a:solidFill>
            <a:schemeClr val="tx1"/>
          </a:solidFill>
          <a:latin typeface="+mn-lt"/>
          <a:ea typeface="+mn-ea"/>
          <a:cs typeface="+mn-cs"/>
        </a:defRPr>
      </a:lvl3pPr>
      <a:lvl4pPr marL="1651643" algn="l" defTabSz="1101096" rtl="0" eaLnBrk="1" latinLnBrk="0" hangingPunct="1">
        <a:defRPr sz="2200" kern="1200">
          <a:solidFill>
            <a:schemeClr val="tx1"/>
          </a:solidFill>
          <a:latin typeface="+mn-lt"/>
          <a:ea typeface="+mn-ea"/>
          <a:cs typeface="+mn-cs"/>
        </a:defRPr>
      </a:lvl4pPr>
      <a:lvl5pPr marL="2202192" algn="l" defTabSz="1101096" rtl="0" eaLnBrk="1" latinLnBrk="0" hangingPunct="1">
        <a:defRPr sz="2200" kern="1200">
          <a:solidFill>
            <a:schemeClr val="tx1"/>
          </a:solidFill>
          <a:latin typeface="+mn-lt"/>
          <a:ea typeface="+mn-ea"/>
          <a:cs typeface="+mn-cs"/>
        </a:defRPr>
      </a:lvl5pPr>
      <a:lvl6pPr marL="2752739" algn="l" defTabSz="1101096" rtl="0" eaLnBrk="1" latinLnBrk="0" hangingPunct="1">
        <a:defRPr sz="2200" kern="1200">
          <a:solidFill>
            <a:schemeClr val="tx1"/>
          </a:solidFill>
          <a:latin typeface="+mn-lt"/>
          <a:ea typeface="+mn-ea"/>
          <a:cs typeface="+mn-cs"/>
        </a:defRPr>
      </a:lvl6pPr>
      <a:lvl7pPr marL="3303286" algn="l" defTabSz="1101096" rtl="0" eaLnBrk="1" latinLnBrk="0" hangingPunct="1">
        <a:defRPr sz="2200" kern="1200">
          <a:solidFill>
            <a:schemeClr val="tx1"/>
          </a:solidFill>
          <a:latin typeface="+mn-lt"/>
          <a:ea typeface="+mn-ea"/>
          <a:cs typeface="+mn-cs"/>
        </a:defRPr>
      </a:lvl7pPr>
      <a:lvl8pPr marL="3853835" algn="l" defTabSz="1101096" rtl="0" eaLnBrk="1" latinLnBrk="0" hangingPunct="1">
        <a:defRPr sz="2200" kern="1200">
          <a:solidFill>
            <a:schemeClr val="tx1"/>
          </a:solidFill>
          <a:latin typeface="+mn-lt"/>
          <a:ea typeface="+mn-ea"/>
          <a:cs typeface="+mn-cs"/>
        </a:defRPr>
      </a:lvl8pPr>
      <a:lvl9pPr marL="4404382" algn="l" defTabSz="1101096"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2.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a:extLst>
              <a:ext uri="{28A0092B-C50C-407E-A947-70E740481C1C}">
                <a14:useLocalDpi xmlns:a14="http://schemas.microsoft.com/office/drawing/2010/main" val="0"/>
              </a:ext>
            </a:extLst>
          </a:blip>
          <a:srcRect r="25600" b="32444"/>
          <a:stretch/>
        </p:blipFill>
        <p:spPr>
          <a:xfrm>
            <a:off x="1" y="2"/>
            <a:ext cx="9068485" cy="4632960"/>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37200" t="4741"/>
          <a:stretch/>
        </p:blipFill>
        <p:spPr>
          <a:xfrm>
            <a:off x="4186835" y="325120"/>
            <a:ext cx="7654582" cy="6532880"/>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335274" y="1028733"/>
            <a:ext cx="5103054" cy="6014720"/>
          </a:xfrm>
          <a:prstGeom prst="rect">
            <a:avLst/>
          </a:prstGeom>
        </p:spPr>
      </p:pic>
      <p:pic>
        <p:nvPicPr>
          <p:cNvPr id="7" name="图片 5"/>
          <p:cNvPicPr>
            <a:picLocks noChangeAspect="1"/>
          </p:cNvPicPr>
          <p:nvPr/>
        </p:nvPicPr>
        <p:blipFill rotWithShape="1">
          <a:blip r:embed="rId5">
            <a:extLst>
              <a:ext uri="{28A0092B-C50C-407E-A947-70E740481C1C}">
                <a14:useLocalDpi xmlns:a14="http://schemas.microsoft.com/office/drawing/2010/main" val="0"/>
              </a:ext>
            </a:extLst>
          </a:blip>
          <a:srcRect l="60800" t="2371" b="22251"/>
          <a:stretch/>
        </p:blipFill>
        <p:spPr>
          <a:xfrm>
            <a:off x="7430546" y="-123394"/>
            <a:ext cx="4778019" cy="5169408"/>
          </a:xfrm>
          <a:prstGeom prst="rect">
            <a:avLst/>
          </a:prstGeom>
        </p:spPr>
      </p:pic>
      <p:sp>
        <p:nvSpPr>
          <p:cNvPr id="9" name="TextBox 8"/>
          <p:cNvSpPr txBox="1"/>
          <p:nvPr/>
        </p:nvSpPr>
        <p:spPr>
          <a:xfrm>
            <a:off x="1480788" y="2616201"/>
            <a:ext cx="2597927" cy="634508"/>
          </a:xfrm>
          <a:prstGeom prst="rect">
            <a:avLst/>
          </a:prstGeom>
          <a:noFill/>
        </p:spPr>
        <p:txBody>
          <a:bodyPr wrap="square" lIns="110213" tIns="55106" rIns="110213" bIns="55106" rtlCol="0">
            <a:spAutoFit/>
          </a:bodyPr>
          <a:lstStyle/>
          <a:p>
            <a:pPr algn="dist"/>
            <a:r>
              <a:rPr lang="en-US" altLang="zh-CN" sz="3400" dirty="0">
                <a:solidFill>
                  <a:schemeClr val="accent3">
                    <a:lumMod val="75000"/>
                  </a:schemeClr>
                </a:solidFill>
                <a:latin typeface="Arial" panose="020B0604020202020204" pitchFamily="34" charset="0"/>
                <a:ea typeface="方正粗圆_GBK" pitchFamily="65" charset="-122"/>
                <a:cs typeface="Arial" panose="020B0604020202020204" pitchFamily="34" charset="0"/>
              </a:rPr>
              <a:t>Khởi động</a:t>
            </a:r>
            <a:endParaRPr lang="zh-CN" altLang="en-US" sz="3400" dirty="0">
              <a:solidFill>
                <a:schemeClr val="accent3">
                  <a:lumMod val="75000"/>
                </a:schemeClr>
              </a:solidFill>
              <a:latin typeface="Arial" panose="020B0604020202020204" pitchFamily="34" charset="0"/>
              <a:ea typeface="方正粗圆_GBK" pitchFamily="65" charset="-122"/>
              <a:cs typeface="Arial" panose="020B0604020202020204" pitchFamily="34" charset="0"/>
            </a:endParaRPr>
          </a:p>
        </p:txBody>
      </p:sp>
    </p:spTree>
    <p:extLst>
      <p:ext uri="{BB962C8B-B14F-4D97-AF65-F5344CB8AC3E}">
        <p14:creationId xmlns:p14="http://schemas.microsoft.com/office/powerpoint/2010/main" val="132344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750"/>
                                        <p:tgtEl>
                                          <p:spTgt spid="6"/>
                                        </p:tgtEl>
                                      </p:cBhvr>
                                    </p:animEffect>
                                  </p:childTnLst>
                                </p:cTn>
                              </p:par>
                              <p:par>
                                <p:cTn id="8" presetID="22" presetClass="entr" presetSubtype="8"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7"/>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gtEl>
                                        <p:attrNameLst>
                                          <p:attrName>ppt_y</p:attrName>
                                        </p:attrNameLst>
                                      </p:cBhvr>
                                      <p:tavLst>
                                        <p:tav tm="0">
                                          <p:val>
                                            <p:strVal val="#ppt_y"/>
                                          </p:val>
                                        </p:tav>
                                        <p:tav tm="100000">
                                          <p:val>
                                            <p:strVal val="#ppt_y"/>
                                          </p:val>
                                        </p:tav>
                                      </p:tavLst>
                                    </p:anim>
                                    <p:anim calcmode="lin" valueType="num">
                                      <p:cBhvr>
                                        <p:cTn id="2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6"/>
          <p:cNvSpPr txBox="1"/>
          <p:nvPr/>
        </p:nvSpPr>
        <p:spPr>
          <a:xfrm>
            <a:off x="417772" y="4952916"/>
            <a:ext cx="5913640" cy="480620"/>
          </a:xfrm>
          <a:prstGeom prst="rect">
            <a:avLst/>
          </a:prstGeom>
          <a:noFill/>
        </p:spPr>
        <p:txBody>
          <a:bodyPr wrap="square" lIns="110213" tIns="55106" rIns="110213" bIns="55106" rtlCol="0">
            <a:spAutoFit/>
          </a:bodyPr>
          <a:lstStyle/>
          <a:p>
            <a:pPr algn="just"/>
            <a:r>
              <a:rPr lang="en-US" altLang="zh-CN" sz="2400">
                <a:solidFill>
                  <a:schemeClr val="tx1">
                    <a:lumMod val="65000"/>
                    <a:lumOff val="35000"/>
                  </a:schemeClr>
                </a:solidFill>
                <a:latin typeface="Arial" panose="020B0604020202020204" pitchFamily="34" charset="0"/>
                <a:cs typeface="Arial" panose="020B0604020202020204" pitchFamily="34" charset="0"/>
              </a:rPr>
              <a:t>Rất to.</a:t>
            </a:r>
            <a:endParaRPr lang="zh-CN" altLang="en-US" sz="24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4" name="直接连接符 9"/>
          <p:cNvCxnSpPr/>
          <p:nvPr/>
        </p:nvCxnSpPr>
        <p:spPr>
          <a:xfrm>
            <a:off x="5014326" y="533400"/>
            <a:ext cx="0" cy="50292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椭圆 3"/>
          <p:cNvSpPr/>
          <p:nvPr/>
        </p:nvSpPr>
        <p:spPr>
          <a:xfrm>
            <a:off x="4520891" y="691304"/>
            <a:ext cx="986870" cy="987128"/>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01</a:t>
            </a:r>
            <a:endParaRPr lang="zh-CN" altLang="en-US" sz="2400" b="1" dirty="0">
              <a:latin typeface="微软雅黑" panose="020B0503020204020204" pitchFamily="34" charset="-122"/>
              <a:ea typeface="微软雅黑" panose="020B0503020204020204" pitchFamily="34" charset="-122"/>
            </a:endParaRPr>
          </a:p>
        </p:txBody>
      </p:sp>
      <p:sp>
        <p:nvSpPr>
          <p:cNvPr id="6" name="椭圆 5"/>
          <p:cNvSpPr/>
          <p:nvPr/>
        </p:nvSpPr>
        <p:spPr>
          <a:xfrm>
            <a:off x="4520891" y="4267200"/>
            <a:ext cx="986870" cy="987128"/>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02</a:t>
            </a:r>
            <a:endParaRPr lang="zh-CN" altLang="en-US" sz="2400" b="1" dirty="0">
              <a:latin typeface="微软雅黑" panose="020B0503020204020204" pitchFamily="34" charset="-122"/>
              <a:ea typeface="微软雅黑" panose="020B0503020204020204" pitchFamily="34" charset="-122"/>
            </a:endParaRPr>
          </a:p>
        </p:txBody>
      </p:sp>
      <p:sp>
        <p:nvSpPr>
          <p:cNvPr id="9" name="文本框 10"/>
          <p:cNvSpPr txBox="1"/>
          <p:nvPr/>
        </p:nvSpPr>
        <p:spPr>
          <a:xfrm>
            <a:off x="5907915" y="1436048"/>
            <a:ext cx="5913640" cy="849952"/>
          </a:xfrm>
          <a:prstGeom prst="rect">
            <a:avLst/>
          </a:prstGeom>
          <a:noFill/>
        </p:spPr>
        <p:txBody>
          <a:bodyPr wrap="square" lIns="110213" tIns="55106" rIns="110213" bIns="55106" rtlCol="0">
            <a:spAutoFit/>
          </a:bodyPr>
          <a:lstStyle/>
          <a:p>
            <a:r>
              <a:rPr lang="en-US" altLang="zh-CN" sz="2400">
                <a:solidFill>
                  <a:schemeClr val="tx1">
                    <a:lumMod val="65000"/>
                    <a:lumOff val="35000"/>
                  </a:schemeClr>
                </a:solidFill>
                <a:latin typeface="Arial" panose="020B0604020202020204" pitchFamily="34" charset="0"/>
                <a:cs typeface="Arial" panose="020B0604020202020204" pitchFamily="34" charset="0"/>
              </a:rPr>
              <a:t>Ruộng ở sườn đồi núi, xếp thành từng bậc từ thấp lên cao.</a:t>
            </a:r>
            <a:endParaRPr lang="zh-CN" altLang="en-US"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文本框 11"/>
          <p:cNvSpPr txBox="1"/>
          <p:nvPr/>
        </p:nvSpPr>
        <p:spPr>
          <a:xfrm>
            <a:off x="5865812" y="750248"/>
            <a:ext cx="5336276" cy="773008"/>
          </a:xfrm>
          <a:prstGeom prst="rect">
            <a:avLst/>
          </a:prstGeom>
          <a:noFill/>
        </p:spPr>
        <p:txBody>
          <a:bodyPr wrap="square" lIns="110213" tIns="55106" rIns="110213" bIns="55106" rtlCol="0">
            <a:spAutoFit/>
          </a:bodyPr>
          <a:lstStyle/>
          <a:p>
            <a:r>
              <a:rPr lang="en-US" altLang="zh-CN" sz="4300" b="1">
                <a:solidFill>
                  <a:srgbClr val="F29A5B"/>
                </a:solidFill>
                <a:latin typeface="Arial" panose="020B0604020202020204" pitchFamily="34" charset="0"/>
                <a:cs typeface="Arial" panose="020B0604020202020204" pitchFamily="34" charset="0"/>
              </a:rPr>
              <a:t>Ruộng bậc thang</a:t>
            </a:r>
            <a:endParaRPr lang="zh-CN" altLang="en-US" sz="4300" b="1" dirty="0">
              <a:solidFill>
                <a:srgbClr val="F29A5B"/>
              </a:solidFill>
              <a:latin typeface="Arial" panose="020B0604020202020204" pitchFamily="34" charset="0"/>
              <a:cs typeface="Arial" panose="020B0604020202020204" pitchFamily="34" charset="0"/>
            </a:endParaRPr>
          </a:p>
        </p:txBody>
      </p:sp>
      <p:sp>
        <p:nvSpPr>
          <p:cNvPr id="16" name="文本框 17"/>
          <p:cNvSpPr txBox="1"/>
          <p:nvPr/>
        </p:nvSpPr>
        <p:spPr>
          <a:xfrm>
            <a:off x="418070" y="4267116"/>
            <a:ext cx="5294645" cy="773008"/>
          </a:xfrm>
          <a:prstGeom prst="rect">
            <a:avLst/>
          </a:prstGeom>
          <a:noFill/>
        </p:spPr>
        <p:txBody>
          <a:bodyPr wrap="square" lIns="110213" tIns="55106" rIns="110213" bIns="55106" rtlCol="0">
            <a:spAutoFit/>
          </a:bodyPr>
          <a:lstStyle/>
          <a:p>
            <a:r>
              <a:rPr lang="en-US" altLang="zh-CN" sz="4300" b="1">
                <a:solidFill>
                  <a:srgbClr val="A5C0A4"/>
                </a:solidFill>
                <a:latin typeface="Arial" panose="020B0604020202020204" pitchFamily="34" charset="0"/>
                <a:cs typeface="Arial" panose="020B0604020202020204" pitchFamily="34" charset="0"/>
              </a:rPr>
              <a:t>Khổng lồ</a:t>
            </a:r>
            <a:endParaRPr lang="zh-CN" altLang="en-US" sz="4300" b="1" dirty="0">
              <a:solidFill>
                <a:srgbClr val="A5C0A4"/>
              </a:solidFill>
              <a:latin typeface="Arial" panose="020B0604020202020204" pitchFamily="34" charset="0"/>
              <a:cs typeface="Arial" panose="020B0604020202020204" pitchFamily="34" charset="0"/>
            </a:endParaRPr>
          </a:p>
        </p:txBody>
      </p:sp>
      <p:pic>
        <p:nvPicPr>
          <p:cNvPr id="17" name="图片 19">
            <a:extLst>
              <a:ext uri="{FF2B5EF4-FFF2-40B4-BE49-F238E27FC236}">
                <a16:creationId xmlns:a16="http://schemas.microsoft.com/office/drawing/2014/main" id="{495710A2-FA0C-42DD-AB1D-4C007814526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3047206" y="-1127945"/>
            <a:ext cx="1040433" cy="796179"/>
          </a:xfrm>
          <a:prstGeom prst="rect">
            <a:avLst/>
          </a:prstGeom>
        </p:spPr>
      </p:pic>
      <p:sp>
        <p:nvSpPr>
          <p:cNvPr id="21" name="AutoShape 2" descr="Ủng Cao Su Chống Cháy An Toàn Giày Chống Thấm Chịu Nhiệt Độ Cao Lính Cứu Hỏa  Bảo Vệ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4" descr="Ủng Cao Su Chống Cháy An Toàn Giày Chống Thấm Chịu Nhiệt Độ Cao Lính Cứu Hỏa  Bảo Vệ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6" descr="Ruộng bậc thang Sapa - Danh thắng kỳ vĩ của núi rừng vùng cao Tây Bắ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4376" y="2305050"/>
            <a:ext cx="4797712" cy="3567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P spid="6" grpId="0" animBg="1"/>
      <p:bldP spid="9" grpId="0"/>
      <p:bldP spid="10"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9"/>
          <p:cNvCxnSpPr/>
          <p:nvPr/>
        </p:nvCxnSpPr>
        <p:spPr>
          <a:xfrm flipH="1">
            <a:off x="5559195" y="838200"/>
            <a:ext cx="20638" cy="526883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5086398" y="1143000"/>
            <a:ext cx="986870" cy="987128"/>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8" name="椭圆 7"/>
          <p:cNvSpPr/>
          <p:nvPr/>
        </p:nvSpPr>
        <p:spPr>
          <a:xfrm>
            <a:off x="5049886" y="2952580"/>
            <a:ext cx="986870" cy="987128"/>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04</a:t>
            </a:r>
            <a:endParaRPr lang="zh-CN" altLang="en-US" sz="2400" b="1" dirty="0">
              <a:latin typeface="微软雅黑" panose="020B0503020204020204" pitchFamily="34" charset="-122"/>
              <a:ea typeface="微软雅黑" panose="020B0503020204020204" pitchFamily="34" charset="-122"/>
            </a:endParaRPr>
          </a:p>
        </p:txBody>
      </p:sp>
      <p:sp>
        <p:nvSpPr>
          <p:cNvPr id="11" name="文本框 12"/>
          <p:cNvSpPr txBox="1"/>
          <p:nvPr/>
        </p:nvSpPr>
        <p:spPr>
          <a:xfrm>
            <a:off x="6352972" y="1896225"/>
            <a:ext cx="5913640" cy="973063"/>
          </a:xfrm>
          <a:prstGeom prst="rect">
            <a:avLst/>
          </a:prstGeom>
          <a:noFill/>
        </p:spPr>
        <p:txBody>
          <a:bodyPr wrap="square" lIns="110213" tIns="55106" rIns="110213" bIns="55106" rtlCol="0">
            <a:spAutoFit/>
          </a:bodyPr>
          <a:lstStyle/>
          <a:p>
            <a:r>
              <a:rPr lang="en-US" altLang="zh-CN" sz="2800">
                <a:solidFill>
                  <a:schemeClr val="tx1">
                    <a:lumMod val="65000"/>
                    <a:lumOff val="35000"/>
                  </a:schemeClr>
                </a:solidFill>
                <a:latin typeface="Arial" panose="020B0604020202020204" pitchFamily="34" charset="0"/>
                <a:cs typeface="Arial" panose="020B0604020202020204" pitchFamily="34" charset="0"/>
              </a:rPr>
              <a:t>Mùi hương thơm lan rộng, tác động mạnh vào mũi.</a:t>
            </a:r>
            <a:endParaRPr lang="zh-CN" altLang="en-US" sz="2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文本框 13"/>
          <p:cNvSpPr txBox="1"/>
          <p:nvPr/>
        </p:nvSpPr>
        <p:spPr>
          <a:xfrm>
            <a:off x="6327007" y="1143000"/>
            <a:ext cx="3847173" cy="773008"/>
          </a:xfrm>
          <a:prstGeom prst="rect">
            <a:avLst/>
          </a:prstGeom>
          <a:noFill/>
        </p:spPr>
        <p:txBody>
          <a:bodyPr wrap="square" lIns="110213" tIns="55106" rIns="110213" bIns="55106" rtlCol="0">
            <a:spAutoFit/>
          </a:bodyPr>
          <a:lstStyle/>
          <a:p>
            <a:r>
              <a:rPr lang="en-US" altLang="zh-CN" sz="4300" b="1">
                <a:solidFill>
                  <a:srgbClr val="B09277"/>
                </a:solidFill>
                <a:latin typeface="Arial" panose="020B0604020202020204" pitchFamily="34" charset="0"/>
                <a:cs typeface="Arial" panose="020B0604020202020204" pitchFamily="34" charset="0"/>
              </a:rPr>
              <a:t>Ngạt ngào</a:t>
            </a:r>
            <a:endParaRPr lang="zh-CN" altLang="en-US" sz="4300" b="1" dirty="0">
              <a:solidFill>
                <a:srgbClr val="B09277"/>
              </a:solidFill>
              <a:latin typeface="Arial" panose="020B0604020202020204" pitchFamily="34" charset="0"/>
              <a:cs typeface="Arial" panose="020B0604020202020204" pitchFamily="34" charset="0"/>
            </a:endParaRPr>
          </a:p>
        </p:txBody>
      </p:sp>
      <p:sp>
        <p:nvSpPr>
          <p:cNvPr id="13" name="文本框 14"/>
          <p:cNvSpPr txBox="1"/>
          <p:nvPr/>
        </p:nvSpPr>
        <p:spPr>
          <a:xfrm>
            <a:off x="946767" y="3862780"/>
            <a:ext cx="5913640" cy="480620"/>
          </a:xfrm>
          <a:prstGeom prst="rect">
            <a:avLst/>
          </a:prstGeom>
          <a:noFill/>
        </p:spPr>
        <p:txBody>
          <a:bodyPr wrap="square" lIns="110213" tIns="55106" rIns="110213" bIns="55106" rtlCol="0">
            <a:spAutoFit/>
          </a:bodyPr>
          <a:lstStyle/>
          <a:p>
            <a:r>
              <a:rPr lang="en-US" altLang="zh-CN" sz="2400">
                <a:solidFill>
                  <a:schemeClr val="tx1">
                    <a:lumMod val="65000"/>
                    <a:lumOff val="35000"/>
                  </a:schemeClr>
                </a:solidFill>
                <a:latin typeface="Arial" panose="020B0604020202020204" pitchFamily="34" charset="0"/>
                <a:cs typeface="Arial" panose="020B0604020202020204" pitchFamily="34" charset="0"/>
              </a:rPr>
              <a:t>Không bao giờ kết thúc.</a:t>
            </a:r>
            <a:endParaRPr lang="zh-CN" altLang="en-US"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文本框 15"/>
          <p:cNvSpPr txBox="1"/>
          <p:nvPr/>
        </p:nvSpPr>
        <p:spPr>
          <a:xfrm>
            <a:off x="946767" y="3075913"/>
            <a:ext cx="3840972" cy="773008"/>
          </a:xfrm>
          <a:prstGeom prst="rect">
            <a:avLst/>
          </a:prstGeom>
          <a:noFill/>
        </p:spPr>
        <p:txBody>
          <a:bodyPr wrap="square" lIns="110213" tIns="55106" rIns="110213" bIns="55106" rtlCol="0">
            <a:spAutoFit/>
          </a:bodyPr>
          <a:lstStyle/>
          <a:p>
            <a:r>
              <a:rPr lang="en-US" altLang="zh-CN" sz="4300" b="1">
                <a:solidFill>
                  <a:srgbClr val="C8D85B"/>
                </a:solidFill>
                <a:latin typeface="Arial" panose="020B0604020202020204" pitchFamily="34" charset="0"/>
                <a:cs typeface="Arial" panose="020B0604020202020204" pitchFamily="34" charset="0"/>
              </a:rPr>
              <a:t>Bất tận</a:t>
            </a:r>
            <a:endParaRPr lang="zh-CN" altLang="en-US" sz="4300" b="1" dirty="0">
              <a:solidFill>
                <a:srgbClr val="C8D85B"/>
              </a:solidFill>
              <a:latin typeface="Arial" panose="020B0604020202020204" pitchFamily="34" charset="0"/>
              <a:cs typeface="Arial" panose="020B0604020202020204" pitchFamily="34" charset="0"/>
            </a:endParaRPr>
          </a:p>
        </p:txBody>
      </p:sp>
      <p:pic>
        <p:nvPicPr>
          <p:cNvPr id="17" name="图片 19">
            <a:extLst>
              <a:ext uri="{FF2B5EF4-FFF2-40B4-BE49-F238E27FC236}">
                <a16:creationId xmlns:a16="http://schemas.microsoft.com/office/drawing/2014/main" id="{495710A2-FA0C-42DD-AB1D-4C007814526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3047206" y="-1127945"/>
            <a:ext cx="1040433" cy="796179"/>
          </a:xfrm>
          <a:prstGeom prst="rect">
            <a:avLst/>
          </a:prstGeom>
        </p:spPr>
      </p:pic>
      <p:sp>
        <p:nvSpPr>
          <p:cNvPr id="21" name="AutoShape 2" descr="Ủng Cao Su Chống Cháy An Toàn Giày Chống Thấm Chịu Nhiệt Độ Cao Lính Cứu Hỏa  Bảo Vệ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4" descr="Ủng Cao Su Chống Cháy An Toàn Giày Chống Thấm Chịu Nhiệt Độ Cao Lính Cứu Hỏa  Bảo Vệ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椭圆 6"/>
          <p:cNvSpPr/>
          <p:nvPr/>
        </p:nvSpPr>
        <p:spPr>
          <a:xfrm>
            <a:off x="5093313" y="4724400"/>
            <a:ext cx="986870" cy="987128"/>
          </a:xfrm>
          <a:prstGeom prst="ellipse">
            <a:avLst/>
          </a:prstGeom>
          <a:solidFill>
            <a:srgbClr val="E085E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16" name="文本框 12"/>
          <p:cNvSpPr txBox="1"/>
          <p:nvPr/>
        </p:nvSpPr>
        <p:spPr>
          <a:xfrm>
            <a:off x="6359887" y="5477625"/>
            <a:ext cx="5913640" cy="542175"/>
          </a:xfrm>
          <a:prstGeom prst="rect">
            <a:avLst/>
          </a:prstGeom>
          <a:noFill/>
        </p:spPr>
        <p:txBody>
          <a:bodyPr wrap="square" lIns="110213" tIns="55106" rIns="110213" bIns="55106" rtlCol="0">
            <a:spAutoFit/>
          </a:bodyPr>
          <a:lstStyle/>
          <a:p>
            <a:r>
              <a:rPr lang="en-US" altLang="zh-CN" sz="2800">
                <a:solidFill>
                  <a:schemeClr val="tx1">
                    <a:lumMod val="65000"/>
                    <a:lumOff val="35000"/>
                  </a:schemeClr>
                </a:solidFill>
                <a:latin typeface="Arial" panose="020B0604020202020204" pitchFamily="34" charset="0"/>
                <a:cs typeface="Arial" panose="020B0604020202020204" pitchFamily="34" charset="0"/>
              </a:rPr>
              <a:t>Chăm chỉ, nhẫn nạo làm việc.</a:t>
            </a:r>
            <a:endParaRPr lang="zh-CN" altLang="en-US" sz="2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9" name="文本框 13"/>
          <p:cNvSpPr txBox="1"/>
          <p:nvPr/>
        </p:nvSpPr>
        <p:spPr>
          <a:xfrm>
            <a:off x="6333922" y="4724400"/>
            <a:ext cx="3847173" cy="773008"/>
          </a:xfrm>
          <a:prstGeom prst="rect">
            <a:avLst/>
          </a:prstGeom>
          <a:noFill/>
        </p:spPr>
        <p:txBody>
          <a:bodyPr wrap="square" lIns="110213" tIns="55106" rIns="110213" bIns="55106" rtlCol="0">
            <a:spAutoFit/>
          </a:bodyPr>
          <a:lstStyle/>
          <a:p>
            <a:r>
              <a:rPr lang="en-US" altLang="zh-CN" sz="4300" b="1">
                <a:solidFill>
                  <a:srgbClr val="E085E7"/>
                </a:solidFill>
                <a:latin typeface="Arial" panose="020B0604020202020204" pitchFamily="34" charset="0"/>
                <a:cs typeface="Arial" panose="020B0604020202020204" pitchFamily="34" charset="0"/>
              </a:rPr>
              <a:t>Cần mẫn</a:t>
            </a:r>
            <a:endParaRPr lang="zh-CN" altLang="en-US" sz="4300" b="1" dirty="0">
              <a:solidFill>
                <a:srgbClr val="E085E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484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23" presetClass="entr" presetSubtype="16"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p:bldP spid="12" grpId="0"/>
      <p:bldP spid="13" grpId="0"/>
      <p:bldP spid="14" grpId="0"/>
      <p:bldP spid="15" grpId="0" animBg="1"/>
      <p:bldP spid="16"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6025" y="381000"/>
            <a:ext cx="11865637" cy="6173690"/>
            <a:chOff x="117764" y="86530"/>
            <a:chExt cx="8901546" cy="4630267"/>
          </a:xfrm>
          <a:solidFill>
            <a:schemeClr val="bg1"/>
          </a:solidFill>
        </p:grpSpPr>
        <p:sp>
          <p:nvSpPr>
            <p:cNvPr id="7" name="TextBox 6"/>
            <p:cNvSpPr txBox="1"/>
            <p:nvPr/>
          </p:nvSpPr>
          <p:spPr>
            <a:xfrm>
              <a:off x="1524000" y="86530"/>
              <a:ext cx="5947064" cy="484648"/>
            </a:xfrm>
            <a:prstGeom prst="rect">
              <a:avLst/>
            </a:prstGeom>
            <a:grpFill/>
          </p:spPr>
          <p:txBody>
            <a:bodyPr wrap="square" lIns="91305" tIns="45654" rIns="91305" bIns="45654" rtlCol="0">
              <a:spAutoFit/>
            </a:bodyPr>
            <a:lstStyle/>
            <a:p>
              <a:pPr algn="ctr"/>
              <a:r>
                <a:rPr lang="en-US" sz="3500" b="1">
                  <a:latin typeface="Arial" pitchFamily="34" charset="0"/>
                  <a:ea typeface="Arial-Rounded" pitchFamily="34" charset="0"/>
                  <a:cs typeface="Arial" pitchFamily="34" charset="0"/>
                </a:rPr>
                <a:t>Ruộng bậc thang ở Sa Pa</a:t>
              </a:r>
            </a:p>
          </p:txBody>
        </p:sp>
        <p:sp>
          <p:nvSpPr>
            <p:cNvPr id="10" name="TextBox 9"/>
            <p:cNvSpPr txBox="1"/>
            <p:nvPr/>
          </p:nvSpPr>
          <p:spPr>
            <a:xfrm>
              <a:off x="117764" y="608080"/>
              <a:ext cx="8901546" cy="4108717"/>
            </a:xfrm>
            <a:prstGeom prst="rect">
              <a:avLst/>
            </a:prstGeom>
            <a:grpFill/>
          </p:spPr>
          <p:txBody>
            <a:bodyPr wrap="square" lIns="91305" tIns="45654" rIns="91305" bIns="45654" rtlCol="0">
              <a:spAutoFit/>
            </a:bodyPr>
            <a:lstStyle/>
            <a:p>
              <a:pPr algn="just"/>
              <a:r>
                <a:rPr lang="en-US" sz="3500">
                  <a:latin typeface="Arial" pitchFamily="34" charset="0"/>
                  <a:ea typeface="Arial-Rounded" pitchFamily="34" charset="0"/>
                  <a:cs typeface="Arial" pitchFamily="34" charset="0"/>
                </a:rPr>
                <a:t>	Đến Sa Pa vào màu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đâu cũng ngạt ngào hương lúa.</a:t>
              </a:r>
            </a:p>
            <a:p>
              <a:pPr algn="just"/>
              <a:r>
                <a:rPr lang="en-US" sz="3500">
                  <a:latin typeface="Arial" pitchFamily="34" charset="0"/>
                  <a:ea typeface="Arial-Rounded" pitchFamily="34" charset="0"/>
                  <a:cs typeface="Arial" pitchFamily="34" charset="0"/>
                </a:rPr>
                <a:t>	Những khu ruộng bậc thang ở Sa Pa đã có từ hàng trăm năm nay. Chúng được tạo nên bởi đôi bàn tay chăm chỉ, cần mẫn của những người H’mông, Dao, Hà Nhì, … sống ở đây.</a:t>
              </a:r>
            </a:p>
            <a:p>
              <a:pPr algn="r"/>
              <a:r>
                <a:rPr lang="en-US" sz="3500">
                  <a:latin typeface="Arial" pitchFamily="34" charset="0"/>
                  <a:ea typeface="Arial-Rounded" pitchFamily="34" charset="0"/>
                  <a:cs typeface="Arial" pitchFamily="34" charset="0"/>
                </a:rPr>
                <a:t>(Theo</a:t>
              </a:r>
              <a:r>
                <a:rPr lang="en-US" sz="3500" i="1">
                  <a:latin typeface="Arial" pitchFamily="34" charset="0"/>
                  <a:ea typeface="Arial-Rounded" pitchFamily="34" charset="0"/>
                  <a:cs typeface="Arial" pitchFamily="34" charset="0"/>
                </a:rPr>
                <a:t> vinhphuctc.vn</a:t>
              </a:r>
              <a:r>
                <a:rPr lang="en-US" sz="3500">
                  <a:latin typeface="Arial" pitchFamily="34" charset="0"/>
                  <a:ea typeface="Arial-Rounded" pitchFamily="34" charset="0"/>
                  <a:cs typeface="Arial" pitchFamily="34" charset="0"/>
                </a:rPr>
                <a:t>)</a:t>
              </a:r>
            </a:p>
          </p:txBody>
        </p:sp>
      </p:gr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0182" b="30348"/>
          <a:stretch/>
        </p:blipFill>
        <p:spPr>
          <a:xfrm>
            <a:off x="4762555" y="6104911"/>
            <a:ext cx="1523603" cy="588049"/>
          </a:xfrm>
          <a:prstGeom prst="rect">
            <a:avLst/>
          </a:prstGeom>
        </p:spPr>
      </p:pic>
    </p:spTree>
    <p:extLst>
      <p:ext uri="{BB962C8B-B14F-4D97-AF65-F5344CB8AC3E}">
        <p14:creationId xmlns:p14="http://schemas.microsoft.com/office/powerpoint/2010/main" val="83395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1827" y="124068"/>
            <a:ext cx="4256851" cy="557403"/>
          </a:xfrm>
          <a:prstGeom prst="rect">
            <a:avLst/>
          </a:prstGeom>
          <a:noFill/>
        </p:spPr>
        <p:txBody>
          <a:bodyPr wrap="square" lIns="110048" tIns="55026" rIns="110048" bIns="55026" rtlCol="0">
            <a:spAutoFit/>
          </a:bodyPr>
          <a:lstStyle/>
          <a:p>
            <a:pPr algn="just"/>
            <a:r>
              <a:rPr lang="en-US" sz="2900" b="1">
                <a:latin typeface="Arial" pitchFamily="34" charset="0"/>
                <a:ea typeface="Arial-Rounded" pitchFamily="34" charset="0"/>
                <a:cs typeface="Arial" pitchFamily="34" charset="0"/>
              </a:rPr>
              <a:t>Trả lời câu hỏi</a:t>
            </a:r>
          </a:p>
        </p:txBody>
      </p:sp>
      <p:sp>
        <p:nvSpPr>
          <p:cNvPr id="7" name="Oval 6"/>
          <p:cNvSpPr/>
          <p:nvPr/>
        </p:nvSpPr>
        <p:spPr>
          <a:xfrm>
            <a:off x="101574" y="76201"/>
            <a:ext cx="812588" cy="81280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6" tIns="55083" rIns="110166" bIns="55083" rtlCol="0" anchor="ctr"/>
          <a:lstStyle/>
          <a:p>
            <a:pPr algn="ctr"/>
            <a:r>
              <a:rPr lang="en-US" sz="3400" b="1">
                <a:solidFill>
                  <a:schemeClr val="bg1"/>
                </a:solidFill>
                <a:latin typeface="Arial Rounded MT Bold" pitchFamily="34" charset="0"/>
                <a:cs typeface="Times New Roman" pitchFamily="18" charset="0"/>
              </a:rPr>
              <a:t>3</a:t>
            </a:r>
          </a:p>
        </p:txBody>
      </p:sp>
      <p:grpSp>
        <p:nvGrpSpPr>
          <p:cNvPr id="8" name="Group 7"/>
          <p:cNvGrpSpPr/>
          <p:nvPr/>
        </p:nvGrpSpPr>
        <p:grpSpPr>
          <a:xfrm>
            <a:off x="176025" y="533400"/>
            <a:ext cx="11865637" cy="6173690"/>
            <a:chOff x="117764" y="86530"/>
            <a:chExt cx="8901546" cy="4630267"/>
          </a:xfrm>
          <a:solidFill>
            <a:schemeClr val="bg1"/>
          </a:solidFill>
        </p:grpSpPr>
        <p:sp>
          <p:nvSpPr>
            <p:cNvPr id="9" name="TextBox 8"/>
            <p:cNvSpPr txBox="1"/>
            <p:nvPr/>
          </p:nvSpPr>
          <p:spPr>
            <a:xfrm>
              <a:off x="1524000" y="86530"/>
              <a:ext cx="5947064" cy="484648"/>
            </a:xfrm>
            <a:prstGeom prst="rect">
              <a:avLst/>
            </a:prstGeom>
            <a:grpFill/>
          </p:spPr>
          <p:txBody>
            <a:bodyPr wrap="square" lIns="91305" tIns="45654" rIns="91305" bIns="45654" rtlCol="0">
              <a:spAutoFit/>
            </a:bodyPr>
            <a:lstStyle/>
            <a:p>
              <a:pPr algn="ctr"/>
              <a:r>
                <a:rPr lang="en-US" sz="3500" b="1">
                  <a:latin typeface="Arial" pitchFamily="34" charset="0"/>
                  <a:ea typeface="Arial-Rounded" pitchFamily="34" charset="0"/>
                  <a:cs typeface="Arial" pitchFamily="34" charset="0"/>
                </a:rPr>
                <a:t>Ruộng bậc thang ở Sa Pa</a:t>
              </a:r>
            </a:p>
          </p:txBody>
        </p:sp>
        <p:sp>
          <p:nvSpPr>
            <p:cNvPr id="10" name="TextBox 9"/>
            <p:cNvSpPr txBox="1"/>
            <p:nvPr/>
          </p:nvSpPr>
          <p:spPr>
            <a:xfrm>
              <a:off x="117764" y="608080"/>
              <a:ext cx="8901546" cy="4108717"/>
            </a:xfrm>
            <a:prstGeom prst="rect">
              <a:avLst/>
            </a:prstGeom>
            <a:grpFill/>
          </p:spPr>
          <p:txBody>
            <a:bodyPr wrap="square" lIns="91305" tIns="45654" rIns="91305" bIns="45654" rtlCol="0">
              <a:spAutoFit/>
            </a:bodyPr>
            <a:lstStyle/>
            <a:p>
              <a:pPr algn="just"/>
              <a:r>
                <a:rPr lang="en-US" sz="3500">
                  <a:latin typeface="Arial" pitchFamily="34" charset="0"/>
                  <a:ea typeface="Arial-Rounded" pitchFamily="34" charset="0"/>
                  <a:cs typeface="Arial" pitchFamily="34" charset="0"/>
                </a:rPr>
                <a:t>	Đến Sa Pa vào màu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đâu cũng ngạt ngào hương lúa.</a:t>
              </a:r>
            </a:p>
            <a:p>
              <a:pPr algn="just"/>
              <a:r>
                <a:rPr lang="en-US" sz="3500">
                  <a:latin typeface="Arial" pitchFamily="34" charset="0"/>
                  <a:ea typeface="Arial-Rounded" pitchFamily="34" charset="0"/>
                  <a:cs typeface="Arial" pitchFamily="34" charset="0"/>
                </a:rPr>
                <a:t>	Những khu ruộng bậc thang ở Sa Pa đã có từ hàng trăm năm nay. Chúng được tạo nên bởi đôi bàn tay chăm chỉ, cần mẫn của những người H’mông, Dao, Hà Nhì, … sống ở đây.</a:t>
              </a:r>
            </a:p>
            <a:p>
              <a:pPr algn="r"/>
              <a:r>
                <a:rPr lang="en-US" sz="3500">
                  <a:latin typeface="Arial" pitchFamily="34" charset="0"/>
                  <a:ea typeface="Arial-Rounded" pitchFamily="34" charset="0"/>
                  <a:cs typeface="Arial" pitchFamily="34" charset="0"/>
                </a:rPr>
                <a:t>(Theo</a:t>
              </a:r>
              <a:r>
                <a:rPr lang="en-US" sz="3500" i="1">
                  <a:latin typeface="Arial" pitchFamily="34" charset="0"/>
                  <a:ea typeface="Arial-Rounded" pitchFamily="34" charset="0"/>
                  <a:cs typeface="Arial" pitchFamily="34" charset="0"/>
                </a:rPr>
                <a:t> vinhphuctc.vn</a:t>
              </a:r>
              <a:r>
                <a:rPr lang="en-US" sz="3500">
                  <a:latin typeface="Arial" pitchFamily="34" charset="0"/>
                  <a:ea typeface="Arial-Rounded" pitchFamily="34" charset="0"/>
                  <a:cs typeface="Arial" pitchFamily="34" charset="0"/>
                </a:rPr>
                <a:t>)</a:t>
              </a:r>
            </a:p>
          </p:txBody>
        </p:sp>
      </p:grpSp>
    </p:spTree>
    <p:extLst>
      <p:ext uri="{BB962C8B-B14F-4D97-AF65-F5344CB8AC3E}">
        <p14:creationId xmlns:p14="http://schemas.microsoft.com/office/powerpoint/2010/main" val="37635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Arrow 2"/>
          <p:cNvSpPr/>
          <p:nvPr/>
        </p:nvSpPr>
        <p:spPr>
          <a:xfrm>
            <a:off x="5864249" y="1817658"/>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2" name="Rounded Rectangle 1"/>
          <p:cNvSpPr/>
          <p:nvPr/>
        </p:nvSpPr>
        <p:spPr>
          <a:xfrm>
            <a:off x="684212" y="685800"/>
            <a:ext cx="10744200" cy="114300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3900">
                <a:latin typeface="Arial" pitchFamily="34" charset="0"/>
                <a:ea typeface="Arial-Rounded" pitchFamily="34" charset="0"/>
                <a:cs typeface="Arial" pitchFamily="34" charset="0"/>
              </a:rPr>
              <a:t>Vào mùa lúa chín, Sa Pa có gì đặc biệt?</a:t>
            </a:r>
          </a:p>
        </p:txBody>
      </p:sp>
      <p:sp>
        <p:nvSpPr>
          <p:cNvPr id="4" name="Rounded Rectangle 3"/>
          <p:cNvSpPr/>
          <p:nvPr/>
        </p:nvSpPr>
        <p:spPr>
          <a:xfrm>
            <a:off x="684212" y="2362200"/>
            <a:ext cx="10744199" cy="3048000"/>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just"/>
            <a:r>
              <a:rPr lang="en-US" sz="4300" b="1">
                <a:solidFill>
                  <a:srgbClr val="865B3E"/>
                </a:solidFill>
                <a:latin typeface="Arial" panose="020B0604020202020204" pitchFamily="34" charset="0"/>
                <a:cs typeface="Arial" panose="020B0604020202020204" pitchFamily="34" charset="0"/>
              </a:rPr>
              <a:t>Vào mùa lúa chín, đến Sa Pa, khách du lịch có dịp ngắm nhìn vẻ đẹp rực rỡ của những khu ruộng bậc thang. </a:t>
            </a:r>
            <a:endParaRPr lang="en-US" sz="4300" b="1" dirty="0">
              <a:solidFill>
                <a:srgbClr val="865B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1358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Arrow 2"/>
          <p:cNvSpPr/>
          <p:nvPr/>
        </p:nvSpPr>
        <p:spPr>
          <a:xfrm>
            <a:off x="5805404" y="1894594"/>
            <a:ext cx="384126" cy="1077205"/>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4" name="Rounded Rectangle 3"/>
          <p:cNvSpPr/>
          <p:nvPr/>
        </p:nvSpPr>
        <p:spPr>
          <a:xfrm>
            <a:off x="1415988" y="2971800"/>
            <a:ext cx="9366442" cy="1599598"/>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4300" b="1">
                <a:solidFill>
                  <a:srgbClr val="865B3E"/>
                </a:solidFill>
                <a:latin typeface="Arial" panose="020B0604020202020204" pitchFamily="34" charset="0"/>
                <a:cs typeface="Arial" panose="020B0604020202020204" pitchFamily="34" charset="0"/>
              </a:rPr>
              <a:t>Ruộng bạc thang có từ hàng trăm năm nay.</a:t>
            </a:r>
            <a:endParaRPr lang="en-US" sz="4300" b="1" dirty="0">
              <a:solidFill>
                <a:srgbClr val="865B3E"/>
              </a:solidFill>
              <a:latin typeface="Arial" panose="020B0604020202020204" pitchFamily="34" charset="0"/>
              <a:cs typeface="Arial" panose="020B0604020202020204" pitchFamily="34" charset="0"/>
            </a:endParaRPr>
          </a:p>
        </p:txBody>
      </p:sp>
      <p:sp>
        <p:nvSpPr>
          <p:cNvPr id="2" name="Rounded Rectangle 1"/>
          <p:cNvSpPr/>
          <p:nvPr/>
        </p:nvSpPr>
        <p:spPr>
          <a:xfrm>
            <a:off x="1273174" y="609600"/>
            <a:ext cx="9509256" cy="1611262"/>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3900">
                <a:latin typeface="Arial" pitchFamily="34" charset="0"/>
                <a:ea typeface="Arial-Rounded" pitchFamily="34" charset="0"/>
                <a:cs typeface="Arial" pitchFamily="34" charset="0"/>
              </a:rPr>
              <a:t>Ruộng bậc thang có từ bao giờ?</a:t>
            </a:r>
          </a:p>
        </p:txBody>
      </p:sp>
    </p:spTree>
    <p:extLst>
      <p:ext uri="{BB962C8B-B14F-4D97-AF65-F5344CB8AC3E}">
        <p14:creationId xmlns:p14="http://schemas.microsoft.com/office/powerpoint/2010/main" val="17760495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42115" y="762000"/>
            <a:ext cx="10134600" cy="1611262"/>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3900">
                <a:latin typeface="Arial" pitchFamily="34" charset="0"/>
                <a:ea typeface="Arial-Rounded" pitchFamily="34" charset="0"/>
                <a:cs typeface="Arial" pitchFamily="34" charset="0"/>
              </a:rPr>
              <a:t>Ai đã tạo nên những khu ruộng bậc thang?</a:t>
            </a:r>
          </a:p>
        </p:txBody>
      </p:sp>
      <p:sp>
        <p:nvSpPr>
          <p:cNvPr id="3" name="Down Arrow 2"/>
          <p:cNvSpPr/>
          <p:nvPr/>
        </p:nvSpPr>
        <p:spPr>
          <a:xfrm>
            <a:off x="5792149" y="2373262"/>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4" name="Rounded Rectangle 3"/>
          <p:cNvSpPr/>
          <p:nvPr/>
        </p:nvSpPr>
        <p:spPr>
          <a:xfrm>
            <a:off x="942115" y="2984926"/>
            <a:ext cx="10134599" cy="2699961"/>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just"/>
            <a:r>
              <a:rPr lang="en-US" sz="4300" b="1">
                <a:solidFill>
                  <a:srgbClr val="865B3E"/>
                </a:solidFill>
                <a:latin typeface="Arial" panose="020B0604020202020204" pitchFamily="34" charset="0"/>
                <a:cs typeface="Arial" panose="020B0604020202020204" pitchFamily="34" charset="0"/>
              </a:rPr>
              <a:t>Ruộng bậc thang được tạo nên bởi những người H’mông, Dao, Hà Nhì… sống ở đây.</a:t>
            </a:r>
            <a:endParaRPr lang="en-US" sz="4300" b="1" dirty="0">
              <a:solidFill>
                <a:srgbClr val="865B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15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0449109" y="4505848"/>
            <a:ext cx="1265053" cy="779684"/>
          </a:xfrm>
          <a:prstGeom prst="rect">
            <a:avLst/>
          </a:prstGeom>
          <a:noFill/>
        </p:spPr>
        <p:txBody>
          <a:bodyPr wrap="square" lIns="121883" tIns="60941" rIns="121883" bIns="60941" rtlCol="0">
            <a:spAutoFit/>
          </a:bodyPr>
          <a:lstStyle/>
          <a:p>
            <a:pPr algn="just"/>
            <a:r>
              <a:rPr lang="el-GR" sz="4300">
                <a:latin typeface="Arial" pitchFamily="34" charset="0"/>
                <a:ea typeface="Arial-Rounded" pitchFamily="34" charset="0"/>
                <a:cs typeface="Arial" pitchFamily="34" charset="0"/>
              </a:rPr>
              <a:t>΄</a:t>
            </a:r>
            <a:endParaRPr lang="en-US" sz="4300">
              <a:latin typeface="Arial" pitchFamily="34" charset="0"/>
              <a:ea typeface="Arial-Rounded" pitchFamily="34" charset="0"/>
              <a:cs typeface="Arial" pitchFamily="34" charset="0"/>
            </a:endParaRPr>
          </a:p>
        </p:txBody>
      </p:sp>
      <p:sp>
        <p:nvSpPr>
          <p:cNvPr id="31" name="TextBox 30"/>
          <p:cNvSpPr txBox="1"/>
          <p:nvPr/>
        </p:nvSpPr>
        <p:spPr>
          <a:xfrm>
            <a:off x="5384720" y="4591050"/>
            <a:ext cx="1265053" cy="779684"/>
          </a:xfrm>
          <a:prstGeom prst="rect">
            <a:avLst/>
          </a:prstGeom>
          <a:noFill/>
        </p:spPr>
        <p:txBody>
          <a:bodyPr wrap="square" lIns="121883" tIns="60941" rIns="121883" bIns="60941" rtlCol="0">
            <a:spAutoFit/>
          </a:bodyPr>
          <a:lstStyle/>
          <a:p>
            <a:pPr algn="just"/>
            <a:r>
              <a:rPr lang="el-GR" sz="4300">
                <a:latin typeface="Arial" pitchFamily="34" charset="0"/>
                <a:ea typeface="Arial-Rounded" pitchFamily="34" charset="0"/>
                <a:cs typeface="Arial" pitchFamily="34" charset="0"/>
              </a:rPr>
              <a:t>΄</a:t>
            </a:r>
            <a:endParaRPr lang="en-US" sz="4300">
              <a:latin typeface="Arial" pitchFamily="34" charset="0"/>
              <a:ea typeface="Arial-Rounded" pitchFamily="34" charset="0"/>
              <a:cs typeface="Arial" pitchFamily="34" charset="0"/>
            </a:endParaRPr>
          </a:p>
        </p:txBody>
      </p:sp>
      <p:sp>
        <p:nvSpPr>
          <p:cNvPr id="29" name="TextBox 28"/>
          <p:cNvSpPr txBox="1"/>
          <p:nvPr/>
        </p:nvSpPr>
        <p:spPr>
          <a:xfrm>
            <a:off x="1392789" y="4594749"/>
            <a:ext cx="1265053" cy="779684"/>
          </a:xfrm>
          <a:prstGeom prst="rect">
            <a:avLst/>
          </a:prstGeom>
          <a:noFill/>
        </p:spPr>
        <p:txBody>
          <a:bodyPr wrap="square" lIns="121883" tIns="60941" rIns="121883" bIns="60941" rtlCol="0">
            <a:spAutoFit/>
          </a:bodyPr>
          <a:lstStyle/>
          <a:p>
            <a:pPr algn="just"/>
            <a:r>
              <a:rPr lang="el-GR" sz="4300">
                <a:latin typeface="Arial" pitchFamily="34" charset="0"/>
                <a:ea typeface="Arial-Rounded" pitchFamily="34" charset="0"/>
                <a:cs typeface="Arial" pitchFamily="34" charset="0"/>
              </a:rPr>
              <a:t>΄</a:t>
            </a:r>
            <a:endParaRPr lang="en-US" sz="4300">
              <a:latin typeface="Arial" pitchFamily="34" charset="0"/>
              <a:ea typeface="Arial-Rounded" pitchFamily="34" charset="0"/>
              <a:cs typeface="Arial" pitchFamily="34" charset="0"/>
            </a:endParaRPr>
          </a:p>
        </p:txBody>
      </p:sp>
      <p:sp>
        <p:nvSpPr>
          <p:cNvPr id="25" name="TextBox 24"/>
          <p:cNvSpPr txBox="1"/>
          <p:nvPr/>
        </p:nvSpPr>
        <p:spPr>
          <a:xfrm>
            <a:off x="1731962" y="2744566"/>
            <a:ext cx="1265053" cy="779684"/>
          </a:xfrm>
          <a:prstGeom prst="rect">
            <a:avLst/>
          </a:prstGeom>
          <a:noFill/>
        </p:spPr>
        <p:txBody>
          <a:bodyPr wrap="square" lIns="121883" tIns="60941" rIns="121883" bIns="60941" rtlCol="0">
            <a:spAutoFit/>
          </a:bodyPr>
          <a:lstStyle/>
          <a:p>
            <a:pPr algn="just"/>
            <a:r>
              <a:rPr lang="en-US" sz="4300">
                <a:latin typeface="Arial" pitchFamily="34" charset="0"/>
                <a:ea typeface="Arial-Rounded" pitchFamily="34" charset="0"/>
                <a:cs typeface="Arial" pitchFamily="34" charset="0"/>
              </a:rPr>
              <a:t>·</a:t>
            </a:r>
          </a:p>
        </p:txBody>
      </p:sp>
      <p:sp>
        <p:nvSpPr>
          <p:cNvPr id="9" name="TextBox 8"/>
          <p:cNvSpPr txBox="1"/>
          <p:nvPr/>
        </p:nvSpPr>
        <p:spPr>
          <a:xfrm>
            <a:off x="942743" y="2413001"/>
            <a:ext cx="11062282" cy="779684"/>
          </a:xfrm>
          <a:prstGeom prst="rect">
            <a:avLst/>
          </a:prstGeom>
          <a:noFill/>
        </p:spPr>
        <p:txBody>
          <a:bodyPr wrap="square" lIns="121883" tIns="60941" rIns="121883" bIns="60941" rtlCol="0">
            <a:spAutoFit/>
          </a:bodyPr>
          <a:lstStyle/>
          <a:p>
            <a:pPr algn="just"/>
            <a:r>
              <a:rPr lang="en-US" sz="4300">
                <a:latin typeface="Arial" pitchFamily="34" charset="0"/>
                <a:ea typeface="Arial-Rounded" pitchFamily="34" charset="0"/>
                <a:cs typeface="Arial" pitchFamily="34" charset="0"/>
              </a:rPr>
              <a:t>tờ l	             yêu th                 tối m</a:t>
            </a:r>
          </a:p>
        </p:txBody>
      </p:sp>
      <p:sp>
        <p:nvSpPr>
          <p:cNvPr id="10" name="TextBox 9"/>
          <p:cNvSpPr txBox="1"/>
          <p:nvPr/>
        </p:nvSpPr>
        <p:spPr>
          <a:xfrm>
            <a:off x="1024970" y="4648201"/>
            <a:ext cx="11062282" cy="779684"/>
          </a:xfrm>
          <a:prstGeom prst="rect">
            <a:avLst/>
          </a:prstGeom>
          <a:noFill/>
        </p:spPr>
        <p:txBody>
          <a:bodyPr wrap="square" lIns="121883" tIns="60941" rIns="121883" bIns="60941" rtlCol="0">
            <a:spAutoFit/>
          </a:bodyPr>
          <a:lstStyle/>
          <a:p>
            <a:pPr algn="just"/>
            <a:r>
              <a:rPr lang="en-US" sz="4300">
                <a:latin typeface="Arial" pitchFamily="34" charset="0"/>
                <a:ea typeface="Arial-Rounded" pitchFamily="34" charset="0"/>
                <a:cs typeface="Arial" pitchFamily="34" charset="0"/>
              </a:rPr>
              <a:t>c       xa		túi x	                  chênh ch</a:t>
            </a:r>
          </a:p>
        </p:txBody>
      </p:sp>
      <p:sp>
        <p:nvSpPr>
          <p:cNvPr id="24" name="TextBox 23"/>
          <p:cNvSpPr txBox="1"/>
          <p:nvPr/>
        </p:nvSpPr>
        <p:spPr>
          <a:xfrm>
            <a:off x="10361612" y="4648201"/>
            <a:ext cx="1265053" cy="779684"/>
          </a:xfrm>
          <a:prstGeom prst="rect">
            <a:avLst/>
          </a:prstGeom>
          <a:noFill/>
        </p:spPr>
        <p:txBody>
          <a:bodyPr wrap="square" lIns="121883" tIns="60941" rIns="121883" bIns="60941" rtlCol="0">
            <a:spAutoFit/>
          </a:bodyPr>
          <a:lstStyle/>
          <a:p>
            <a:pPr algn="just"/>
            <a:r>
              <a:rPr lang="en-US" sz="4300">
                <a:solidFill>
                  <a:srgbClr val="FF0000"/>
                </a:solidFill>
                <a:latin typeface="Arial" pitchFamily="34" charset="0"/>
                <a:ea typeface="Arial-Rounded" pitchFamily="34" charset="0"/>
                <a:cs typeface="Arial" pitchFamily="34" charset="0"/>
              </a:rPr>
              <a:t>êch</a:t>
            </a:r>
          </a:p>
        </p:txBody>
      </p:sp>
      <p:sp>
        <p:nvSpPr>
          <p:cNvPr id="23" name="TextBox 22"/>
          <p:cNvSpPr txBox="1"/>
          <p:nvPr/>
        </p:nvSpPr>
        <p:spPr>
          <a:xfrm>
            <a:off x="5315987" y="4647850"/>
            <a:ext cx="1265053" cy="779684"/>
          </a:xfrm>
          <a:prstGeom prst="rect">
            <a:avLst/>
          </a:prstGeom>
          <a:noFill/>
        </p:spPr>
        <p:txBody>
          <a:bodyPr wrap="square" lIns="121883" tIns="60941" rIns="121883" bIns="60941" rtlCol="0">
            <a:spAutoFit/>
          </a:bodyPr>
          <a:lstStyle/>
          <a:p>
            <a:pPr algn="just"/>
            <a:r>
              <a:rPr lang="en-US" sz="4300">
                <a:solidFill>
                  <a:srgbClr val="FF0000"/>
                </a:solidFill>
                <a:latin typeface="Arial" pitchFamily="34" charset="0"/>
                <a:ea typeface="Arial-Rounded" pitchFamily="34" charset="0"/>
                <a:cs typeface="Arial" pitchFamily="34" charset="0"/>
              </a:rPr>
              <a:t>ach</a:t>
            </a:r>
          </a:p>
        </p:txBody>
      </p:sp>
      <p:sp>
        <p:nvSpPr>
          <p:cNvPr id="20" name="TextBox 19"/>
          <p:cNvSpPr txBox="1"/>
          <p:nvPr/>
        </p:nvSpPr>
        <p:spPr>
          <a:xfrm>
            <a:off x="1297954" y="4665134"/>
            <a:ext cx="1265053" cy="779684"/>
          </a:xfrm>
          <a:prstGeom prst="rect">
            <a:avLst/>
          </a:prstGeom>
          <a:noFill/>
        </p:spPr>
        <p:txBody>
          <a:bodyPr wrap="square" lIns="121883" tIns="60941" rIns="121883" bIns="60941" rtlCol="0">
            <a:spAutoFit/>
          </a:bodyPr>
          <a:lstStyle/>
          <a:p>
            <a:pPr algn="just"/>
            <a:r>
              <a:rPr lang="en-US" sz="4300">
                <a:solidFill>
                  <a:srgbClr val="FF0000"/>
                </a:solidFill>
                <a:latin typeface="Arial" pitchFamily="34" charset="0"/>
                <a:ea typeface="Arial-Rounded" pitchFamily="34" charset="0"/>
                <a:cs typeface="Arial" pitchFamily="34" charset="0"/>
              </a:rPr>
              <a:t>ach</a:t>
            </a:r>
          </a:p>
        </p:txBody>
      </p:sp>
      <p:sp>
        <p:nvSpPr>
          <p:cNvPr id="19" name="TextBox 18"/>
          <p:cNvSpPr txBox="1"/>
          <p:nvPr/>
        </p:nvSpPr>
        <p:spPr>
          <a:xfrm>
            <a:off x="9284012" y="2413001"/>
            <a:ext cx="1265053" cy="779684"/>
          </a:xfrm>
          <a:prstGeom prst="rect">
            <a:avLst/>
          </a:prstGeom>
          <a:noFill/>
        </p:spPr>
        <p:txBody>
          <a:bodyPr wrap="square" lIns="121883" tIns="60941" rIns="121883" bIns="60941" rtlCol="0">
            <a:spAutoFit/>
          </a:bodyPr>
          <a:lstStyle/>
          <a:p>
            <a:pPr algn="just"/>
            <a:r>
              <a:rPr lang="en-US" sz="4300">
                <a:solidFill>
                  <a:srgbClr val="FF0000"/>
                </a:solidFill>
                <a:latin typeface="Arial" pitchFamily="34" charset="0"/>
                <a:ea typeface="Arial-Rounded" pitchFamily="34" charset="0"/>
                <a:cs typeface="Arial" pitchFamily="34" charset="0"/>
              </a:rPr>
              <a:t>it</a:t>
            </a:r>
          </a:p>
        </p:txBody>
      </p:sp>
      <p:sp>
        <p:nvSpPr>
          <p:cNvPr id="18" name="TextBox 17"/>
          <p:cNvSpPr txBox="1"/>
          <p:nvPr/>
        </p:nvSpPr>
        <p:spPr>
          <a:xfrm>
            <a:off x="5493191" y="2423335"/>
            <a:ext cx="1553721" cy="779684"/>
          </a:xfrm>
          <a:prstGeom prst="rect">
            <a:avLst/>
          </a:prstGeom>
          <a:noFill/>
        </p:spPr>
        <p:txBody>
          <a:bodyPr wrap="square" lIns="121883" tIns="60941" rIns="121883" bIns="60941" rtlCol="0">
            <a:spAutoFit/>
          </a:bodyPr>
          <a:lstStyle/>
          <a:p>
            <a:pPr algn="just"/>
            <a:r>
              <a:rPr lang="en-US" sz="4300">
                <a:solidFill>
                  <a:srgbClr val="FF0000"/>
                </a:solidFill>
                <a:latin typeface="Arial" pitchFamily="34" charset="0"/>
                <a:ea typeface="Arial-Rounded" pitchFamily="34" charset="0"/>
                <a:cs typeface="Arial" pitchFamily="34" charset="0"/>
              </a:rPr>
              <a:t>ich</a:t>
            </a:r>
          </a:p>
        </p:txBody>
      </p:sp>
      <p:sp>
        <p:nvSpPr>
          <p:cNvPr id="17" name="TextBox 16"/>
          <p:cNvSpPr txBox="1"/>
          <p:nvPr/>
        </p:nvSpPr>
        <p:spPr>
          <a:xfrm>
            <a:off x="1717735" y="2423335"/>
            <a:ext cx="1265053" cy="779684"/>
          </a:xfrm>
          <a:prstGeom prst="rect">
            <a:avLst/>
          </a:prstGeom>
          <a:noFill/>
        </p:spPr>
        <p:txBody>
          <a:bodyPr wrap="square" lIns="121883" tIns="60941" rIns="121883" bIns="60941" rtlCol="0">
            <a:spAutoFit/>
          </a:bodyPr>
          <a:lstStyle/>
          <a:p>
            <a:pPr algn="just"/>
            <a:r>
              <a:rPr lang="en-US" sz="4300">
                <a:solidFill>
                  <a:srgbClr val="FF0000"/>
                </a:solidFill>
                <a:latin typeface="Arial" pitchFamily="34" charset="0"/>
                <a:ea typeface="Arial-Rounded" pitchFamily="34" charset="0"/>
                <a:cs typeface="Arial" pitchFamily="34" charset="0"/>
              </a:rPr>
              <a:t>ich</a:t>
            </a:r>
          </a:p>
        </p:txBody>
      </p:sp>
      <p:sp>
        <p:nvSpPr>
          <p:cNvPr id="5" name="Oval 4"/>
          <p:cNvSpPr/>
          <p:nvPr/>
        </p:nvSpPr>
        <p:spPr>
          <a:xfrm>
            <a:off x="34627" y="475551"/>
            <a:ext cx="812588" cy="8128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r>
              <a:rPr lang="en-US" sz="3700" b="1">
                <a:solidFill>
                  <a:schemeClr val="bg1"/>
                </a:solidFill>
                <a:latin typeface="Arial Rounded MT Bold" pitchFamily="34" charset="0"/>
                <a:cs typeface="Times New Roman" pitchFamily="18" charset="0"/>
              </a:rPr>
              <a:t>4</a:t>
            </a:r>
          </a:p>
        </p:txBody>
      </p:sp>
      <p:sp>
        <p:nvSpPr>
          <p:cNvPr id="6" name="TextBox 5"/>
          <p:cNvSpPr txBox="1"/>
          <p:nvPr/>
        </p:nvSpPr>
        <p:spPr>
          <a:xfrm>
            <a:off x="923396" y="539193"/>
            <a:ext cx="11062282" cy="697611"/>
          </a:xfrm>
          <a:prstGeom prst="rect">
            <a:avLst/>
          </a:prstGeom>
          <a:noFill/>
        </p:spPr>
        <p:txBody>
          <a:bodyPr wrap="square" lIns="121883" tIns="60941" rIns="121883" bIns="60941" rtlCol="0">
            <a:spAutoFit/>
          </a:bodyPr>
          <a:lstStyle/>
          <a:p>
            <a:pPr algn="just"/>
            <a:r>
              <a:rPr lang="en-US" sz="3700" b="1">
                <a:latin typeface="Arial" pitchFamily="34" charset="0"/>
                <a:ea typeface="Arial-Rounded" pitchFamily="34" charset="0"/>
                <a:cs typeface="Arial" pitchFamily="34" charset="0"/>
              </a:rPr>
              <a:t>Chọn vần phù hợp thay cho ô vuông</a:t>
            </a:r>
          </a:p>
        </p:txBody>
      </p:sp>
      <p:sp>
        <p:nvSpPr>
          <p:cNvPr id="2" name="AutoShape 2" descr="Free Group Work Cliparts, Download Free Clip Art, Free Clip Art on Clipart  Library"/>
          <p:cNvSpPr>
            <a:spLocks noChangeAspect="1" noChangeArrowheads="1"/>
          </p:cNvSpPr>
          <p:nvPr/>
        </p:nvSpPr>
        <p:spPr bwMode="auto">
          <a:xfrm>
            <a:off x="207379" y="-192617"/>
            <a:ext cx="406294"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899" tIns="60949" rIns="121899" bIns="60949" numCol="1" anchor="t" anchorCtr="0" compatLnSpc="1">
            <a:prstTxWarp prst="textNoShape">
              <a:avLst/>
            </a:prstTxWarp>
          </a:bodyPr>
          <a:lstStyle/>
          <a:p>
            <a:endParaRPr lang="en-US"/>
          </a:p>
        </p:txBody>
      </p:sp>
      <p:sp>
        <p:nvSpPr>
          <p:cNvPr id="7" name="TextBox 6"/>
          <p:cNvSpPr txBox="1"/>
          <p:nvPr/>
        </p:nvSpPr>
        <p:spPr>
          <a:xfrm>
            <a:off x="885911" y="1328517"/>
            <a:ext cx="11062282" cy="779684"/>
          </a:xfrm>
          <a:prstGeom prst="rect">
            <a:avLst/>
          </a:prstGeom>
          <a:noFill/>
        </p:spPr>
        <p:txBody>
          <a:bodyPr wrap="square" lIns="121883" tIns="60941" rIns="121883" bIns="60941" rtlCol="0">
            <a:spAutoFit/>
          </a:bodyPr>
          <a:lstStyle/>
          <a:p>
            <a:pPr algn="just"/>
            <a:r>
              <a:rPr lang="en-US" sz="4300">
                <a:latin typeface="Arial" pitchFamily="34" charset="0"/>
                <a:ea typeface="Arial-Rounded" pitchFamily="34" charset="0"/>
                <a:cs typeface="Arial" pitchFamily="34" charset="0"/>
              </a:rPr>
              <a:t>a. </a:t>
            </a:r>
            <a:r>
              <a:rPr lang="en-US" sz="4300" i="1">
                <a:latin typeface="Arial" pitchFamily="34" charset="0"/>
                <a:ea typeface="Arial-Rounded" pitchFamily="34" charset="0"/>
                <a:cs typeface="Arial" pitchFamily="34" charset="0"/>
              </a:rPr>
              <a:t>ich </a:t>
            </a:r>
            <a:r>
              <a:rPr lang="en-US" sz="4300">
                <a:latin typeface="Arial" pitchFamily="34" charset="0"/>
                <a:ea typeface="Arial-Rounded" pitchFamily="34" charset="0"/>
                <a:cs typeface="Arial" pitchFamily="34" charset="0"/>
              </a:rPr>
              <a:t>hay </a:t>
            </a:r>
            <a:r>
              <a:rPr lang="en-US" sz="4300" i="1">
                <a:latin typeface="Arial" pitchFamily="34" charset="0"/>
                <a:ea typeface="Arial-Rounded" pitchFamily="34" charset="0"/>
                <a:cs typeface="Arial" pitchFamily="34" charset="0"/>
              </a:rPr>
              <a:t>it?</a:t>
            </a:r>
            <a:endParaRPr lang="en-US" sz="4300">
              <a:latin typeface="Arial" pitchFamily="34" charset="0"/>
              <a:ea typeface="Arial-Rounded" pitchFamily="34" charset="0"/>
              <a:cs typeface="Arial" pitchFamily="34" charset="0"/>
            </a:endParaRPr>
          </a:p>
        </p:txBody>
      </p:sp>
      <p:sp>
        <p:nvSpPr>
          <p:cNvPr id="8" name="TextBox 7"/>
          <p:cNvSpPr txBox="1"/>
          <p:nvPr/>
        </p:nvSpPr>
        <p:spPr>
          <a:xfrm>
            <a:off x="890746" y="3563717"/>
            <a:ext cx="11062282" cy="779684"/>
          </a:xfrm>
          <a:prstGeom prst="rect">
            <a:avLst/>
          </a:prstGeom>
          <a:noFill/>
        </p:spPr>
        <p:txBody>
          <a:bodyPr wrap="square" lIns="121883" tIns="60941" rIns="121883" bIns="60941" rtlCol="0">
            <a:spAutoFit/>
          </a:bodyPr>
          <a:lstStyle/>
          <a:p>
            <a:pPr algn="just"/>
            <a:r>
              <a:rPr lang="en-US" sz="4300">
                <a:latin typeface="Arial" pitchFamily="34" charset="0"/>
                <a:ea typeface="Arial-Rounded" pitchFamily="34" charset="0"/>
                <a:cs typeface="Arial" pitchFamily="34" charset="0"/>
              </a:rPr>
              <a:t>a. </a:t>
            </a:r>
            <a:r>
              <a:rPr lang="en-US" sz="4300" i="1">
                <a:latin typeface="Arial" pitchFamily="34" charset="0"/>
                <a:ea typeface="Arial-Rounded" pitchFamily="34" charset="0"/>
                <a:cs typeface="Arial" pitchFamily="34" charset="0"/>
              </a:rPr>
              <a:t>ach </a:t>
            </a:r>
            <a:r>
              <a:rPr lang="en-US" sz="4300">
                <a:latin typeface="Arial" pitchFamily="34" charset="0"/>
                <a:ea typeface="Arial-Rounded" pitchFamily="34" charset="0"/>
                <a:cs typeface="Arial" pitchFamily="34" charset="0"/>
              </a:rPr>
              <a:t>hay êch</a:t>
            </a:r>
          </a:p>
        </p:txBody>
      </p:sp>
      <p:sp>
        <p:nvSpPr>
          <p:cNvPr id="26" name="TextBox 25"/>
          <p:cNvSpPr txBox="1"/>
          <p:nvPr/>
        </p:nvSpPr>
        <p:spPr>
          <a:xfrm>
            <a:off x="5515159" y="2287366"/>
            <a:ext cx="1265053" cy="779684"/>
          </a:xfrm>
          <a:prstGeom prst="rect">
            <a:avLst/>
          </a:prstGeom>
          <a:noFill/>
        </p:spPr>
        <p:txBody>
          <a:bodyPr wrap="square" lIns="121883" tIns="60941" rIns="121883" bIns="60941" rtlCol="0">
            <a:spAutoFit/>
          </a:bodyPr>
          <a:lstStyle/>
          <a:p>
            <a:pPr algn="just"/>
            <a:r>
              <a:rPr lang="el-GR" sz="4300">
                <a:latin typeface="Arial" pitchFamily="34" charset="0"/>
                <a:ea typeface="Arial-Rounded" pitchFamily="34" charset="0"/>
                <a:cs typeface="Arial" pitchFamily="34" charset="0"/>
              </a:rPr>
              <a:t>΄</a:t>
            </a:r>
            <a:endParaRPr lang="en-US" sz="4300">
              <a:latin typeface="Arial" pitchFamily="34" charset="0"/>
              <a:ea typeface="Arial-Rounded" pitchFamily="34" charset="0"/>
              <a:cs typeface="Arial" pitchFamily="34" charset="0"/>
            </a:endParaRPr>
          </a:p>
        </p:txBody>
      </p:sp>
      <p:sp>
        <p:nvSpPr>
          <p:cNvPr id="28" name="TextBox 27"/>
          <p:cNvSpPr txBox="1"/>
          <p:nvPr/>
        </p:nvSpPr>
        <p:spPr>
          <a:xfrm>
            <a:off x="-1982788" y="5075792"/>
            <a:ext cx="1265053" cy="779684"/>
          </a:xfrm>
          <a:prstGeom prst="rect">
            <a:avLst/>
          </a:prstGeom>
          <a:noFill/>
        </p:spPr>
        <p:txBody>
          <a:bodyPr wrap="square" lIns="121883" tIns="60941" rIns="121883" bIns="60941" rtlCol="0">
            <a:spAutoFit/>
          </a:bodyPr>
          <a:lstStyle/>
          <a:p>
            <a:pPr algn="just"/>
            <a:r>
              <a:rPr lang="en-US" sz="4300">
                <a:latin typeface="Arial" pitchFamily="34" charset="0"/>
                <a:ea typeface="Arial-Rounded" pitchFamily="34" charset="0"/>
                <a:cs typeface="Arial" pitchFamily="34" charset="0"/>
              </a:rPr>
              <a:t>·</a:t>
            </a:r>
          </a:p>
        </p:txBody>
      </p:sp>
      <p:sp>
        <p:nvSpPr>
          <p:cNvPr id="11" name="Rectangle 10"/>
          <p:cNvSpPr/>
          <p:nvPr/>
        </p:nvSpPr>
        <p:spPr>
          <a:xfrm>
            <a:off x="1911430" y="2542455"/>
            <a:ext cx="457882" cy="4580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2" name="Rectangle 11"/>
          <p:cNvSpPr/>
          <p:nvPr/>
        </p:nvSpPr>
        <p:spPr>
          <a:xfrm>
            <a:off x="5686176" y="2609049"/>
            <a:ext cx="457882" cy="4580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6" name="Rectangle 15"/>
          <p:cNvSpPr/>
          <p:nvPr/>
        </p:nvSpPr>
        <p:spPr>
          <a:xfrm>
            <a:off x="1443575" y="4907267"/>
            <a:ext cx="416257" cy="41636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27" name="TextBox 26"/>
          <p:cNvSpPr txBox="1"/>
          <p:nvPr/>
        </p:nvSpPr>
        <p:spPr>
          <a:xfrm>
            <a:off x="9282847" y="2715308"/>
            <a:ext cx="1265053" cy="779684"/>
          </a:xfrm>
          <a:prstGeom prst="rect">
            <a:avLst/>
          </a:prstGeom>
          <a:noFill/>
        </p:spPr>
        <p:txBody>
          <a:bodyPr wrap="square" lIns="121883" tIns="60941" rIns="121883" bIns="60941" rtlCol="0">
            <a:spAutoFit/>
          </a:bodyPr>
          <a:lstStyle/>
          <a:p>
            <a:pPr algn="just"/>
            <a:r>
              <a:rPr lang="en-US" sz="4300">
                <a:latin typeface="Arial" pitchFamily="34" charset="0"/>
                <a:ea typeface="Arial-Rounded" pitchFamily="34" charset="0"/>
                <a:cs typeface="Arial" pitchFamily="34" charset="0"/>
              </a:rPr>
              <a:t>·</a:t>
            </a:r>
          </a:p>
        </p:txBody>
      </p:sp>
      <p:sp>
        <p:nvSpPr>
          <p:cNvPr id="13" name="Rectangle 12"/>
          <p:cNvSpPr/>
          <p:nvPr/>
        </p:nvSpPr>
        <p:spPr>
          <a:xfrm>
            <a:off x="9444006" y="2523405"/>
            <a:ext cx="457882" cy="4580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5" name="Rectangle 14"/>
          <p:cNvSpPr/>
          <p:nvPr/>
        </p:nvSpPr>
        <p:spPr>
          <a:xfrm>
            <a:off x="5493191" y="4908797"/>
            <a:ext cx="416257" cy="41636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ectangle 13"/>
          <p:cNvSpPr/>
          <p:nvPr/>
        </p:nvSpPr>
        <p:spPr>
          <a:xfrm>
            <a:off x="10528849" y="4823595"/>
            <a:ext cx="416257" cy="41636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Tree>
    <p:extLst>
      <p:ext uri="{BB962C8B-B14F-4D97-AF65-F5344CB8AC3E}">
        <p14:creationId xmlns:p14="http://schemas.microsoft.com/office/powerpoint/2010/main" val="7400383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
                                        <p:tgtEl>
                                          <p:spTgt spid="17"/>
                                        </p:tgtEl>
                                      </p:cBhvr>
                                    </p:animEffect>
                                  </p:childTnLst>
                                </p:cTn>
                              </p:par>
                            </p:childTnLst>
                          </p:cTn>
                        </p:par>
                      </p:childTnLst>
                    </p:cTn>
                  </p:par>
                </p:childTnLst>
              </p:cTn>
              <p:nextCondLst>
                <p:cond evt="onClick" delay="0">
                  <p:tgtEl>
                    <p:spTgt spid="11"/>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2" presetClass="exit" presetSubtype="4" fill="hold" grpId="0" nodeType="clickEffect">
                                  <p:stCondLst>
                                    <p:cond delay="0"/>
                                  </p:stCondLst>
                                  <p:childTnLst>
                                    <p:anim calcmode="lin" valueType="num">
                                      <p:cBhvr additive="base">
                                        <p:cTn id="17" dur="500"/>
                                        <p:tgtEl>
                                          <p:spTgt spid="12"/>
                                        </p:tgtEl>
                                        <p:attrNameLst>
                                          <p:attrName>ppt_x</p:attrName>
                                        </p:attrNameLst>
                                      </p:cBhvr>
                                      <p:tavLst>
                                        <p:tav tm="0">
                                          <p:val>
                                            <p:strVal val="ppt_x"/>
                                          </p:val>
                                        </p:tav>
                                        <p:tav tm="100000">
                                          <p:val>
                                            <p:strVal val="ppt_x"/>
                                          </p:val>
                                        </p:tav>
                                      </p:tavLst>
                                    </p:anim>
                                    <p:anim calcmode="lin" valueType="num">
                                      <p:cBhvr additive="base">
                                        <p:cTn id="18" dur="500"/>
                                        <p:tgtEl>
                                          <p:spTgt spid="12"/>
                                        </p:tgtEl>
                                        <p:attrNameLst>
                                          <p:attrName>ppt_y</p:attrName>
                                        </p:attrNameLst>
                                      </p:cBhvr>
                                      <p:tavLst>
                                        <p:tav tm="0">
                                          <p:val>
                                            <p:strVal val="ppt_y"/>
                                          </p:val>
                                        </p:tav>
                                        <p:tav tm="100000">
                                          <p:val>
                                            <p:strVal val="1+ppt_h/2"/>
                                          </p:val>
                                        </p:tav>
                                      </p:tavLst>
                                    </p:anim>
                                    <p:set>
                                      <p:cBhvr>
                                        <p:cTn id="19" dur="1" fill="hold">
                                          <p:stCondLst>
                                            <p:cond delay="499"/>
                                          </p:stCondLst>
                                        </p:cTn>
                                        <p:tgtEl>
                                          <p:spTgt spid="12"/>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
                                        <p:tgtEl>
                                          <p:spTgt spid="18"/>
                                        </p:tgtEl>
                                      </p:cBhvr>
                                    </p:animEffect>
                                  </p:child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grpId="0" nodeType="clickEffect">
                                  <p:stCondLst>
                                    <p:cond delay="0"/>
                                  </p:stCondLst>
                                  <p:childTnLst>
                                    <p:anim calcmode="lin" valueType="num">
                                      <p:cBhvr additive="base">
                                        <p:cTn id="28" dur="500"/>
                                        <p:tgtEl>
                                          <p:spTgt spid="13"/>
                                        </p:tgtEl>
                                        <p:attrNameLst>
                                          <p:attrName>ppt_x</p:attrName>
                                        </p:attrNameLst>
                                      </p:cBhvr>
                                      <p:tavLst>
                                        <p:tav tm="0">
                                          <p:val>
                                            <p:strVal val="ppt_x"/>
                                          </p:val>
                                        </p:tav>
                                        <p:tav tm="100000">
                                          <p:val>
                                            <p:strVal val="ppt_x"/>
                                          </p:val>
                                        </p:tav>
                                      </p:tavLst>
                                    </p:anim>
                                    <p:anim calcmode="lin" valueType="num">
                                      <p:cBhvr additive="base">
                                        <p:cTn id="29" dur="500"/>
                                        <p:tgtEl>
                                          <p:spTgt spid="13"/>
                                        </p:tgtEl>
                                        <p:attrNameLst>
                                          <p:attrName>ppt_y</p:attrName>
                                        </p:attrNameLst>
                                      </p:cBhvr>
                                      <p:tavLst>
                                        <p:tav tm="0">
                                          <p:val>
                                            <p:strVal val="ppt_y"/>
                                          </p:val>
                                        </p:tav>
                                        <p:tav tm="100000">
                                          <p:val>
                                            <p:strVal val="1+ppt_h/2"/>
                                          </p:val>
                                        </p:tav>
                                      </p:tavLst>
                                    </p:anim>
                                    <p:set>
                                      <p:cBhvr>
                                        <p:cTn id="30" dur="1" fill="hold">
                                          <p:stCondLst>
                                            <p:cond delay="499"/>
                                          </p:stCondLst>
                                        </p:cTn>
                                        <p:tgtEl>
                                          <p:spTgt spid="13"/>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
                                        <p:tgtEl>
                                          <p:spTgt spid="19"/>
                                        </p:tgtEl>
                                      </p:cBhvr>
                                    </p:animEffec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2" presetClass="exit" presetSubtype="4" fill="hold" grpId="0" nodeType="clickEffect">
                                  <p:stCondLst>
                                    <p:cond delay="0"/>
                                  </p:stCondLst>
                                  <p:childTnLst>
                                    <p:anim calcmode="lin" valueType="num">
                                      <p:cBhvr additive="base">
                                        <p:cTn id="39" dur="500"/>
                                        <p:tgtEl>
                                          <p:spTgt spid="14"/>
                                        </p:tgtEl>
                                        <p:attrNameLst>
                                          <p:attrName>ppt_x</p:attrName>
                                        </p:attrNameLst>
                                      </p:cBhvr>
                                      <p:tavLst>
                                        <p:tav tm="0">
                                          <p:val>
                                            <p:strVal val="ppt_x"/>
                                          </p:val>
                                        </p:tav>
                                        <p:tav tm="100000">
                                          <p:val>
                                            <p:strVal val="ppt_x"/>
                                          </p:val>
                                        </p:tav>
                                      </p:tavLst>
                                    </p:anim>
                                    <p:anim calcmode="lin" valueType="num">
                                      <p:cBhvr additive="base">
                                        <p:cTn id="40" dur="500"/>
                                        <p:tgtEl>
                                          <p:spTgt spid="14"/>
                                        </p:tgtEl>
                                        <p:attrNameLst>
                                          <p:attrName>ppt_y</p:attrName>
                                        </p:attrNameLst>
                                      </p:cBhvr>
                                      <p:tavLst>
                                        <p:tav tm="0">
                                          <p:val>
                                            <p:strVal val="ppt_y"/>
                                          </p:val>
                                        </p:tav>
                                        <p:tav tm="100000">
                                          <p:val>
                                            <p:strVal val="1+ppt_h/2"/>
                                          </p:val>
                                        </p:tav>
                                      </p:tavLst>
                                    </p:anim>
                                    <p:set>
                                      <p:cBhvr>
                                        <p:cTn id="41" dur="1" fill="hold">
                                          <p:stCondLst>
                                            <p:cond delay="499"/>
                                          </p:stCondLst>
                                        </p:cTn>
                                        <p:tgtEl>
                                          <p:spTgt spid="14"/>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
                                        <p:tgtEl>
                                          <p:spTgt spid="24"/>
                                        </p:tgtEl>
                                      </p:cBhvr>
                                    </p:animEffec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0" nodeType="clickEffect">
                                  <p:stCondLst>
                                    <p:cond delay="0"/>
                                  </p:stCondLst>
                                  <p:childTnLst>
                                    <p:anim calcmode="lin" valueType="num">
                                      <p:cBhvr additive="base">
                                        <p:cTn id="50" dur="500"/>
                                        <p:tgtEl>
                                          <p:spTgt spid="15"/>
                                        </p:tgtEl>
                                        <p:attrNameLst>
                                          <p:attrName>ppt_x</p:attrName>
                                        </p:attrNameLst>
                                      </p:cBhvr>
                                      <p:tavLst>
                                        <p:tav tm="0">
                                          <p:val>
                                            <p:strVal val="ppt_x"/>
                                          </p:val>
                                        </p:tav>
                                        <p:tav tm="100000">
                                          <p:val>
                                            <p:strVal val="ppt_x"/>
                                          </p:val>
                                        </p:tav>
                                      </p:tavLst>
                                    </p:anim>
                                    <p:anim calcmode="lin" valueType="num">
                                      <p:cBhvr additive="base">
                                        <p:cTn id="51" dur="500"/>
                                        <p:tgtEl>
                                          <p:spTgt spid="15"/>
                                        </p:tgtEl>
                                        <p:attrNameLst>
                                          <p:attrName>ppt_y</p:attrName>
                                        </p:attrNameLst>
                                      </p:cBhvr>
                                      <p:tavLst>
                                        <p:tav tm="0">
                                          <p:val>
                                            <p:strVal val="ppt_y"/>
                                          </p:val>
                                        </p:tav>
                                        <p:tav tm="100000">
                                          <p:val>
                                            <p:strVal val="1+ppt_h/2"/>
                                          </p:val>
                                        </p:tav>
                                      </p:tavLst>
                                    </p:anim>
                                    <p:set>
                                      <p:cBhvr>
                                        <p:cTn id="52" dur="1" fill="hold">
                                          <p:stCondLst>
                                            <p:cond delay="499"/>
                                          </p:stCondLst>
                                        </p:cTn>
                                        <p:tgtEl>
                                          <p:spTgt spid="15"/>
                                        </p:tgtEl>
                                        <p:attrNameLst>
                                          <p:attrName>style.visibility</p:attrName>
                                        </p:attrNameLst>
                                      </p:cBhvr>
                                      <p:to>
                                        <p:strVal val="hidden"/>
                                      </p:to>
                                    </p:se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
                                        <p:tgtEl>
                                          <p:spTgt spid="23"/>
                                        </p:tgtEl>
                                      </p:cBhvr>
                                    </p:animEffec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grpId="0" nodeType="clickEffect">
                                  <p:stCondLst>
                                    <p:cond delay="0"/>
                                  </p:stCondLst>
                                  <p:childTnLst>
                                    <p:anim calcmode="lin" valueType="num">
                                      <p:cBhvr additive="base">
                                        <p:cTn id="61" dur="500"/>
                                        <p:tgtEl>
                                          <p:spTgt spid="16"/>
                                        </p:tgtEl>
                                        <p:attrNameLst>
                                          <p:attrName>ppt_x</p:attrName>
                                        </p:attrNameLst>
                                      </p:cBhvr>
                                      <p:tavLst>
                                        <p:tav tm="0">
                                          <p:val>
                                            <p:strVal val="ppt_x"/>
                                          </p:val>
                                        </p:tav>
                                        <p:tav tm="100000">
                                          <p:val>
                                            <p:strVal val="ppt_x"/>
                                          </p:val>
                                        </p:tav>
                                      </p:tavLst>
                                    </p:anim>
                                    <p:anim calcmode="lin" valueType="num">
                                      <p:cBhvr additive="base">
                                        <p:cTn id="62" dur="500"/>
                                        <p:tgtEl>
                                          <p:spTgt spid="16"/>
                                        </p:tgtEl>
                                        <p:attrNameLst>
                                          <p:attrName>ppt_y</p:attrName>
                                        </p:attrNameLst>
                                      </p:cBhvr>
                                      <p:tavLst>
                                        <p:tav tm="0">
                                          <p:val>
                                            <p:strVal val="ppt_y"/>
                                          </p:val>
                                        </p:tav>
                                        <p:tav tm="100000">
                                          <p:val>
                                            <p:strVal val="1+ppt_h/2"/>
                                          </p:val>
                                        </p:tav>
                                      </p:tavLst>
                                    </p:anim>
                                    <p:set>
                                      <p:cBhvr>
                                        <p:cTn id="63" dur="1" fill="hold">
                                          <p:stCondLst>
                                            <p:cond delay="499"/>
                                          </p:stCondLst>
                                        </p:cTn>
                                        <p:tgtEl>
                                          <p:spTgt spid="16"/>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
                                        <p:tgtEl>
                                          <p:spTgt spid="20"/>
                                        </p:tgtEl>
                                      </p:cBhvr>
                                    </p:animEffect>
                                  </p:childTnLst>
                                </p:cTn>
                              </p:par>
                            </p:childTnLst>
                          </p:cTn>
                        </p:par>
                      </p:childTnLst>
                    </p:cTn>
                  </p:par>
                </p:childTnLst>
              </p:cTn>
              <p:nextCondLst>
                <p:cond evt="onClick" delay="0">
                  <p:tgtEl>
                    <p:spTgt spid="16"/>
                  </p:tgtEl>
                </p:cond>
              </p:nextCondLst>
            </p:seq>
          </p:childTnLst>
        </p:cTn>
      </p:par>
    </p:tnLst>
    <p:bldLst>
      <p:bldP spid="24" grpId="0"/>
      <p:bldP spid="23" grpId="0"/>
      <p:bldP spid="20" grpId="0"/>
      <p:bldP spid="19" grpId="0"/>
      <p:bldP spid="18" grpId="0"/>
      <p:bldP spid="17" grpId="0"/>
      <p:bldP spid="11" grpId="0" animBg="1"/>
      <p:bldP spid="12" grpId="0" animBg="1"/>
      <p:bldP spid="16" grpId="0" animBg="1"/>
      <p:bldP spid="13" grpId="0" animBg="1"/>
      <p:bldP spid="15"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91761" y="304800"/>
            <a:ext cx="812588" cy="8128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r>
              <a:rPr lang="en-US" sz="3700" b="1">
                <a:solidFill>
                  <a:schemeClr val="bg1"/>
                </a:solidFill>
                <a:latin typeface="Arial Rounded MT Bold" pitchFamily="34" charset="0"/>
                <a:cs typeface="Times New Roman" pitchFamily="18" charset="0"/>
              </a:rPr>
              <a:t>5</a:t>
            </a:r>
          </a:p>
        </p:txBody>
      </p:sp>
      <p:sp>
        <p:nvSpPr>
          <p:cNvPr id="6" name="TextBox 5"/>
          <p:cNvSpPr txBox="1"/>
          <p:nvPr/>
        </p:nvSpPr>
        <p:spPr>
          <a:xfrm>
            <a:off x="1280530" y="368442"/>
            <a:ext cx="11062282" cy="697611"/>
          </a:xfrm>
          <a:prstGeom prst="rect">
            <a:avLst/>
          </a:prstGeom>
          <a:noFill/>
        </p:spPr>
        <p:txBody>
          <a:bodyPr wrap="square" lIns="121883" tIns="60941" rIns="121883" bIns="60941" rtlCol="0">
            <a:spAutoFit/>
          </a:bodyPr>
          <a:lstStyle/>
          <a:p>
            <a:pPr algn="just"/>
            <a:r>
              <a:rPr lang="en-US" sz="3700" b="1">
                <a:latin typeface="Arial" pitchFamily="34" charset="0"/>
                <a:ea typeface="Arial-Rounded" pitchFamily="34" charset="0"/>
                <a:cs typeface="Arial" pitchFamily="34" charset="0"/>
              </a:rPr>
              <a:t>Hát một bài hát về quê hương</a:t>
            </a:r>
          </a:p>
        </p:txBody>
      </p:sp>
      <p:sp>
        <p:nvSpPr>
          <p:cNvPr id="2" name="AutoShape 2" descr="Free Group Work Cliparts, Download Free Clip Art, Free Clip Art on Clipart  Library"/>
          <p:cNvSpPr>
            <a:spLocks noChangeAspect="1" noChangeArrowheads="1"/>
          </p:cNvSpPr>
          <p:nvPr/>
        </p:nvSpPr>
        <p:spPr bwMode="auto">
          <a:xfrm>
            <a:off x="207379" y="-192617"/>
            <a:ext cx="406294"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899" tIns="60949" rIns="121899" bIns="60949" numCol="1" anchor="t" anchorCtr="0" compatLnSpc="1">
            <a:prstTxWarp prst="textNoShape">
              <a:avLst/>
            </a:prstTxWarp>
          </a:bodyPr>
          <a:lstStyle/>
          <a:p>
            <a:endParaRPr lang="en-US"/>
          </a:p>
        </p:txBody>
      </p:sp>
      <p:sp>
        <p:nvSpPr>
          <p:cNvPr id="28" name="TextBox 27"/>
          <p:cNvSpPr txBox="1"/>
          <p:nvPr/>
        </p:nvSpPr>
        <p:spPr>
          <a:xfrm>
            <a:off x="-1982788" y="5075792"/>
            <a:ext cx="1265053" cy="779684"/>
          </a:xfrm>
          <a:prstGeom prst="rect">
            <a:avLst/>
          </a:prstGeom>
          <a:noFill/>
        </p:spPr>
        <p:txBody>
          <a:bodyPr wrap="square" lIns="121883" tIns="60941" rIns="121883" bIns="60941" rtlCol="0">
            <a:spAutoFit/>
          </a:bodyPr>
          <a:lstStyle/>
          <a:p>
            <a:pPr algn="just"/>
            <a:r>
              <a:rPr lang="en-US" sz="4300">
                <a:latin typeface="Arial" pitchFamily="34" charset="0"/>
                <a:ea typeface="Arial-Rounded" pitchFamily="34" charset="0"/>
                <a:cs typeface="Arial" pitchFamily="34" charset="0"/>
              </a:rPr>
              <a:t>·</a:t>
            </a:r>
          </a:p>
        </p:txBody>
      </p:sp>
      <p:pic>
        <p:nvPicPr>
          <p:cNvPr id="33" name="Bức Họa Đồng Quê - Bé Ngọc Ngân - Nhạc dân ca thiếu nhi vui nhộn cho bé.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46212" y="1104153"/>
            <a:ext cx="10058400" cy="5658347"/>
          </a:xfrm>
        </p:spPr>
      </p:pic>
    </p:spTree>
    <p:extLst>
      <p:ext uri="{BB962C8B-B14F-4D97-AF65-F5344CB8AC3E}">
        <p14:creationId xmlns:p14="http://schemas.microsoft.com/office/powerpoint/2010/main" val="119616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575"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EM YÊU MÙA HÈ QUÊ EM - Bé TRANG THƯ (Officia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512" y="0"/>
            <a:ext cx="11849100" cy="6665704"/>
          </a:xfrm>
        </p:spPr>
      </p:pic>
    </p:spTree>
    <p:extLst>
      <p:ext uri="{BB962C8B-B14F-4D97-AF65-F5344CB8AC3E}">
        <p14:creationId xmlns:p14="http://schemas.microsoft.com/office/powerpoint/2010/main" val="94098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3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25" y="-19522"/>
            <a:ext cx="12333642" cy="259141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8" tIns="55085" rIns="110168" bIns="55085" rtlCol="0" anchor="ctr"/>
          <a:lstStyle/>
          <a:p>
            <a:pPr algn="ctr"/>
            <a:endParaRPr lang="en-US"/>
          </a:p>
        </p:txBody>
      </p:sp>
      <p:sp>
        <p:nvSpPr>
          <p:cNvPr id="18" name="Flowchart: Document 17"/>
          <p:cNvSpPr/>
          <p:nvPr/>
        </p:nvSpPr>
        <p:spPr>
          <a:xfrm>
            <a:off x="-57584" y="14344"/>
            <a:ext cx="12333642"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A71FB1"/>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8" tIns="55085" rIns="110168" bIns="55085" rtlCol="0" anchor="ctr"/>
          <a:lstStyle/>
          <a:p>
            <a:pPr algn="ctr"/>
            <a:endParaRPr lang="en-US"/>
          </a:p>
        </p:txBody>
      </p:sp>
      <p:grpSp>
        <p:nvGrpSpPr>
          <p:cNvPr id="2" name="Group 1"/>
          <p:cNvGrpSpPr/>
          <p:nvPr/>
        </p:nvGrpSpPr>
        <p:grpSpPr>
          <a:xfrm>
            <a:off x="2768294" y="2890809"/>
            <a:ext cx="8533171"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CC27D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46212" y="2834016"/>
            <a:ext cx="1322764" cy="1323109"/>
            <a:chOff x="1212273" y="1084984"/>
            <a:chExt cx="992332" cy="992332"/>
          </a:xfrm>
          <a:solidFill>
            <a:srgbClr val="A71FB1"/>
          </a:solidFill>
        </p:grpSpPr>
        <p:sp>
          <p:nvSpPr>
            <p:cNvPr id="9" name="Oval 8"/>
            <p:cNvSpPr/>
            <p:nvPr/>
          </p:nvSpPr>
          <p:spPr>
            <a:xfrm>
              <a:off x="1212273" y="1084984"/>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6930" y="237859"/>
            <a:ext cx="1788240" cy="1342336"/>
          </a:xfrm>
          <a:prstGeom prst="rect">
            <a:avLst/>
          </a:prstGeom>
          <a:noFill/>
        </p:spPr>
        <p:txBody>
          <a:bodyPr wrap="square" lIns="110154" tIns="55077" rIns="110154" bIns="55077" rtlCol="0">
            <a:spAutoFit/>
          </a:bodyPr>
          <a:lstStyle/>
          <a:p>
            <a:pPr algn="ctr"/>
            <a:r>
              <a:rPr lang="en-US" sz="8000" b="1">
                <a:solidFill>
                  <a:srgbClr val="A71FB1"/>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2234619" y="615127"/>
            <a:ext cx="9736720" cy="1003782"/>
          </a:xfrm>
          <a:prstGeom prst="rect">
            <a:avLst/>
          </a:prstGeom>
          <a:noFill/>
        </p:spPr>
        <p:txBody>
          <a:bodyPr wrap="square" lIns="110154" tIns="55077" rIns="110154" bIns="55077" rtlCol="0">
            <a:spAutoFit/>
          </a:bodyPr>
          <a:lstStyle/>
          <a:p>
            <a:pPr algn="ctr"/>
            <a:r>
              <a:rPr lang="en-US" sz="5800" b="1">
                <a:ln w="3175">
                  <a:solidFill>
                    <a:schemeClr val="bg1"/>
                  </a:solidFill>
                </a:ln>
                <a:solidFill>
                  <a:schemeClr val="bg1"/>
                </a:solidFill>
                <a:latin typeface="Arial-Rounded" pitchFamily="34" charset="0"/>
                <a:ea typeface="Arial-Rounded" pitchFamily="34" charset="0"/>
                <a:cs typeface="Arial-Rounded" pitchFamily="34" charset="0"/>
              </a:rPr>
              <a:t>ĐẤT NƯỚC VÀ CON NGƯỜI</a:t>
            </a:r>
          </a:p>
        </p:txBody>
      </p:sp>
      <p:sp>
        <p:nvSpPr>
          <p:cNvPr id="33" name="TextBox 32"/>
          <p:cNvSpPr txBox="1"/>
          <p:nvPr/>
        </p:nvSpPr>
        <p:spPr>
          <a:xfrm>
            <a:off x="1487273" y="2904840"/>
            <a:ext cx="1320456" cy="1157670"/>
          </a:xfrm>
          <a:prstGeom prst="rect">
            <a:avLst/>
          </a:prstGeom>
          <a:noFill/>
        </p:spPr>
        <p:txBody>
          <a:bodyPr wrap="square" lIns="110154" tIns="55077" rIns="110154" bIns="55077" rtlCol="0">
            <a:spAutoFit/>
          </a:bodyPr>
          <a:lstStyle/>
          <a:p>
            <a:pPr algn="ctr"/>
            <a:r>
              <a:rPr lang="en-US" sz="2900" b="1">
                <a:solidFill>
                  <a:schemeClr val="bg1"/>
                </a:solidFill>
                <a:latin typeface="Arial-Rounded" pitchFamily="34" charset="0"/>
                <a:ea typeface="Arial-Rounded" pitchFamily="34" charset="0"/>
                <a:cs typeface="Arial-Rounded" pitchFamily="34" charset="0"/>
              </a:rPr>
              <a:t>Bài</a:t>
            </a:r>
          </a:p>
          <a:p>
            <a:pPr algn="ctr"/>
            <a:r>
              <a:rPr lang="en-US" sz="3900" b="1">
                <a:solidFill>
                  <a:schemeClr val="bg1"/>
                </a:solidFill>
                <a:latin typeface="Arial Rounded MT Bold" pitchFamily="34" charset="0"/>
                <a:ea typeface="Arial-Rounded" pitchFamily="34" charset="0"/>
                <a:cs typeface="Times New Roman" pitchFamily="18" charset="0"/>
              </a:rPr>
              <a:t>4</a:t>
            </a:r>
          </a:p>
        </p:txBody>
      </p:sp>
      <p:sp>
        <p:nvSpPr>
          <p:cNvPr id="24" name="TextBox 23"/>
          <p:cNvSpPr txBox="1"/>
          <p:nvPr/>
        </p:nvSpPr>
        <p:spPr>
          <a:xfrm>
            <a:off x="3046412" y="3073441"/>
            <a:ext cx="6826838" cy="772949"/>
          </a:xfrm>
          <a:prstGeom prst="rect">
            <a:avLst/>
          </a:prstGeom>
          <a:noFill/>
        </p:spPr>
        <p:txBody>
          <a:bodyPr wrap="square" lIns="110154" tIns="55077" rIns="110154" bIns="55077" rtlCol="0">
            <a:spAutoFit/>
          </a:bodyPr>
          <a:lstStyle/>
          <a:p>
            <a:pPr algn="ctr"/>
            <a:r>
              <a:rPr lang="en-US" sz="4300" b="1">
                <a:solidFill>
                  <a:srgbClr val="A71FB1"/>
                </a:solidFill>
                <a:latin typeface="Arial-Rounded" pitchFamily="34" charset="0"/>
                <a:ea typeface="Arial-Rounded" pitchFamily="34" charset="0"/>
                <a:cs typeface="Arial-Rounded" pitchFamily="34" charset="0"/>
              </a:rPr>
              <a:t>RUỘNG BẬC THANG Ở SA PA</a:t>
            </a:r>
          </a:p>
        </p:txBody>
      </p:sp>
      <p:grpSp>
        <p:nvGrpSpPr>
          <p:cNvPr id="20" name="Group 19"/>
          <p:cNvGrpSpPr/>
          <p:nvPr/>
        </p:nvGrpSpPr>
        <p:grpSpPr>
          <a:xfrm>
            <a:off x="-879281" y="-1131658"/>
            <a:ext cx="3291986" cy="3062308"/>
            <a:chOff x="-2957976" y="-1125796"/>
            <a:chExt cx="2469633" cy="2296731"/>
          </a:xfrm>
        </p:grpSpPr>
        <p:sp>
          <p:nvSpPr>
            <p:cNvPr id="22" name="Oval 21"/>
            <p:cNvSpPr/>
            <p:nvPr/>
          </p:nvSpPr>
          <p:spPr>
            <a:xfrm rot="9814622">
              <a:off x="-2957976" y="-1125796"/>
              <a:ext cx="2469633" cy="229673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968493">
              <a:off x="-2721155" y="-827037"/>
              <a:ext cx="2069022" cy="193101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6930" y="237859"/>
            <a:ext cx="1788240" cy="1342294"/>
          </a:xfrm>
          <a:prstGeom prst="rect">
            <a:avLst/>
          </a:prstGeom>
          <a:noFill/>
        </p:spPr>
        <p:txBody>
          <a:bodyPr wrap="square" lIns="110109" tIns="55056" rIns="110109" bIns="55056" rtlCol="0">
            <a:spAutoFit/>
          </a:bodyPr>
          <a:lstStyle/>
          <a:p>
            <a:pPr algn="ctr"/>
            <a:r>
              <a:rPr lang="en-US" sz="8000" b="1">
                <a:solidFill>
                  <a:srgbClr val="7030A0"/>
                </a:solidFill>
                <a:latin typeface="Arial Rounded MT Bold" pitchFamily="34" charset="0"/>
                <a:ea typeface="Arial-Rounded" pitchFamily="34" charset="0"/>
                <a:cs typeface="Times New Roman" pitchFamily="18" charset="0"/>
              </a:rPr>
              <a:t>8</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1389"/>
          <a:stretch/>
        </p:blipFill>
        <p:spPr>
          <a:xfrm>
            <a:off x="4738202" y="4129101"/>
            <a:ext cx="3448195" cy="2401610"/>
          </a:xfrm>
          <a:prstGeom prst="rect">
            <a:avLst/>
          </a:prstGeom>
        </p:spPr>
      </p:pic>
    </p:spTree>
    <p:extLst>
      <p:ext uri="{BB962C8B-B14F-4D97-AF65-F5344CB8AC3E}">
        <p14:creationId xmlns:p14="http://schemas.microsoft.com/office/powerpoint/2010/main" val="530126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406294" y="381000"/>
            <a:ext cx="11546880" cy="58928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10196" tIns="55098" rIns="110196" bIns="55098" rtlCol="0" anchor="ctr"/>
          <a:lstStyle/>
          <a:p>
            <a:pPr algn="ctr"/>
            <a:r>
              <a:rPr lang="en-US" sz="3900" b="1">
                <a:solidFill>
                  <a:schemeClr val="tx1"/>
                </a:solidFill>
                <a:latin typeface="Arial" pitchFamily="34" charset="0"/>
                <a:cs typeface="Arial" pitchFamily="34" charset="0"/>
              </a:rPr>
              <a:t>Dặn dò:</a:t>
            </a:r>
          </a:p>
          <a:p>
            <a:pPr marL="550975" indent="-550975" algn="just">
              <a:buFontTx/>
              <a:buChar char="-"/>
            </a:pPr>
            <a:r>
              <a:rPr lang="en-US" sz="3900">
                <a:solidFill>
                  <a:schemeClr val="tx1"/>
                </a:solidFill>
                <a:latin typeface="Arial" pitchFamily="34" charset="0"/>
                <a:cs typeface="Arial" pitchFamily="34" charset="0"/>
              </a:rPr>
              <a:t>Xem lại bài đã học (trang 154, 155).</a:t>
            </a:r>
          </a:p>
          <a:p>
            <a:pPr marL="550975" indent="-550975" algn="just">
              <a:buFontTx/>
              <a:buChar char="-"/>
            </a:pPr>
            <a:r>
              <a:rPr lang="en-US" sz="3900">
                <a:solidFill>
                  <a:schemeClr val="tx1"/>
                </a:solidFill>
                <a:latin typeface="Arial" pitchFamily="34" charset="0"/>
                <a:cs typeface="Arial" pitchFamily="34" charset="0"/>
              </a:rPr>
              <a:t>Chuẩn bị bài mới: </a:t>
            </a:r>
            <a:r>
              <a:rPr lang="en-US" sz="3900" i="1">
                <a:solidFill>
                  <a:schemeClr val="tx1"/>
                </a:solidFill>
                <a:latin typeface="Arial" pitchFamily="34" charset="0"/>
                <a:cs typeface="Arial" pitchFamily="34" charset="0"/>
              </a:rPr>
              <a:t>Nhớ ơn</a:t>
            </a:r>
            <a:r>
              <a:rPr lang="en-US" sz="3900">
                <a:solidFill>
                  <a:schemeClr val="tx1"/>
                </a:solidFill>
                <a:latin typeface="Arial" pitchFamily="34" charset="0"/>
                <a:cs typeface="Arial" pitchFamily="34" charset="0"/>
              </a:rPr>
              <a:t> (trang 156, 157).</a:t>
            </a:r>
          </a:p>
        </p:txBody>
      </p:sp>
    </p:spTree>
    <p:extLst>
      <p:ext uri="{BB962C8B-B14F-4D97-AF65-F5344CB8AC3E}">
        <p14:creationId xmlns:p14="http://schemas.microsoft.com/office/powerpoint/2010/main" val="218692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8846" y="350523"/>
            <a:ext cx="11486274" cy="557403"/>
          </a:xfrm>
          <a:prstGeom prst="rect">
            <a:avLst/>
          </a:prstGeom>
          <a:noFill/>
        </p:spPr>
        <p:txBody>
          <a:bodyPr wrap="square" lIns="110048" tIns="55026" rIns="110048" bIns="55026" rtlCol="0">
            <a:spAutoFit/>
          </a:bodyPr>
          <a:lstStyle/>
          <a:p>
            <a:pPr algn="just"/>
            <a:r>
              <a:rPr lang="en-US" sz="2900" b="1">
                <a:latin typeface="Arial" pitchFamily="34" charset="0"/>
                <a:ea typeface="Arial-Rounded" pitchFamily="34" charset="0"/>
                <a:cs typeface="Arial" pitchFamily="34" charset="0"/>
              </a:rPr>
              <a:t>Quan sát tranh vẽ cảnh vùng cao</a:t>
            </a:r>
          </a:p>
        </p:txBody>
      </p:sp>
      <p:sp>
        <p:nvSpPr>
          <p:cNvPr id="6" name="Oval 5"/>
          <p:cNvSpPr/>
          <p:nvPr/>
        </p:nvSpPr>
        <p:spPr>
          <a:xfrm>
            <a:off x="279327" y="251810"/>
            <a:ext cx="812588" cy="81280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6" tIns="55083" rIns="110166" bIns="55083" rtlCol="0" anchor="ctr"/>
          <a:lstStyle/>
          <a:p>
            <a:pPr algn="ctr"/>
            <a:r>
              <a:rPr lang="en-US" sz="3400" b="1">
                <a:solidFill>
                  <a:schemeClr val="bg1"/>
                </a:solidFill>
                <a:latin typeface="Arial Rounded MT Bold" pitchFamily="34" charset="0"/>
                <a:cs typeface="Times New Roman" pitchFamily="18" charset="0"/>
              </a:rPr>
              <a:t>1</a:t>
            </a:r>
          </a:p>
        </p:txBody>
      </p:sp>
      <p:sp>
        <p:nvSpPr>
          <p:cNvPr id="7" name="TextBox 6"/>
          <p:cNvSpPr txBox="1"/>
          <p:nvPr/>
        </p:nvSpPr>
        <p:spPr>
          <a:xfrm>
            <a:off x="1042577" y="901321"/>
            <a:ext cx="10614435" cy="1003679"/>
          </a:xfrm>
          <a:prstGeom prst="rect">
            <a:avLst/>
          </a:prstGeom>
          <a:noFill/>
        </p:spPr>
        <p:txBody>
          <a:bodyPr wrap="square" lIns="110048" tIns="55026" rIns="110048" bIns="55026" rtlCol="0">
            <a:spAutoFit/>
          </a:bodyPr>
          <a:lstStyle/>
          <a:p>
            <a:pPr marL="551050" indent="-551050" algn="just">
              <a:buAutoNum type="alphaLcPeriod"/>
            </a:pPr>
            <a:r>
              <a:rPr lang="en-US" sz="2900">
                <a:latin typeface="Arial" pitchFamily="34" charset="0"/>
                <a:ea typeface="Arial-Rounded" pitchFamily="34" charset="0"/>
                <a:cs typeface="Arial" pitchFamily="34" charset="0"/>
              </a:rPr>
              <a:t>Hình ảnh nào trong tranh khiến em chú ý nhất?</a:t>
            </a:r>
          </a:p>
          <a:p>
            <a:pPr marL="551050" indent="-551050" algn="just">
              <a:buAutoNum type="alphaLcPeriod"/>
            </a:pPr>
            <a:r>
              <a:rPr lang="en-US" sz="2900">
                <a:latin typeface="Arial" pitchFamily="34" charset="0"/>
                <a:ea typeface="Arial-Rounded" pitchFamily="34" charset="0"/>
                <a:cs typeface="Arial" pitchFamily="34" charset="0"/>
              </a:rPr>
              <a:t>Em có thích cảnh vật trong tranh hay không? Vì sao?</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013" t="29687" r="10407" b="35156"/>
          <a:stretch/>
        </p:blipFill>
        <p:spPr bwMode="auto">
          <a:xfrm>
            <a:off x="253352" y="2476500"/>
            <a:ext cx="11859274" cy="287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Kỳ vĩ ruộng bậc thang Sa Pa - Báo Nhân D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2130425"/>
            <a:ext cx="7324788" cy="4575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uộng bậc thang Sapa – Danh thắng kỳ vĩ của núi rừng vùng cao Tây Bắ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0436" y="2149475"/>
            <a:ext cx="6798389" cy="45942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uộng bậc thang Sapa - Danh thắng kỳ vĩ của núi rừng vùng cao Tây Bắ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44" y="2103430"/>
            <a:ext cx="6239942" cy="46402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uộng bậc thang Sapa là gì? ở đâu? Ruộng bậc thang đẹp nhất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1046" y="2084380"/>
            <a:ext cx="8937779" cy="4678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ẹp Lộng lẫy ruộng bậc thang ở Sapa | Mercitou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084380"/>
            <a:ext cx="7442168" cy="4773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23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4"/>
                                        </p:tgtEl>
                                        <p:attrNameLst>
                                          <p:attrName>style.visibility</p:attrName>
                                        </p:attrNameLst>
                                      </p:cBhvr>
                                      <p:to>
                                        <p:strVal val="visible"/>
                                      </p:to>
                                    </p:set>
                                    <p:animEffect transition="in" filter="fade">
                                      <p:cBhvr>
                                        <p:cTn id="3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2651" y="163891"/>
            <a:ext cx="1546688" cy="634347"/>
          </a:xfrm>
          <a:prstGeom prst="rect">
            <a:avLst/>
          </a:prstGeom>
          <a:noFill/>
        </p:spPr>
        <p:txBody>
          <a:bodyPr wrap="square" lIns="110048" tIns="55026" rIns="110048" bIns="55026" rtlCol="0">
            <a:spAutoFit/>
          </a:bodyPr>
          <a:lstStyle/>
          <a:p>
            <a:pPr algn="just"/>
            <a:r>
              <a:rPr lang="en-US" sz="3400" b="1">
                <a:latin typeface="Arial" pitchFamily="34" charset="0"/>
                <a:ea typeface="Arial-Rounded" pitchFamily="34" charset="0"/>
                <a:cs typeface="Arial" pitchFamily="34" charset="0"/>
              </a:rPr>
              <a:t>Đọc</a:t>
            </a:r>
          </a:p>
        </p:txBody>
      </p:sp>
      <p:grpSp>
        <p:nvGrpSpPr>
          <p:cNvPr id="7" name="Group 6"/>
          <p:cNvGrpSpPr/>
          <p:nvPr/>
        </p:nvGrpSpPr>
        <p:grpSpPr>
          <a:xfrm>
            <a:off x="176025" y="533400"/>
            <a:ext cx="11865637" cy="6173690"/>
            <a:chOff x="117764" y="86530"/>
            <a:chExt cx="8901546" cy="4630267"/>
          </a:xfrm>
          <a:solidFill>
            <a:schemeClr val="bg1"/>
          </a:solidFill>
        </p:grpSpPr>
        <p:sp>
          <p:nvSpPr>
            <p:cNvPr id="4" name="TextBox 3"/>
            <p:cNvSpPr txBox="1"/>
            <p:nvPr/>
          </p:nvSpPr>
          <p:spPr>
            <a:xfrm>
              <a:off x="1524000" y="86530"/>
              <a:ext cx="5947064" cy="484648"/>
            </a:xfrm>
            <a:prstGeom prst="rect">
              <a:avLst/>
            </a:prstGeom>
            <a:grpFill/>
          </p:spPr>
          <p:txBody>
            <a:bodyPr wrap="square" lIns="91305" tIns="45654" rIns="91305" bIns="45654" rtlCol="0">
              <a:spAutoFit/>
            </a:bodyPr>
            <a:lstStyle/>
            <a:p>
              <a:pPr algn="ctr"/>
              <a:r>
                <a:rPr lang="en-US" sz="3500" b="1">
                  <a:latin typeface="Arial" pitchFamily="34" charset="0"/>
                  <a:ea typeface="Arial-Rounded" pitchFamily="34" charset="0"/>
                  <a:cs typeface="Arial" pitchFamily="34" charset="0"/>
                </a:rPr>
                <a:t>Ruộng bậc thang ở Sa Pa</a:t>
              </a:r>
            </a:p>
          </p:txBody>
        </p:sp>
        <p:sp>
          <p:nvSpPr>
            <p:cNvPr id="5" name="TextBox 4"/>
            <p:cNvSpPr txBox="1"/>
            <p:nvPr/>
          </p:nvSpPr>
          <p:spPr>
            <a:xfrm>
              <a:off x="117764" y="608080"/>
              <a:ext cx="8901546" cy="4108717"/>
            </a:xfrm>
            <a:prstGeom prst="rect">
              <a:avLst/>
            </a:prstGeom>
            <a:grpFill/>
          </p:spPr>
          <p:txBody>
            <a:bodyPr wrap="square" lIns="91305" tIns="45654" rIns="91305" bIns="45654" rtlCol="0">
              <a:spAutoFit/>
            </a:bodyPr>
            <a:lstStyle/>
            <a:p>
              <a:pPr algn="just"/>
              <a:r>
                <a:rPr lang="en-US" sz="3500">
                  <a:latin typeface="Arial" pitchFamily="34" charset="0"/>
                  <a:ea typeface="Arial-Rounded" pitchFamily="34" charset="0"/>
                  <a:cs typeface="Arial" pitchFamily="34" charset="0"/>
                </a:rPr>
                <a:t>	Đến Sa Pa vào màu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đâu cũng ngạt ngào hương lúa.</a:t>
              </a:r>
            </a:p>
            <a:p>
              <a:pPr algn="just"/>
              <a:r>
                <a:rPr lang="en-US" sz="3500">
                  <a:latin typeface="Arial" pitchFamily="34" charset="0"/>
                  <a:ea typeface="Arial-Rounded" pitchFamily="34" charset="0"/>
                  <a:cs typeface="Arial" pitchFamily="34" charset="0"/>
                </a:rPr>
                <a:t>	Những khu ruộng bậc thang ở Sa Pa đã có từ hàng trăm năm nay. Chúng được tạo nên bởi đôi bàn tay chăm chỉ, cần mẫn của những người H’mông, Dao, Hà Nhì, … sống ở đây.</a:t>
              </a:r>
            </a:p>
            <a:p>
              <a:pPr algn="r"/>
              <a:r>
                <a:rPr lang="en-US" sz="3500">
                  <a:latin typeface="Arial" pitchFamily="34" charset="0"/>
                  <a:ea typeface="Arial-Rounded" pitchFamily="34" charset="0"/>
                  <a:cs typeface="Arial" pitchFamily="34" charset="0"/>
                </a:rPr>
                <a:t>(Theo</a:t>
              </a:r>
              <a:r>
                <a:rPr lang="en-US" sz="3500" i="1">
                  <a:latin typeface="Arial" pitchFamily="34" charset="0"/>
                  <a:ea typeface="Arial-Rounded" pitchFamily="34" charset="0"/>
                  <a:cs typeface="Arial" pitchFamily="34" charset="0"/>
                </a:rPr>
                <a:t> vinhphuctc.vn</a:t>
              </a:r>
              <a:r>
                <a:rPr lang="en-US" sz="3500">
                  <a:latin typeface="Arial" pitchFamily="34" charset="0"/>
                  <a:ea typeface="Arial-Rounded" pitchFamily="34" charset="0"/>
                  <a:cs typeface="Arial" pitchFamily="34" charset="0"/>
                </a:rPr>
                <a:t>)</a:t>
              </a:r>
            </a:p>
          </p:txBody>
        </p:sp>
      </p:grpSp>
      <p:sp>
        <p:nvSpPr>
          <p:cNvPr id="6" name="Oval 5"/>
          <p:cNvSpPr/>
          <p:nvPr/>
        </p:nvSpPr>
        <p:spPr>
          <a:xfrm>
            <a:off x="156978" y="76201"/>
            <a:ext cx="812588" cy="812800"/>
          </a:xfrm>
          <a:prstGeom prst="ellipse">
            <a:avLst/>
          </a:prstGeom>
          <a:solidFill>
            <a:srgbClr val="D47FE5"/>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6" tIns="55083" rIns="110166" bIns="55083" rtlCol="0" anchor="ctr"/>
          <a:lstStyle/>
          <a:p>
            <a:pPr algn="ctr"/>
            <a:r>
              <a:rPr lang="en-US" sz="3900" b="1">
                <a:solidFill>
                  <a:schemeClr val="bg1"/>
                </a:solidFill>
                <a:latin typeface="Arial Rounded MT Bold" pitchFamily="34" charset="0"/>
                <a:cs typeface="Times New Roman" pitchFamily="18" charset="0"/>
              </a:rPr>
              <a:t>2</a:t>
            </a:r>
          </a:p>
        </p:txBody>
      </p:sp>
    </p:spTree>
    <p:extLst>
      <p:ext uri="{BB962C8B-B14F-4D97-AF65-F5344CB8AC3E}">
        <p14:creationId xmlns:p14="http://schemas.microsoft.com/office/powerpoint/2010/main" val="181780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6025" y="533400"/>
            <a:ext cx="11865637" cy="6173690"/>
            <a:chOff x="117764" y="86530"/>
            <a:chExt cx="8901546" cy="4630267"/>
          </a:xfrm>
          <a:solidFill>
            <a:schemeClr val="bg1"/>
          </a:solidFill>
        </p:grpSpPr>
        <p:sp>
          <p:nvSpPr>
            <p:cNvPr id="15" name="TextBox 14"/>
            <p:cNvSpPr txBox="1"/>
            <p:nvPr/>
          </p:nvSpPr>
          <p:spPr>
            <a:xfrm>
              <a:off x="1524000" y="86530"/>
              <a:ext cx="5947064" cy="484648"/>
            </a:xfrm>
            <a:prstGeom prst="rect">
              <a:avLst/>
            </a:prstGeom>
            <a:grpFill/>
          </p:spPr>
          <p:txBody>
            <a:bodyPr wrap="square" lIns="91305" tIns="45654" rIns="91305" bIns="45654" rtlCol="0">
              <a:spAutoFit/>
            </a:bodyPr>
            <a:lstStyle/>
            <a:p>
              <a:pPr algn="ctr"/>
              <a:r>
                <a:rPr lang="en-US" sz="3500" b="1">
                  <a:latin typeface="Arial" pitchFamily="34" charset="0"/>
                  <a:ea typeface="Arial-Rounded" pitchFamily="34" charset="0"/>
                  <a:cs typeface="Arial" pitchFamily="34" charset="0"/>
                </a:rPr>
                <a:t>Ruộng bậc thang ở Sa Pa</a:t>
              </a:r>
            </a:p>
          </p:txBody>
        </p:sp>
        <p:sp>
          <p:nvSpPr>
            <p:cNvPr id="16" name="TextBox 15"/>
            <p:cNvSpPr txBox="1"/>
            <p:nvPr/>
          </p:nvSpPr>
          <p:spPr>
            <a:xfrm>
              <a:off x="117764" y="608080"/>
              <a:ext cx="8901546" cy="4108717"/>
            </a:xfrm>
            <a:prstGeom prst="rect">
              <a:avLst/>
            </a:prstGeom>
            <a:grpFill/>
          </p:spPr>
          <p:txBody>
            <a:bodyPr wrap="square" lIns="91305" tIns="45654" rIns="91305" bIns="45654" rtlCol="0">
              <a:spAutoFit/>
            </a:bodyPr>
            <a:lstStyle/>
            <a:p>
              <a:pPr algn="just"/>
              <a:r>
                <a:rPr lang="en-US" sz="3500">
                  <a:latin typeface="Arial" pitchFamily="34" charset="0"/>
                  <a:ea typeface="Arial-Rounded" pitchFamily="34" charset="0"/>
                  <a:cs typeface="Arial" pitchFamily="34" charset="0"/>
                </a:rPr>
                <a:t>	Đến Sa Pa vào màu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đâu cũng ngạt ngào hương lúa.</a:t>
              </a:r>
            </a:p>
            <a:p>
              <a:pPr algn="just"/>
              <a:r>
                <a:rPr lang="en-US" sz="3500">
                  <a:latin typeface="Arial" pitchFamily="34" charset="0"/>
                  <a:ea typeface="Arial-Rounded" pitchFamily="34" charset="0"/>
                  <a:cs typeface="Arial" pitchFamily="34" charset="0"/>
                </a:rPr>
                <a:t>	Những khu ruộng bậc thang ở Sa Pa đã có từ hàng trăm năm nay. Chúng được tạo nên bởi đôi bàn tay chăm chỉ, cần mẫn của những người H’mông, Dao, Hà Nhì, … sống ở đây.</a:t>
              </a:r>
            </a:p>
            <a:p>
              <a:pPr algn="r"/>
              <a:r>
                <a:rPr lang="en-US" sz="3500">
                  <a:latin typeface="Arial" pitchFamily="34" charset="0"/>
                  <a:ea typeface="Arial-Rounded" pitchFamily="34" charset="0"/>
                  <a:cs typeface="Arial" pitchFamily="34" charset="0"/>
                </a:rPr>
                <a:t>(Theo</a:t>
              </a:r>
              <a:r>
                <a:rPr lang="en-US" sz="3500" i="1">
                  <a:latin typeface="Arial" pitchFamily="34" charset="0"/>
                  <a:ea typeface="Arial-Rounded" pitchFamily="34" charset="0"/>
                  <a:cs typeface="Arial" pitchFamily="34" charset="0"/>
                </a:rPr>
                <a:t> vinhphuctc.vn</a:t>
              </a:r>
              <a:r>
                <a:rPr lang="en-US" sz="3500">
                  <a:latin typeface="Arial" pitchFamily="34" charset="0"/>
                  <a:ea typeface="Arial-Rounded" pitchFamily="34" charset="0"/>
                  <a:cs typeface="Arial" pitchFamily="34" charset="0"/>
                </a:rPr>
                <a:t>)</a:t>
              </a:r>
            </a:p>
          </p:txBody>
        </p:sp>
      </p:grpSp>
      <p:cxnSp>
        <p:nvCxnSpPr>
          <p:cNvPr id="5" name="Straight Connector 4"/>
          <p:cNvCxnSpPr/>
          <p:nvPr/>
        </p:nvCxnSpPr>
        <p:spPr>
          <a:xfrm flipH="1">
            <a:off x="6014196" y="3429000"/>
            <a:ext cx="15280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964337" y="2343150"/>
            <a:ext cx="12648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9349486" y="3929742"/>
            <a:ext cx="20789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831507" y="1179597"/>
            <a:ext cx="2057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712021" y="5562600"/>
            <a:ext cx="15921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10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0694"/>
          <a:stretch/>
        </p:blipFill>
        <p:spPr>
          <a:xfrm flipH="1">
            <a:off x="727321" y="2335582"/>
            <a:ext cx="3413334" cy="3292189"/>
          </a:xfrm>
          <a:prstGeom prst="rect">
            <a:avLst/>
          </a:prstGeom>
        </p:spPr>
      </p:pic>
      <p:sp>
        <p:nvSpPr>
          <p:cNvPr id="142" name="Freeform 5"/>
          <p:cNvSpPr>
            <a:spLocks/>
          </p:cNvSpPr>
          <p:nvPr/>
        </p:nvSpPr>
        <p:spPr bwMode="auto">
          <a:xfrm>
            <a:off x="4377612" y="584202"/>
            <a:ext cx="809098" cy="5578476"/>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2638" tIns="41319" rIns="82638" bIns="41319" numCol="1" anchor="t" anchorCtr="0" compatLnSpc="1">
            <a:prstTxWarp prst="textNoShape">
              <a:avLst/>
            </a:prstTxWarp>
          </a:bodyPr>
          <a:lstStyle/>
          <a:p>
            <a:endParaRPr lang="zh-CN" altLang="en-US">
              <a:latin typeface="+mj-lt"/>
            </a:endParaRPr>
          </a:p>
        </p:txBody>
      </p:sp>
      <p:grpSp>
        <p:nvGrpSpPr>
          <p:cNvPr id="143" name="组合 142"/>
          <p:cNvGrpSpPr/>
          <p:nvPr/>
        </p:nvGrpSpPr>
        <p:grpSpPr>
          <a:xfrm>
            <a:off x="4460433" y="807579"/>
            <a:ext cx="5067085" cy="1099883"/>
            <a:chOff x="4441088" y="391100"/>
            <a:chExt cx="5068407" cy="1099884"/>
          </a:xfrm>
        </p:grpSpPr>
        <p:grpSp>
          <p:nvGrpSpPr>
            <p:cNvPr id="144" name="组合 143"/>
            <p:cNvGrpSpPr/>
            <p:nvPr/>
          </p:nvGrpSpPr>
          <p:grpSpPr>
            <a:xfrm>
              <a:off x="4441088" y="761746"/>
              <a:ext cx="727764" cy="729238"/>
              <a:chOff x="4339490" y="761746"/>
              <a:chExt cx="727764" cy="729238"/>
            </a:xfrm>
          </p:grpSpPr>
          <p:sp>
            <p:nvSpPr>
              <p:cNvPr id="147"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48" name="TextBox 147"/>
              <p:cNvSpPr txBox="1"/>
              <p:nvPr/>
            </p:nvSpPr>
            <p:spPr>
              <a:xfrm>
                <a:off x="4474113" y="801513"/>
                <a:ext cx="408680" cy="538610"/>
              </a:xfrm>
              <a:prstGeom prst="rect">
                <a:avLst/>
              </a:prstGeom>
              <a:noFill/>
            </p:spPr>
            <p:txBody>
              <a:bodyPr wrap="none" rtlCol="0">
                <a:spAutoFit/>
              </a:bodyPr>
              <a:lstStyle/>
              <a:p>
                <a:pPr marL="0" lvl="1"/>
                <a:r>
                  <a:rPr lang="en-US" altLang="zh-CN" sz="2900" spc="271">
                    <a:solidFill>
                      <a:schemeClr val="bg1"/>
                    </a:solidFill>
                    <a:ea typeface="微软雅黑" pitchFamily="34" charset="-122"/>
                  </a:rPr>
                  <a:t>1</a:t>
                </a:r>
                <a:endParaRPr lang="zh-CN" altLang="en-US" sz="2900" spc="271" dirty="0">
                  <a:solidFill>
                    <a:schemeClr val="bg1"/>
                  </a:solidFill>
                  <a:ea typeface="微软雅黑" pitchFamily="34" charset="-122"/>
                </a:endParaRPr>
              </a:p>
            </p:txBody>
          </p:sp>
        </p:grpSp>
        <p:sp>
          <p:nvSpPr>
            <p:cNvPr id="146" name="矩形 39"/>
            <p:cNvSpPr>
              <a:spLocks noChangeArrowheads="1"/>
            </p:cNvSpPr>
            <p:nvPr/>
          </p:nvSpPr>
          <p:spPr bwMode="auto">
            <a:xfrm>
              <a:off x="5189015" y="391100"/>
              <a:ext cx="4320480" cy="10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a:solidFill>
                    <a:schemeClr val="accent1"/>
                  </a:solidFill>
                  <a:latin typeface="Arial" pitchFamily="34" charset="0"/>
                  <a:ea typeface="微软雅黑" pitchFamily="34" charset="-122"/>
                  <a:cs typeface="Arial" pitchFamily="34" charset="0"/>
                </a:rPr>
                <a:t>bậc thang</a:t>
              </a:r>
              <a:endParaRPr lang="zh-CN" altLang="en-US" sz="4300" dirty="0">
                <a:solidFill>
                  <a:schemeClr val="accent1"/>
                </a:solidFill>
                <a:latin typeface="Arial" pitchFamily="34" charset="0"/>
                <a:ea typeface="微软雅黑" pitchFamily="34" charset="-122"/>
                <a:cs typeface="Arial" pitchFamily="34" charset="0"/>
              </a:endParaRPr>
            </a:p>
          </p:txBody>
        </p:sp>
      </p:grpSp>
      <p:grpSp>
        <p:nvGrpSpPr>
          <p:cNvPr id="149" name="组合 148"/>
          <p:cNvGrpSpPr/>
          <p:nvPr/>
        </p:nvGrpSpPr>
        <p:grpSpPr>
          <a:xfrm>
            <a:off x="4748389" y="1720028"/>
            <a:ext cx="4560240" cy="1051529"/>
            <a:chOff x="4441088" y="439454"/>
            <a:chExt cx="4561429" cy="1051530"/>
          </a:xfrm>
        </p:grpSpPr>
        <p:grpSp>
          <p:nvGrpSpPr>
            <p:cNvPr id="150" name="组合 149"/>
            <p:cNvGrpSpPr/>
            <p:nvPr/>
          </p:nvGrpSpPr>
          <p:grpSpPr>
            <a:xfrm>
              <a:off x="4441088" y="761746"/>
              <a:ext cx="727764" cy="729238"/>
              <a:chOff x="4339490" y="761746"/>
              <a:chExt cx="727764" cy="729238"/>
            </a:xfrm>
          </p:grpSpPr>
          <p:sp>
            <p:nvSpPr>
              <p:cNvPr id="153"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54" name="TextBox 153"/>
              <p:cNvSpPr txBox="1"/>
              <p:nvPr/>
            </p:nvSpPr>
            <p:spPr>
              <a:xfrm>
                <a:off x="4474113" y="801513"/>
                <a:ext cx="408680" cy="538610"/>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2</a:t>
                </a:r>
                <a:endParaRPr lang="zh-CN" altLang="en-US" sz="2900" spc="271" dirty="0">
                  <a:solidFill>
                    <a:schemeClr val="bg1"/>
                  </a:solidFill>
                  <a:ea typeface="微软雅黑" pitchFamily="34" charset="-122"/>
                </a:endParaRPr>
              </a:p>
            </p:txBody>
          </p:sp>
        </p:grpSp>
        <p:sp>
          <p:nvSpPr>
            <p:cNvPr id="152" name="矩形 39"/>
            <p:cNvSpPr>
              <a:spLocks noChangeArrowheads="1"/>
            </p:cNvSpPr>
            <p:nvPr/>
          </p:nvSpPr>
          <p:spPr bwMode="auto">
            <a:xfrm>
              <a:off x="5240140" y="439454"/>
              <a:ext cx="3762377" cy="96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a:solidFill>
                    <a:schemeClr val="accent2"/>
                  </a:solidFill>
                  <a:latin typeface="Arial" pitchFamily="34" charset="0"/>
                  <a:ea typeface="微软雅黑" pitchFamily="34" charset="-122"/>
                  <a:cs typeface="Arial" pitchFamily="34" charset="0"/>
                </a:rPr>
                <a:t>rực rỡ</a:t>
              </a:r>
              <a:endParaRPr lang="zh-CN" altLang="en-US" sz="4300" dirty="0">
                <a:solidFill>
                  <a:schemeClr val="accent2"/>
                </a:solidFill>
                <a:latin typeface="Arial" pitchFamily="34" charset="0"/>
                <a:ea typeface="微软雅黑" pitchFamily="34" charset="-122"/>
                <a:cs typeface="Arial" pitchFamily="34" charset="0"/>
              </a:endParaRPr>
            </a:p>
          </p:txBody>
        </p:sp>
      </p:grpSp>
      <p:grpSp>
        <p:nvGrpSpPr>
          <p:cNvPr id="155" name="组合 154"/>
          <p:cNvGrpSpPr/>
          <p:nvPr/>
        </p:nvGrpSpPr>
        <p:grpSpPr>
          <a:xfrm>
            <a:off x="4844375" y="2834188"/>
            <a:ext cx="4520696" cy="1008860"/>
            <a:chOff x="4441088" y="482123"/>
            <a:chExt cx="4521874" cy="1008861"/>
          </a:xfrm>
        </p:grpSpPr>
        <p:grpSp>
          <p:nvGrpSpPr>
            <p:cNvPr id="156" name="组合 155"/>
            <p:cNvGrpSpPr/>
            <p:nvPr/>
          </p:nvGrpSpPr>
          <p:grpSpPr>
            <a:xfrm>
              <a:off x="4441088" y="761746"/>
              <a:ext cx="727764" cy="729238"/>
              <a:chOff x="4339490" y="761746"/>
              <a:chExt cx="727764" cy="729238"/>
            </a:xfrm>
          </p:grpSpPr>
          <p:sp>
            <p:nvSpPr>
              <p:cNvPr id="159"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60" name="TextBox 159"/>
              <p:cNvSpPr txBox="1"/>
              <p:nvPr/>
            </p:nvSpPr>
            <p:spPr>
              <a:xfrm>
                <a:off x="4474113" y="801513"/>
                <a:ext cx="408680" cy="538610"/>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3</a:t>
                </a:r>
                <a:endParaRPr lang="zh-CN" altLang="en-US" sz="2900" spc="271" dirty="0">
                  <a:solidFill>
                    <a:schemeClr val="bg1"/>
                  </a:solidFill>
                  <a:ea typeface="微软雅黑" pitchFamily="34" charset="-122"/>
                </a:endParaRPr>
              </a:p>
            </p:txBody>
          </p:sp>
        </p:grpSp>
        <p:sp>
          <p:nvSpPr>
            <p:cNvPr id="158" name="矩形 39"/>
            <p:cNvSpPr>
              <a:spLocks noChangeArrowheads="1"/>
            </p:cNvSpPr>
            <p:nvPr/>
          </p:nvSpPr>
          <p:spPr bwMode="auto">
            <a:xfrm>
              <a:off x="5200584" y="482123"/>
              <a:ext cx="3762378" cy="96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a:solidFill>
                    <a:schemeClr val="accent3"/>
                  </a:solidFill>
                  <a:latin typeface="Arial" pitchFamily="34" charset="0"/>
                  <a:ea typeface="微软雅黑" pitchFamily="34" charset="-122"/>
                  <a:cs typeface="Arial" pitchFamily="34" charset="0"/>
                </a:rPr>
                <a:t>mặt đất</a:t>
              </a:r>
              <a:endParaRPr lang="zh-CN" altLang="en-US" sz="4300" dirty="0">
                <a:solidFill>
                  <a:schemeClr val="accent3"/>
                </a:solidFill>
                <a:latin typeface="Arial" pitchFamily="34" charset="0"/>
                <a:ea typeface="微软雅黑" pitchFamily="34" charset="-122"/>
                <a:cs typeface="Arial" pitchFamily="34" charset="0"/>
              </a:endParaRPr>
            </a:p>
          </p:txBody>
        </p:sp>
      </p:grpSp>
      <p:grpSp>
        <p:nvGrpSpPr>
          <p:cNvPr id="161" name="组合 160"/>
          <p:cNvGrpSpPr/>
          <p:nvPr/>
        </p:nvGrpSpPr>
        <p:grpSpPr>
          <a:xfrm>
            <a:off x="4748390" y="3822465"/>
            <a:ext cx="5307393" cy="1086726"/>
            <a:chOff x="4441088" y="404256"/>
            <a:chExt cx="5308777" cy="1086728"/>
          </a:xfrm>
        </p:grpSpPr>
        <p:grpSp>
          <p:nvGrpSpPr>
            <p:cNvPr id="162" name="组合 161"/>
            <p:cNvGrpSpPr/>
            <p:nvPr/>
          </p:nvGrpSpPr>
          <p:grpSpPr>
            <a:xfrm>
              <a:off x="4441088" y="761746"/>
              <a:ext cx="727764" cy="729238"/>
              <a:chOff x="4339490" y="761746"/>
              <a:chExt cx="727764" cy="729238"/>
            </a:xfrm>
          </p:grpSpPr>
          <p:sp>
            <p:nvSpPr>
              <p:cNvPr id="165"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66" name="TextBox 165"/>
              <p:cNvSpPr txBox="1"/>
              <p:nvPr/>
            </p:nvSpPr>
            <p:spPr>
              <a:xfrm>
                <a:off x="4474113" y="801513"/>
                <a:ext cx="408680" cy="538610"/>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4</a:t>
                </a:r>
                <a:endParaRPr lang="zh-CN" altLang="en-US" sz="2900" spc="271" dirty="0">
                  <a:solidFill>
                    <a:schemeClr val="bg1"/>
                  </a:solidFill>
                  <a:ea typeface="微软雅黑" pitchFamily="34" charset="-122"/>
                </a:endParaRPr>
              </a:p>
            </p:txBody>
          </p:sp>
        </p:grpSp>
        <p:sp>
          <p:nvSpPr>
            <p:cNvPr id="164" name="矩形 39"/>
            <p:cNvSpPr>
              <a:spLocks noChangeArrowheads="1"/>
            </p:cNvSpPr>
            <p:nvPr/>
          </p:nvSpPr>
          <p:spPr bwMode="auto">
            <a:xfrm>
              <a:off x="5296596" y="404256"/>
              <a:ext cx="4453269" cy="96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a:solidFill>
                    <a:schemeClr val="accent4"/>
                  </a:solidFill>
                  <a:latin typeface="Arial" pitchFamily="34" charset="0"/>
                  <a:ea typeface="微软雅黑" pitchFamily="34" charset="-122"/>
                  <a:cs typeface="Arial" pitchFamily="34" charset="0"/>
                </a:rPr>
                <a:t>hương lúa</a:t>
              </a:r>
              <a:endParaRPr lang="zh-CN" altLang="en-US" sz="4300" dirty="0">
                <a:solidFill>
                  <a:schemeClr val="accent4"/>
                </a:solidFill>
                <a:latin typeface="Arial" pitchFamily="34" charset="0"/>
                <a:ea typeface="微软雅黑" pitchFamily="34" charset="-122"/>
                <a:cs typeface="Arial" pitchFamily="34" charset="0"/>
              </a:endParaRPr>
            </a:p>
          </p:txBody>
        </p:sp>
      </p:grpSp>
      <p:grpSp>
        <p:nvGrpSpPr>
          <p:cNvPr id="167" name="组合 166"/>
          <p:cNvGrpSpPr/>
          <p:nvPr/>
        </p:nvGrpSpPr>
        <p:grpSpPr>
          <a:xfrm>
            <a:off x="4460432" y="4732856"/>
            <a:ext cx="4611414" cy="1045776"/>
            <a:chOff x="4441088" y="445206"/>
            <a:chExt cx="4612616" cy="1045778"/>
          </a:xfrm>
        </p:grpSpPr>
        <p:grpSp>
          <p:nvGrpSpPr>
            <p:cNvPr id="168" name="组合 167"/>
            <p:cNvGrpSpPr/>
            <p:nvPr/>
          </p:nvGrpSpPr>
          <p:grpSpPr>
            <a:xfrm>
              <a:off x="4441088" y="761746"/>
              <a:ext cx="727764" cy="729238"/>
              <a:chOff x="4339490" y="761746"/>
              <a:chExt cx="727764" cy="729238"/>
            </a:xfrm>
          </p:grpSpPr>
          <p:sp>
            <p:nvSpPr>
              <p:cNvPr id="171"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72" name="TextBox 171"/>
              <p:cNvSpPr txBox="1"/>
              <p:nvPr/>
            </p:nvSpPr>
            <p:spPr>
              <a:xfrm>
                <a:off x="4474113" y="801513"/>
                <a:ext cx="408680" cy="538610"/>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5</a:t>
                </a:r>
                <a:endParaRPr lang="zh-CN" altLang="en-US" sz="2900" spc="271" dirty="0">
                  <a:solidFill>
                    <a:schemeClr val="bg1"/>
                  </a:solidFill>
                  <a:ea typeface="微软雅黑" pitchFamily="34" charset="-122"/>
                </a:endParaRPr>
              </a:p>
            </p:txBody>
          </p:sp>
        </p:grpSp>
        <p:sp>
          <p:nvSpPr>
            <p:cNvPr id="170" name="矩形 39"/>
            <p:cNvSpPr>
              <a:spLocks noChangeArrowheads="1"/>
            </p:cNvSpPr>
            <p:nvPr/>
          </p:nvSpPr>
          <p:spPr bwMode="auto">
            <a:xfrm>
              <a:off x="5291326" y="445206"/>
              <a:ext cx="3762378" cy="96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a:solidFill>
                    <a:schemeClr val="accent1"/>
                  </a:solidFill>
                  <a:latin typeface="Arial" pitchFamily="34" charset="0"/>
                  <a:ea typeface="微软雅黑" pitchFamily="34" charset="-122"/>
                  <a:cs typeface="Arial" pitchFamily="34" charset="0"/>
                </a:rPr>
                <a:t>H’mông</a:t>
              </a:r>
              <a:endParaRPr lang="zh-CN" altLang="en-US" sz="4300" dirty="0">
                <a:solidFill>
                  <a:schemeClr val="accent1"/>
                </a:solidFill>
                <a:latin typeface="Arial" pitchFamily="34" charset="0"/>
                <a:ea typeface="微软雅黑" pitchFamily="34" charset="-122"/>
                <a:cs typeface="Arial" pitchFamily="34" charset="0"/>
              </a:endParaRPr>
            </a:p>
          </p:txBody>
        </p:sp>
      </p:grpSp>
      <p:sp>
        <p:nvSpPr>
          <p:cNvPr id="3" name="Cloud Callout 2"/>
          <p:cNvSpPr/>
          <p:nvPr/>
        </p:nvSpPr>
        <p:spPr>
          <a:xfrm>
            <a:off x="218717" y="499512"/>
            <a:ext cx="2234618" cy="1497584"/>
          </a:xfrm>
          <a:prstGeom prst="cloudCallout">
            <a:avLst>
              <a:gd name="adj1" fmla="val 35877"/>
              <a:gd name="adj2" fmla="val 91360"/>
            </a:avLst>
          </a:prstGeom>
          <a:solidFill>
            <a:schemeClr val="bg1"/>
          </a:solidFill>
          <a:ln>
            <a:solidFill>
              <a:srgbClr val="BF27CB"/>
            </a:solid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endParaRPr lang="en-US"/>
          </a:p>
        </p:txBody>
      </p:sp>
      <p:sp>
        <p:nvSpPr>
          <p:cNvPr id="50" name="TextBox 33"/>
          <p:cNvSpPr txBox="1"/>
          <p:nvPr/>
        </p:nvSpPr>
        <p:spPr>
          <a:xfrm rot="21324261">
            <a:off x="546604" y="895282"/>
            <a:ext cx="1578847" cy="557564"/>
          </a:xfrm>
          <a:prstGeom prst="rect">
            <a:avLst/>
          </a:prstGeom>
          <a:noFill/>
        </p:spPr>
        <p:txBody>
          <a:bodyPr wrap="none" lIns="110213" tIns="55106" rIns="110213" bIns="55106" rtlCol="0">
            <a:spAutoFit/>
          </a:bodyPr>
          <a:lstStyle/>
          <a:p>
            <a:pPr algn="l"/>
            <a:r>
              <a:rPr lang="en-US" altLang="zh-CN" sz="2900" b="1" spc="-181"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Luyện đọc</a:t>
            </a:r>
            <a:endParaRPr lang="zh-CN" altLang="en-US" sz="2900" b="1" spc="-181"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endParaRPr>
          </a:p>
        </p:txBody>
      </p:sp>
      <p:cxnSp>
        <p:nvCxnSpPr>
          <p:cNvPr id="31" name="Straight Connector 30"/>
          <p:cNvCxnSpPr/>
          <p:nvPr/>
        </p:nvCxnSpPr>
        <p:spPr>
          <a:xfrm flipH="1">
            <a:off x="5593275" y="1710462"/>
            <a:ext cx="5618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855174" y="2639746"/>
            <a:ext cx="561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098023" y="3742752"/>
            <a:ext cx="5618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034670" y="4742705"/>
            <a:ext cx="13072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615635" y="5600700"/>
            <a:ext cx="5233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6827933" y="1725474"/>
            <a:ext cx="8527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7041896" y="3713604"/>
            <a:ext cx="5618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5056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up)">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43"/>
                                        </p:tgtEl>
                                        <p:attrNameLst>
                                          <p:attrName>style.visibility</p:attrName>
                                        </p:attrNameLst>
                                      </p:cBhvr>
                                      <p:to>
                                        <p:strVal val="visible"/>
                                      </p:to>
                                    </p:set>
                                    <p:anim calcmode="lin" valueType="num">
                                      <p:cBhvr additive="base">
                                        <p:cTn id="16" dur="500" fill="hold"/>
                                        <p:tgtEl>
                                          <p:spTgt spid="143"/>
                                        </p:tgtEl>
                                        <p:attrNameLst>
                                          <p:attrName>ppt_x</p:attrName>
                                        </p:attrNameLst>
                                      </p:cBhvr>
                                      <p:tavLst>
                                        <p:tav tm="0">
                                          <p:val>
                                            <p:strVal val="1+#ppt_w/2"/>
                                          </p:val>
                                        </p:tav>
                                        <p:tav tm="100000">
                                          <p:val>
                                            <p:strVal val="#ppt_x"/>
                                          </p:val>
                                        </p:tav>
                                      </p:tavLst>
                                    </p:anim>
                                    <p:anim calcmode="lin" valueType="num">
                                      <p:cBhvr additive="base">
                                        <p:cTn id="17" dur="5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49"/>
                                        </p:tgtEl>
                                        <p:attrNameLst>
                                          <p:attrName>style.visibility</p:attrName>
                                        </p:attrNameLst>
                                      </p:cBhvr>
                                      <p:to>
                                        <p:strVal val="visible"/>
                                      </p:to>
                                    </p:set>
                                    <p:anim calcmode="lin" valueType="num">
                                      <p:cBhvr additive="base">
                                        <p:cTn id="30" dur="500" fill="hold"/>
                                        <p:tgtEl>
                                          <p:spTgt spid="149"/>
                                        </p:tgtEl>
                                        <p:attrNameLst>
                                          <p:attrName>ppt_x</p:attrName>
                                        </p:attrNameLst>
                                      </p:cBhvr>
                                      <p:tavLst>
                                        <p:tav tm="0">
                                          <p:val>
                                            <p:strVal val="1+#ppt_w/2"/>
                                          </p:val>
                                        </p:tav>
                                        <p:tav tm="100000">
                                          <p:val>
                                            <p:strVal val="#ppt_x"/>
                                          </p:val>
                                        </p:tav>
                                      </p:tavLst>
                                    </p:anim>
                                    <p:anim calcmode="lin" valueType="num">
                                      <p:cBhvr additive="base">
                                        <p:cTn id="31" dur="500" fill="hold"/>
                                        <p:tgtEl>
                                          <p:spTgt spid="14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55"/>
                                        </p:tgtEl>
                                        <p:attrNameLst>
                                          <p:attrName>style.visibility</p:attrName>
                                        </p:attrNameLst>
                                      </p:cBhvr>
                                      <p:to>
                                        <p:strVal val="visible"/>
                                      </p:to>
                                    </p:set>
                                    <p:anim calcmode="lin" valueType="num">
                                      <p:cBhvr additive="base">
                                        <p:cTn id="41" dur="500" fill="hold"/>
                                        <p:tgtEl>
                                          <p:spTgt spid="155"/>
                                        </p:tgtEl>
                                        <p:attrNameLst>
                                          <p:attrName>ppt_x</p:attrName>
                                        </p:attrNameLst>
                                      </p:cBhvr>
                                      <p:tavLst>
                                        <p:tav tm="0">
                                          <p:val>
                                            <p:strVal val="1+#ppt_w/2"/>
                                          </p:val>
                                        </p:tav>
                                        <p:tav tm="100000">
                                          <p:val>
                                            <p:strVal val="#ppt_x"/>
                                          </p:val>
                                        </p:tav>
                                      </p:tavLst>
                                    </p:anim>
                                    <p:anim calcmode="lin" valueType="num">
                                      <p:cBhvr additive="base">
                                        <p:cTn id="42" dur="500" fill="hold"/>
                                        <p:tgtEl>
                                          <p:spTgt spid="15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10" presetClass="entr" presetSubtype="0" fill="hold"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61"/>
                                        </p:tgtEl>
                                        <p:attrNameLst>
                                          <p:attrName>style.visibility</p:attrName>
                                        </p:attrNameLst>
                                      </p:cBhvr>
                                      <p:to>
                                        <p:strVal val="visible"/>
                                      </p:to>
                                    </p:set>
                                    <p:anim calcmode="lin" valueType="num">
                                      <p:cBhvr additive="base">
                                        <p:cTn id="55" dur="500" fill="hold"/>
                                        <p:tgtEl>
                                          <p:spTgt spid="161"/>
                                        </p:tgtEl>
                                        <p:attrNameLst>
                                          <p:attrName>ppt_x</p:attrName>
                                        </p:attrNameLst>
                                      </p:cBhvr>
                                      <p:tavLst>
                                        <p:tav tm="0">
                                          <p:val>
                                            <p:strVal val="1+#ppt_w/2"/>
                                          </p:val>
                                        </p:tav>
                                        <p:tav tm="100000">
                                          <p:val>
                                            <p:strVal val="#ppt_x"/>
                                          </p:val>
                                        </p:tav>
                                      </p:tavLst>
                                    </p:anim>
                                    <p:anim calcmode="lin" valueType="num">
                                      <p:cBhvr additive="base">
                                        <p:cTn id="56" dur="500" fill="hold"/>
                                        <p:tgtEl>
                                          <p:spTgt spid="161"/>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nodeType="clickEffect">
                                  <p:stCondLst>
                                    <p:cond delay="0"/>
                                  </p:stCondLst>
                                  <p:childTnLst>
                                    <p:set>
                                      <p:cBhvr>
                                        <p:cTn id="65" dur="1" fill="hold">
                                          <p:stCondLst>
                                            <p:cond delay="0"/>
                                          </p:stCondLst>
                                        </p:cTn>
                                        <p:tgtEl>
                                          <p:spTgt spid="167"/>
                                        </p:tgtEl>
                                        <p:attrNameLst>
                                          <p:attrName>style.visibility</p:attrName>
                                        </p:attrNameLst>
                                      </p:cBhvr>
                                      <p:to>
                                        <p:strVal val="visible"/>
                                      </p:to>
                                    </p:set>
                                    <p:anim calcmode="lin" valueType="num">
                                      <p:cBhvr additive="base">
                                        <p:cTn id="66" dur="500" fill="hold"/>
                                        <p:tgtEl>
                                          <p:spTgt spid="167"/>
                                        </p:tgtEl>
                                        <p:attrNameLst>
                                          <p:attrName>ppt_x</p:attrName>
                                        </p:attrNameLst>
                                      </p:cBhvr>
                                      <p:tavLst>
                                        <p:tav tm="0">
                                          <p:val>
                                            <p:strVal val="1+#ppt_w/2"/>
                                          </p:val>
                                        </p:tav>
                                        <p:tav tm="100000">
                                          <p:val>
                                            <p:strVal val="#ppt_x"/>
                                          </p:val>
                                        </p:tav>
                                      </p:tavLst>
                                    </p:anim>
                                    <p:anim calcmode="lin" valueType="num">
                                      <p:cBhvr additive="base">
                                        <p:cTn id="67" dur="500" fill="hold"/>
                                        <p:tgtEl>
                                          <p:spTgt spid="167"/>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176025" y="533400"/>
            <a:ext cx="11865637" cy="6173690"/>
            <a:chOff x="117764" y="86530"/>
            <a:chExt cx="8901546" cy="4630267"/>
          </a:xfrm>
          <a:solidFill>
            <a:schemeClr val="bg1"/>
          </a:solidFill>
        </p:grpSpPr>
        <p:sp>
          <p:nvSpPr>
            <p:cNvPr id="43" name="TextBox 42"/>
            <p:cNvSpPr txBox="1"/>
            <p:nvPr/>
          </p:nvSpPr>
          <p:spPr>
            <a:xfrm>
              <a:off x="1524000" y="86530"/>
              <a:ext cx="5947064" cy="484648"/>
            </a:xfrm>
            <a:prstGeom prst="rect">
              <a:avLst/>
            </a:prstGeom>
            <a:grpFill/>
          </p:spPr>
          <p:txBody>
            <a:bodyPr wrap="square" lIns="91305" tIns="45654" rIns="91305" bIns="45654" rtlCol="0">
              <a:spAutoFit/>
            </a:bodyPr>
            <a:lstStyle/>
            <a:p>
              <a:pPr algn="ctr"/>
              <a:r>
                <a:rPr lang="en-US" sz="3500" b="1">
                  <a:latin typeface="Arial" pitchFamily="34" charset="0"/>
                  <a:ea typeface="Arial-Rounded" pitchFamily="34" charset="0"/>
                  <a:cs typeface="Arial" pitchFamily="34" charset="0"/>
                </a:rPr>
                <a:t>Ruộng bậc thang ở Sa Pa</a:t>
              </a:r>
            </a:p>
          </p:txBody>
        </p:sp>
        <p:sp>
          <p:nvSpPr>
            <p:cNvPr id="44" name="TextBox 43"/>
            <p:cNvSpPr txBox="1"/>
            <p:nvPr/>
          </p:nvSpPr>
          <p:spPr>
            <a:xfrm>
              <a:off x="117764" y="608080"/>
              <a:ext cx="8901546" cy="4108717"/>
            </a:xfrm>
            <a:prstGeom prst="rect">
              <a:avLst/>
            </a:prstGeom>
            <a:grpFill/>
          </p:spPr>
          <p:txBody>
            <a:bodyPr wrap="square" lIns="91305" tIns="45654" rIns="91305" bIns="45654" rtlCol="0">
              <a:spAutoFit/>
            </a:bodyPr>
            <a:lstStyle/>
            <a:p>
              <a:pPr algn="just"/>
              <a:r>
                <a:rPr lang="en-US" sz="3500">
                  <a:latin typeface="Arial" pitchFamily="34" charset="0"/>
                  <a:ea typeface="Arial-Rounded" pitchFamily="34" charset="0"/>
                  <a:cs typeface="Arial" pitchFamily="34" charset="0"/>
                </a:rPr>
                <a:t>	Đến Sa Pa vào màu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dâu cũng ngạt ngào hương lúa.</a:t>
              </a:r>
            </a:p>
            <a:p>
              <a:pPr algn="just"/>
              <a:r>
                <a:rPr lang="en-US" sz="3500">
                  <a:latin typeface="Arial" pitchFamily="34" charset="0"/>
                  <a:ea typeface="Arial-Rounded" pitchFamily="34" charset="0"/>
                  <a:cs typeface="Arial" pitchFamily="34" charset="0"/>
                </a:rPr>
                <a:t>	Những khu ruộng bậc thang ở Sa Pa đã có từ hàng trăm năm nay. Chúng được tao nên bởi đôi bàn tay chăm chỉ, cần mẫn của những người H’mông, Dao, Hà Nhì, … sống ở đây.</a:t>
              </a:r>
            </a:p>
            <a:p>
              <a:pPr algn="r"/>
              <a:r>
                <a:rPr lang="en-US" sz="3500">
                  <a:latin typeface="Arial" pitchFamily="34" charset="0"/>
                  <a:ea typeface="Arial-Rounded" pitchFamily="34" charset="0"/>
                  <a:cs typeface="Arial" pitchFamily="34" charset="0"/>
                </a:rPr>
                <a:t>(Theo</a:t>
              </a:r>
              <a:r>
                <a:rPr lang="en-US" sz="3500" i="1">
                  <a:latin typeface="Arial" pitchFamily="34" charset="0"/>
                  <a:ea typeface="Arial-Rounded" pitchFamily="34" charset="0"/>
                  <a:cs typeface="Arial" pitchFamily="34" charset="0"/>
                </a:rPr>
                <a:t> vinhphuctc.vn</a:t>
              </a:r>
              <a:r>
                <a:rPr lang="en-US" sz="3500">
                  <a:latin typeface="Arial" pitchFamily="34" charset="0"/>
                  <a:ea typeface="Arial-Rounded" pitchFamily="34" charset="0"/>
                  <a:cs typeface="Arial" pitchFamily="34" charset="0"/>
                </a:rPr>
                <a:t>)</a:t>
              </a:r>
            </a:p>
          </p:txBody>
        </p:sp>
      </p:grpSp>
      <p:grpSp>
        <p:nvGrpSpPr>
          <p:cNvPr id="45" name="Group 44"/>
          <p:cNvGrpSpPr/>
          <p:nvPr/>
        </p:nvGrpSpPr>
        <p:grpSpPr>
          <a:xfrm>
            <a:off x="172375" y="192003"/>
            <a:ext cx="11865637" cy="6596496"/>
            <a:chOff x="117764" y="173382"/>
            <a:chExt cx="8901546" cy="4947372"/>
          </a:xfrm>
          <a:solidFill>
            <a:schemeClr val="bg1"/>
          </a:solidFill>
        </p:grpSpPr>
        <p:sp>
          <p:nvSpPr>
            <p:cNvPr id="46" name="TextBox 45"/>
            <p:cNvSpPr txBox="1"/>
            <p:nvPr/>
          </p:nvSpPr>
          <p:spPr>
            <a:xfrm>
              <a:off x="1524000" y="173382"/>
              <a:ext cx="5947064" cy="484648"/>
            </a:xfrm>
            <a:prstGeom prst="rect">
              <a:avLst/>
            </a:prstGeom>
            <a:grpFill/>
          </p:spPr>
          <p:txBody>
            <a:bodyPr wrap="square" lIns="91305" tIns="45654" rIns="91305" bIns="45654" rtlCol="0">
              <a:spAutoFit/>
            </a:bodyPr>
            <a:lstStyle/>
            <a:p>
              <a:pPr algn="ctr"/>
              <a:r>
                <a:rPr lang="en-US" sz="3500" b="1">
                  <a:latin typeface="Arial" pitchFamily="34" charset="0"/>
                  <a:ea typeface="Arial-Rounded" pitchFamily="34" charset="0"/>
                  <a:cs typeface="Arial" pitchFamily="34" charset="0"/>
                </a:rPr>
                <a:t>Ruộng bậc thang ở Sa Pa</a:t>
              </a:r>
            </a:p>
          </p:txBody>
        </p:sp>
        <p:sp>
          <p:nvSpPr>
            <p:cNvPr id="47" name="TextBox 46"/>
            <p:cNvSpPr txBox="1"/>
            <p:nvPr/>
          </p:nvSpPr>
          <p:spPr>
            <a:xfrm>
              <a:off x="117764" y="608080"/>
              <a:ext cx="8901546" cy="4512674"/>
            </a:xfrm>
            <a:prstGeom prst="rect">
              <a:avLst/>
            </a:prstGeom>
            <a:grpFill/>
          </p:spPr>
          <p:txBody>
            <a:bodyPr wrap="square" lIns="91305" tIns="45654" rIns="91305" bIns="45654" rtlCol="0">
              <a:spAutoFit/>
            </a:bodyPr>
            <a:lstStyle/>
            <a:p>
              <a:pPr algn="just"/>
              <a:r>
                <a:rPr lang="en-US" sz="3500">
                  <a:latin typeface="Arial" pitchFamily="34" charset="0"/>
                  <a:ea typeface="Arial-Rounded" pitchFamily="34" charset="0"/>
                  <a:cs typeface="Arial" pitchFamily="34" charset="0"/>
                </a:rPr>
                <a:t>	Đến Sa Pa vào màu lúa chín, khách du lịch có dịp ngắm nhìn vẻ đẹp rực rỡ của những khu ruộng bậc thang.</a:t>
              </a:r>
              <a:r>
                <a:rPr lang="en-US" sz="3500">
                  <a:solidFill>
                    <a:srgbClr val="FF0000"/>
                  </a:solidFill>
                  <a:latin typeface="Arial" pitchFamily="34" charset="0"/>
                  <a:ea typeface="Arial-Rounded" pitchFamily="34" charset="0"/>
                  <a:cs typeface="Arial" pitchFamily="34" charset="0"/>
                </a:rPr>
                <a:t>//</a:t>
              </a:r>
              <a:r>
                <a:rPr lang="en-US" sz="3500">
                  <a:latin typeface="Arial" pitchFamily="34" charset="0"/>
                  <a:ea typeface="Arial-Rounded" pitchFamily="34" charset="0"/>
                  <a:cs typeface="Arial" pitchFamily="34" charset="0"/>
                </a:rPr>
                <a:t> Nhìn xa, chúng giống như những bậc thang khổng lồ.</a:t>
              </a:r>
              <a:r>
                <a:rPr lang="en-US" sz="3500">
                  <a:solidFill>
                    <a:srgbClr val="FF0000"/>
                  </a:solidFill>
                  <a:latin typeface="Arial" pitchFamily="34" charset="0"/>
                  <a:ea typeface="Arial-Rounded" pitchFamily="34" charset="0"/>
                  <a:cs typeface="Arial" pitchFamily="34" charset="0"/>
                </a:rPr>
                <a:t>//</a:t>
              </a:r>
              <a:r>
                <a:rPr lang="en-US" sz="3500">
                  <a:latin typeface="Arial" pitchFamily="34" charset="0"/>
                  <a:ea typeface="Arial-Rounded" pitchFamily="34" charset="0"/>
                  <a:cs typeface="Arial" pitchFamily="34" charset="0"/>
                </a:rPr>
                <a:t> Từng bậc, từng bậc như nối mặt đất với bầu trời.</a:t>
              </a:r>
              <a:r>
                <a:rPr lang="en-US" sz="3500">
                  <a:solidFill>
                    <a:srgbClr val="FF0000"/>
                  </a:solidFill>
                  <a:latin typeface="Arial" pitchFamily="34" charset="0"/>
                  <a:ea typeface="Arial-Rounded" pitchFamily="34" charset="0"/>
                  <a:cs typeface="Arial" pitchFamily="34" charset="0"/>
                </a:rPr>
                <a:t>//</a:t>
              </a:r>
              <a:r>
                <a:rPr lang="en-US" sz="3500">
                  <a:latin typeface="Arial" pitchFamily="34" charset="0"/>
                  <a:ea typeface="Arial-Rounded" pitchFamily="34" charset="0"/>
                  <a:cs typeface="Arial" pitchFamily="34" charset="0"/>
                </a:rPr>
                <a:t> Một màu vàng trải dài bất tận. Đâu đâu cũng ngạt ngào hương lúa.</a:t>
              </a:r>
              <a:r>
                <a:rPr lang="en-US" sz="3500">
                  <a:solidFill>
                    <a:srgbClr val="FF0000"/>
                  </a:solidFill>
                  <a:latin typeface="Arial" pitchFamily="34" charset="0"/>
                  <a:ea typeface="Arial-Rounded" pitchFamily="34" charset="0"/>
                  <a:cs typeface="Arial" pitchFamily="34" charset="0"/>
                </a:rPr>
                <a:t>//</a:t>
              </a:r>
              <a:endParaRPr lang="en-US" sz="3500">
                <a:latin typeface="Arial" pitchFamily="34" charset="0"/>
                <a:ea typeface="Arial-Rounded" pitchFamily="34" charset="0"/>
                <a:cs typeface="Arial" pitchFamily="34" charset="0"/>
              </a:endParaRPr>
            </a:p>
            <a:p>
              <a:pPr algn="just"/>
              <a:r>
                <a:rPr lang="en-US" sz="3500">
                  <a:latin typeface="Arial" pitchFamily="34" charset="0"/>
                  <a:ea typeface="Arial-Rounded" pitchFamily="34" charset="0"/>
                  <a:cs typeface="Arial" pitchFamily="34" charset="0"/>
                </a:rPr>
                <a:t>	Những khu ruộng bậc thang ở Sa Pa đã có từ hàng trăm năm nay.</a:t>
              </a:r>
              <a:r>
                <a:rPr lang="en-US" sz="3500">
                  <a:solidFill>
                    <a:srgbClr val="FF0000"/>
                  </a:solidFill>
                  <a:latin typeface="Arial" pitchFamily="34" charset="0"/>
                  <a:ea typeface="Arial-Rounded" pitchFamily="34" charset="0"/>
                  <a:cs typeface="Arial" pitchFamily="34" charset="0"/>
                </a:rPr>
                <a:t>//</a:t>
              </a:r>
              <a:r>
                <a:rPr lang="en-US" sz="3500">
                  <a:latin typeface="Arial" pitchFamily="34" charset="0"/>
                  <a:ea typeface="Arial-Rounded" pitchFamily="34" charset="0"/>
                  <a:cs typeface="Arial" pitchFamily="34" charset="0"/>
                </a:rPr>
                <a:t> Chúng được tạo nên bởi đôi bàn tay chăm chỉ, cần mẫn của những người H’mông, Dao, Hà Nhì, … sống ở đây.</a:t>
              </a:r>
              <a:r>
                <a:rPr lang="en-US" sz="3500">
                  <a:solidFill>
                    <a:srgbClr val="FF0000"/>
                  </a:solidFill>
                  <a:latin typeface="Arial" pitchFamily="34" charset="0"/>
                  <a:ea typeface="Arial-Rounded" pitchFamily="34" charset="0"/>
                  <a:cs typeface="Arial" pitchFamily="34" charset="0"/>
                </a:rPr>
                <a:t>//</a:t>
              </a:r>
              <a:endParaRPr lang="en-US" sz="3500">
                <a:latin typeface="Arial" pitchFamily="34" charset="0"/>
                <a:ea typeface="Arial-Rounded" pitchFamily="34" charset="0"/>
                <a:cs typeface="Arial" pitchFamily="34" charset="0"/>
              </a:endParaRPr>
            </a:p>
            <a:p>
              <a:pPr algn="r"/>
              <a:r>
                <a:rPr lang="en-US" sz="3500">
                  <a:latin typeface="Arial" pitchFamily="34" charset="0"/>
                  <a:ea typeface="Arial-Rounded" pitchFamily="34" charset="0"/>
                  <a:cs typeface="Arial" pitchFamily="34" charset="0"/>
                </a:rPr>
                <a:t>(Theo</a:t>
              </a:r>
              <a:r>
                <a:rPr lang="en-US" sz="3500" i="1">
                  <a:latin typeface="Arial" pitchFamily="34" charset="0"/>
                  <a:ea typeface="Arial-Rounded" pitchFamily="34" charset="0"/>
                  <a:cs typeface="Arial" pitchFamily="34" charset="0"/>
                </a:rPr>
                <a:t> vinhphuctc.vn</a:t>
              </a:r>
              <a:r>
                <a:rPr lang="en-US" sz="3500">
                  <a:latin typeface="Arial" pitchFamily="34" charset="0"/>
                  <a:ea typeface="Arial-Rounded" pitchFamily="34" charset="0"/>
                  <a:cs typeface="Arial" pitchFamily="34" charset="0"/>
                </a:rPr>
                <a:t>)</a:t>
              </a:r>
            </a:p>
          </p:txBody>
        </p:sp>
      </p:grpSp>
    </p:spTree>
    <p:extLst>
      <p:ext uri="{BB962C8B-B14F-4D97-AF65-F5344CB8AC3E}">
        <p14:creationId xmlns:p14="http://schemas.microsoft.com/office/powerpoint/2010/main" val="254183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3386" y="655649"/>
            <a:ext cx="5891265" cy="711305"/>
          </a:xfrm>
          <a:prstGeom prst="rect">
            <a:avLst/>
          </a:prstGeom>
          <a:solidFill>
            <a:schemeClr val="bg1"/>
          </a:solidFill>
          <a:ln>
            <a:solidFill>
              <a:srgbClr val="AD27B7"/>
            </a:solidFill>
          </a:ln>
        </p:spPr>
        <p:txBody>
          <a:bodyPr wrap="square" lIns="110063" tIns="55033" rIns="110063" bIns="55033" rtlCol="0">
            <a:spAutoFit/>
          </a:bodyPr>
          <a:lstStyle/>
          <a:p>
            <a:pPr algn="ctr"/>
            <a:r>
              <a:rPr lang="en-US" sz="3900" b="1">
                <a:latin typeface="Arial" pitchFamily="34" charset="0"/>
                <a:ea typeface="Arial-Rounded" pitchFamily="34" charset="0"/>
                <a:cs typeface="Arial" pitchFamily="34" charset="0"/>
              </a:rPr>
              <a:t>Luyện đọc câu dài:</a:t>
            </a:r>
          </a:p>
        </p:txBody>
      </p:sp>
      <p:sp>
        <p:nvSpPr>
          <p:cNvPr id="4" name="TextBox 3"/>
          <p:cNvSpPr txBox="1"/>
          <p:nvPr/>
        </p:nvSpPr>
        <p:spPr>
          <a:xfrm>
            <a:off x="575505" y="2311403"/>
            <a:ext cx="11207028" cy="2142466"/>
          </a:xfrm>
          <a:prstGeom prst="rect">
            <a:avLst/>
          </a:prstGeom>
          <a:solidFill>
            <a:schemeClr val="bg1"/>
          </a:solidFill>
        </p:spPr>
        <p:txBody>
          <a:bodyPr wrap="square" lIns="110063" tIns="55033" rIns="110063" bIns="55033" rtlCol="0">
            <a:spAutoFit/>
          </a:bodyPr>
          <a:lstStyle/>
          <a:p>
            <a:pPr algn="just"/>
            <a:r>
              <a:rPr lang="en-US" sz="3900">
                <a:latin typeface="Arial" pitchFamily="34" charset="0"/>
                <a:ea typeface="Arial-Rounded" pitchFamily="34" charset="0"/>
                <a:cs typeface="Arial" pitchFamily="34" charset="0"/>
              </a:rPr>
              <a:t>	Nhìn xa, chúng giống như </a:t>
            </a:r>
            <a:r>
              <a:rPr lang="en-US" sz="4400">
                <a:latin typeface="Arial" pitchFamily="34" charset="0"/>
                <a:ea typeface="Arial-Rounded" pitchFamily="34" charset="0"/>
                <a:cs typeface="Arial" pitchFamily="34" charset="0"/>
              </a:rPr>
              <a:t>những bậc thang khổng lồ. Từng bậc, từng bậc như nối mặt đất với bầu trời. </a:t>
            </a:r>
            <a:endParaRPr lang="en-US" sz="3900">
              <a:latin typeface="Arial" pitchFamily="34" charset="0"/>
              <a:ea typeface="Arial-Rounded" pitchFamily="34" charset="0"/>
              <a:cs typeface="Arial" pitchFamily="34" charset="0"/>
            </a:endParaRPr>
          </a:p>
        </p:txBody>
      </p:sp>
      <p:cxnSp>
        <p:nvCxnSpPr>
          <p:cNvPr id="5" name="Straight Connector 4"/>
          <p:cNvCxnSpPr/>
          <p:nvPr/>
        </p:nvCxnSpPr>
        <p:spPr>
          <a:xfrm flipH="1">
            <a:off x="4037012" y="2438400"/>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4511654" y="3100512"/>
            <a:ext cx="131582" cy="580822"/>
            <a:chOff x="2590800" y="2272159"/>
            <a:chExt cx="98712" cy="435617"/>
          </a:xfrm>
        </p:grpSpPr>
        <p:cxnSp>
          <p:nvCxnSpPr>
            <p:cNvPr id="15" name="Straight Connector 14"/>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flipH="1">
            <a:off x="7293458" y="3100512"/>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675812" y="3076069"/>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5789612" y="3807779"/>
            <a:ext cx="131582" cy="580822"/>
            <a:chOff x="2590800" y="2272159"/>
            <a:chExt cx="98712" cy="435617"/>
          </a:xfrm>
        </p:grpSpPr>
        <p:cxnSp>
          <p:nvCxnSpPr>
            <p:cNvPr id="13" name="Straight Connector 12"/>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339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905700" y="228600"/>
            <a:ext cx="11135962" cy="6712299"/>
            <a:chOff x="117764" y="86530"/>
            <a:chExt cx="8901546" cy="5034224"/>
          </a:xfrm>
          <a:solidFill>
            <a:schemeClr val="bg1"/>
          </a:solidFill>
        </p:grpSpPr>
        <p:sp>
          <p:nvSpPr>
            <p:cNvPr id="26" name="TextBox 25"/>
            <p:cNvSpPr txBox="1"/>
            <p:nvPr/>
          </p:nvSpPr>
          <p:spPr>
            <a:xfrm>
              <a:off x="1908114" y="86530"/>
              <a:ext cx="5947064" cy="484648"/>
            </a:xfrm>
            <a:prstGeom prst="rect">
              <a:avLst/>
            </a:prstGeom>
            <a:grpFill/>
          </p:spPr>
          <p:txBody>
            <a:bodyPr wrap="square" lIns="91305" tIns="45654" rIns="91305" bIns="45654" rtlCol="0">
              <a:spAutoFit/>
            </a:bodyPr>
            <a:lstStyle/>
            <a:p>
              <a:pPr algn="ctr"/>
              <a:r>
                <a:rPr lang="en-US" sz="3500" b="1">
                  <a:latin typeface="Arial" pitchFamily="34" charset="0"/>
                  <a:ea typeface="Arial-Rounded" pitchFamily="34" charset="0"/>
                  <a:cs typeface="Arial" pitchFamily="34" charset="0"/>
                </a:rPr>
                <a:t>Ruộng bậc thang ở Sa Pa</a:t>
              </a:r>
            </a:p>
          </p:txBody>
        </p:sp>
        <p:sp>
          <p:nvSpPr>
            <p:cNvPr id="27" name="TextBox 26"/>
            <p:cNvSpPr txBox="1"/>
            <p:nvPr/>
          </p:nvSpPr>
          <p:spPr>
            <a:xfrm>
              <a:off x="117764" y="608080"/>
              <a:ext cx="8901546" cy="4512674"/>
            </a:xfrm>
            <a:prstGeom prst="rect">
              <a:avLst/>
            </a:prstGeom>
            <a:grpFill/>
          </p:spPr>
          <p:txBody>
            <a:bodyPr wrap="square" lIns="91305" tIns="45654" rIns="91305" bIns="45654" rtlCol="0">
              <a:spAutoFit/>
            </a:bodyPr>
            <a:lstStyle/>
            <a:p>
              <a:pPr algn="just"/>
              <a:r>
                <a:rPr lang="en-US" sz="3500">
                  <a:latin typeface="Arial" pitchFamily="34" charset="0"/>
                  <a:ea typeface="Arial-Rounded" pitchFamily="34" charset="0"/>
                  <a:cs typeface="Arial" pitchFamily="34" charset="0"/>
                </a:rPr>
                <a:t>	Đến Sa Pa vào màu lúa chín, khách du lịch có dịp ngắm nhìn vẻ đẹp rực rỡ của những khu ruộng bậc thang. Nhìn xa, chúng giống như những bậc thang khổng lồ. Từng bậc, từng bậc như nối mặt đất với bầu trời. Một màu vàng trải dài bất tận. Đâu đâu cũng ngạt ngào hương lúa.</a:t>
              </a:r>
            </a:p>
            <a:p>
              <a:pPr algn="just"/>
              <a:r>
                <a:rPr lang="en-US" sz="3500">
                  <a:latin typeface="Arial" pitchFamily="34" charset="0"/>
                  <a:ea typeface="Arial-Rounded" pitchFamily="34" charset="0"/>
                  <a:cs typeface="Arial" pitchFamily="34" charset="0"/>
                </a:rPr>
                <a:t>	Những khu ruộng bậc thang ở Sa Pa đã có từ hàng trăm năm nay. Chúng được tạo nên bởi đôi bàn tay chăm chỉ, cần mẫn của những người H’mông, Dao, Hà Nhì, … sống ở đây.</a:t>
              </a:r>
            </a:p>
            <a:p>
              <a:pPr algn="r"/>
              <a:r>
                <a:rPr lang="en-US" sz="3500">
                  <a:latin typeface="Arial" pitchFamily="34" charset="0"/>
                  <a:ea typeface="Arial-Rounded" pitchFamily="34" charset="0"/>
                  <a:cs typeface="Arial" pitchFamily="34" charset="0"/>
                </a:rPr>
                <a:t>(Theo</a:t>
              </a:r>
              <a:r>
                <a:rPr lang="en-US" sz="3500" i="1">
                  <a:latin typeface="Arial" pitchFamily="34" charset="0"/>
                  <a:ea typeface="Arial-Rounded" pitchFamily="34" charset="0"/>
                  <a:cs typeface="Arial" pitchFamily="34" charset="0"/>
                </a:rPr>
                <a:t> vinhphuctc.vn</a:t>
              </a:r>
              <a:r>
                <a:rPr lang="en-US" sz="3500">
                  <a:latin typeface="Arial" pitchFamily="34" charset="0"/>
                  <a:ea typeface="Arial-Rounded" pitchFamily="34" charset="0"/>
                  <a:cs typeface="Arial" pitchFamily="34" charset="0"/>
                </a:rPr>
                <a:t>)</a:t>
              </a:r>
            </a:p>
          </p:txBody>
        </p:sp>
      </p:grpSp>
      <p:pic>
        <p:nvPicPr>
          <p:cNvPr id="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125" y="3981800"/>
            <a:ext cx="702551" cy="203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126" y="228600"/>
            <a:ext cx="702551" cy="375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4341812" y="3663145"/>
            <a:ext cx="131582" cy="580822"/>
            <a:chOff x="2590800" y="2272159"/>
            <a:chExt cx="98712" cy="435617"/>
          </a:xfrm>
        </p:grpSpPr>
        <p:cxnSp>
          <p:nvCxnSpPr>
            <p:cNvPr id="9" name="Straight Connector 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541962" y="5719617"/>
            <a:ext cx="131582" cy="580822"/>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7621" y="2209800"/>
            <a:ext cx="555009" cy="555153"/>
            <a:chOff x="2578501" y="4400951"/>
            <a:chExt cx="609600" cy="609600"/>
          </a:xfrm>
        </p:grpSpPr>
        <p:sp>
          <p:nvSpPr>
            <p:cNvPr id="18" name="Oval 17"/>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19" name="Oval 18"/>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1</a:t>
              </a:r>
            </a:p>
          </p:txBody>
        </p:sp>
      </p:grpSp>
      <p:grpSp>
        <p:nvGrpSpPr>
          <p:cNvPr id="20" name="Group 19"/>
          <p:cNvGrpSpPr/>
          <p:nvPr/>
        </p:nvGrpSpPr>
        <p:grpSpPr>
          <a:xfrm>
            <a:off x="87830" y="4953000"/>
            <a:ext cx="555009" cy="555153"/>
            <a:chOff x="2578501" y="4400951"/>
            <a:chExt cx="609600" cy="609600"/>
          </a:xfrm>
        </p:grpSpPr>
        <p:sp>
          <p:nvSpPr>
            <p:cNvPr id="21" name="Oval 20"/>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22" name="Oval 21"/>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2</a:t>
              </a:r>
            </a:p>
          </p:txBody>
        </p:sp>
      </p:grpSp>
    </p:spTree>
    <p:extLst>
      <p:ext uri="{BB962C8B-B14F-4D97-AF65-F5344CB8AC3E}">
        <p14:creationId xmlns:p14="http://schemas.microsoft.com/office/powerpoint/2010/main" val="373204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1461</TotalTime>
  <Words>1335</Words>
  <Application>Microsoft Office PowerPoint</Application>
  <PresentationFormat>Custom</PresentationFormat>
  <Paragraphs>125</Paragraphs>
  <Slides>20</Slides>
  <Notes>13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微软雅黑</vt:lpstr>
      <vt:lpstr>宋体</vt:lpstr>
      <vt:lpstr>Arial</vt:lpstr>
      <vt:lpstr>Arial Rounded MT Bold</vt:lpstr>
      <vt:lpstr>Arial-Rounded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Tuyết Bùi Thị</cp:lastModifiedBy>
  <cp:revision>221</cp:revision>
  <dcterms:created xsi:type="dcterms:W3CDTF">2020-12-08T15:48:47Z</dcterms:created>
  <dcterms:modified xsi:type="dcterms:W3CDTF">2025-05-18T04:59:57Z</dcterms:modified>
</cp:coreProperties>
</file>