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3" r:id="rId3"/>
    <p:sldId id="308" r:id="rId4"/>
    <p:sldId id="309" r:id="rId5"/>
    <p:sldId id="310" r:id="rId6"/>
    <p:sldId id="311" r:id="rId7"/>
    <p:sldId id="258" r:id="rId8"/>
    <p:sldId id="312" r:id="rId9"/>
    <p:sldId id="301" r:id="rId10"/>
    <p:sldId id="302" r:id="rId11"/>
    <p:sldId id="306" r:id="rId12"/>
    <p:sldId id="272" r:id="rId13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EF3"/>
    <a:srgbClr val="FDBBE5"/>
    <a:srgbClr val="FFE38B"/>
    <a:srgbClr val="F2A198"/>
    <a:srgbClr val="FD2BA3"/>
    <a:srgbClr val="FE8ACC"/>
    <a:srgbClr val="FF2980"/>
    <a:srgbClr val="FECEED"/>
    <a:srgbClr val="FD0B95"/>
    <a:srgbClr val="FD49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84164" autoAdjust="0"/>
  </p:normalViewPr>
  <p:slideViewPr>
    <p:cSldViewPr>
      <p:cViewPr varScale="1">
        <p:scale>
          <a:sx n="82" d="100"/>
          <a:sy n="82" d="100"/>
        </p:scale>
        <p:origin x="-792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lưu</a:t>
            </a:r>
            <a:r>
              <a:rPr lang="en-US" baseline="0" smtClean="0"/>
              <a:t> ý cho HS tìm trước nhé. Có thể thi làm việc nhóm rồi HS trưng bày lên bảng. Sau cùng GV mới chiếu một vài ví dụ lên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79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lưu</a:t>
            </a:r>
            <a:r>
              <a:rPr lang="en-US" baseline="0" smtClean="0"/>
              <a:t> ý cho HS tìm trước nhé. Có thể thi làm việc nhóm rồi HS trưng bày lên bảng. Sau cùng GV mới chiếu một vài ví dụ lên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07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lưu</a:t>
            </a:r>
            <a:r>
              <a:rPr lang="en-US" baseline="0" smtClean="0"/>
              <a:t> ý cho HS tìm trước nhé. Có thể thi làm việc nhóm rồi HS trưng bày lên bảng. Sau cùng GV mới chiếu một vài ví dụ lên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84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lưu</a:t>
            </a:r>
            <a:r>
              <a:rPr lang="en-US" baseline="0" smtClean="0"/>
              <a:t> ý cho HS tìm trước nhé. Có thể thi làm việc nhóm rồi HS trưng bày lên bảng. Sau cùng GV mới chiếu một vài ví dụ lên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31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lưu</a:t>
            </a:r>
            <a:r>
              <a:rPr lang="en-US" baseline="0" smtClean="0"/>
              <a:t> ý cho HS tìm trước nhé. Có thể thi làm việc nhóm rồi HS trưng bày lên bảng. Sau cùng GV mới chiếu một vài ví dụ lên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27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đọc</a:t>
            </a:r>
            <a:r>
              <a:rPr lang="en-US" baseline="0" smtClean="0"/>
              <a:t> từng câu bên phải rồi chọn nhận vật phù hợp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25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Gv cần giáo dục cho HS thấy đc: làm việc tốt thì sẽ được mn yêu thích, làm việc xấu thì mn xa lánh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cho HS thảo luận và trình bày trước, chiếu mẫu tham khảo sau.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21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8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DBB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8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-659633" y="-848743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D0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96910" y="5314950"/>
            <a:ext cx="1341530" cy="110786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6600" b="1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55688" y="2099389"/>
            <a:ext cx="5000371" cy="1107862"/>
          </a:xfrm>
          <a:prstGeom prst="rect">
            <a:avLst/>
          </a:prstGeom>
          <a:noFill/>
          <a:ln>
            <a:solidFill>
              <a:srgbClr val="FD2BA3"/>
            </a:solidFill>
          </a:ln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6600" b="1" smtClean="0">
                <a:ln w="12700">
                  <a:solidFill>
                    <a:srgbClr val="FD0B95"/>
                  </a:solidFill>
                </a:ln>
                <a:solidFill>
                  <a:srgbClr val="FD0B9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  <a:endParaRPr lang="en-US" sz="6600" b="1">
              <a:ln w="12700">
                <a:solidFill>
                  <a:srgbClr val="FD0B95"/>
                </a:solidFill>
              </a:ln>
              <a:solidFill>
                <a:srgbClr val="FD0B95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88579" y="5297394"/>
            <a:ext cx="990600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25" y="-104733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7" y="212767"/>
            <a:ext cx="81518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102" y="2653320"/>
            <a:ext cx="2285991" cy="246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02833"/>
            <a:ext cx="2815085" cy="2050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0830" y="241300"/>
            <a:ext cx="8222670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Viết 1 – 2 câu về một nhân vật ở mục 3.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7" y="165100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59" y="731845"/>
            <a:ext cx="2113441" cy="180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2601575"/>
            <a:ext cx="8222670" cy="1951375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Mẫu: 	- Cậu bé chăn cừu là người hay nói dối.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Kiến và bồ câu là những người bạn tốt.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Soi lúc nào cũng buồn bực…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21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7" y="2748732"/>
            <a:ext cx="4913313" cy="221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4936" y="234496"/>
            <a:ext cx="7308270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Đọc mở rộng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4254"/>
            <a:ext cx="652087" cy="75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850" y="1047750"/>
            <a:ext cx="8610600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Tìm đọc một câu chuyện kể 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về 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 đức tính tốt.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850" y="1720850"/>
            <a:ext cx="8610600" cy="953986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Kể lại cho bạn nghe và nói suy nghĩ của em về câu chuyện đã đọc.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32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lại các bài trong chủ đề: </a:t>
            </a:r>
            <a:r>
              <a:rPr lang="en-US" sz="32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 học từ cuộc sống.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mới </a:t>
            </a:r>
            <a:r>
              <a:rPr lang="en-US" sz="32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Loài chim của biển cả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(trang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104).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6300" y="260747"/>
            <a:ext cx="7962900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từ ngữ có tiếng chứ vần </a:t>
            </a:r>
            <a:r>
              <a:rPr lang="en-US" sz="2400" b="1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ươt, uôn, uông, oai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1219200" y="241697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" y="17184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66800" y="942011"/>
            <a:ext cx="6728936" cy="3790950"/>
          </a:xfrm>
          <a:prstGeom prst="rect">
            <a:avLst/>
          </a:prstGeom>
          <a:solidFill>
            <a:srgbClr val="FEDEF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1447800" y="1314449"/>
            <a:ext cx="2743200" cy="1181101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uôn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4857750" y="1441392"/>
            <a:ext cx="2502932" cy="1335315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ươt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1447800" y="3045278"/>
            <a:ext cx="2502932" cy="1335315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uông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4648200" y="2929107"/>
            <a:ext cx="2502932" cy="1335315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oai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1219200" y="241697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461860" y="942011"/>
            <a:ext cx="8142013" cy="3790950"/>
          </a:xfrm>
          <a:prstGeom prst="rect">
            <a:avLst/>
          </a:prstGeom>
          <a:solidFill>
            <a:srgbClr val="FEDEF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2819400" y="1122985"/>
            <a:ext cx="3661678" cy="1576557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uôn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609600" y="1829563"/>
            <a:ext cx="1755063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buồn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1501645" y="3119607"/>
            <a:ext cx="1969019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cuộn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4191000" y="3409950"/>
            <a:ext cx="1969019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bánh cuốn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367630" y="2174306"/>
            <a:ext cx="1969019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mưa tuôn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93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1219200" y="241697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461860" y="666750"/>
            <a:ext cx="8142013" cy="4066211"/>
          </a:xfrm>
          <a:prstGeom prst="rect">
            <a:avLst/>
          </a:prstGeom>
          <a:solidFill>
            <a:srgbClr val="FEDEF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2819400" y="1122985"/>
            <a:ext cx="3661678" cy="1576557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uông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722227" y="1913984"/>
            <a:ext cx="2057400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buồng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1747298" y="3257550"/>
            <a:ext cx="1969019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uống nước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4114800" y="3486150"/>
            <a:ext cx="2743200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ớt chuông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5791200" y="2312250"/>
            <a:ext cx="2541564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rau muống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17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1219200" y="241697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461860" y="666750"/>
            <a:ext cx="8142013" cy="4066211"/>
          </a:xfrm>
          <a:prstGeom prst="rect">
            <a:avLst/>
          </a:prstGeom>
          <a:solidFill>
            <a:srgbClr val="FEDEF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2819400" y="1122985"/>
            <a:ext cx="3661678" cy="1576557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ươt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722227" y="1913984"/>
            <a:ext cx="2057400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ớt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1747298" y="3257550"/>
            <a:ext cx="1969019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sướt mướt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4114800" y="3486150"/>
            <a:ext cx="2743200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vượt qua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5791200" y="2312250"/>
            <a:ext cx="2541564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lướt ván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78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1219200" y="241697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461860" y="666750"/>
            <a:ext cx="8142013" cy="4066211"/>
          </a:xfrm>
          <a:prstGeom prst="rect">
            <a:avLst/>
          </a:prstGeom>
          <a:solidFill>
            <a:srgbClr val="FEDEF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2819400" y="1122985"/>
            <a:ext cx="3661678" cy="1576557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oai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722227" y="1913984"/>
            <a:ext cx="2057400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 khoai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1747298" y="3257550"/>
            <a:ext cx="1969019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ngoài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4114800" y="3486150"/>
            <a:ext cx="2743200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iện thoại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5791200" y="2312250"/>
            <a:ext cx="2541564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 oai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10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0601" y="363436"/>
            <a:ext cx="8291000" cy="156952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Dưới đây là những nhân vật trong các truyện em vừa học. Hãy chọn chi tiết phù hợp với từng nhân vật của truyện.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9" y="408701"/>
            <a:ext cx="682458" cy="79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790901"/>
              </p:ext>
            </p:extLst>
          </p:nvPr>
        </p:nvGraphicFramePr>
        <p:xfrm>
          <a:off x="152400" y="209550"/>
          <a:ext cx="8763000" cy="465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863"/>
                <a:gridCol w="1329137"/>
                <a:gridCol w="811443"/>
                <a:gridCol w="5284557"/>
              </a:tblGrid>
              <a:tr h="455914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Truyện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Nhân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vật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BE5"/>
                    </a:solidFill>
                  </a:tcPr>
                </a:tc>
              </a:tr>
              <a:tr h="455914">
                <a:tc rowSpan="2"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Kiến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và </a:t>
                      </a:r>
                    </a:p>
                    <a:p>
                      <a:pPr algn="just"/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chim bồ câu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kiến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 Lúc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nào cũng thấy buồn bực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F3"/>
                    </a:solidFill>
                  </a:tcPr>
                </a:tc>
              </a:tr>
              <a:tr h="455914">
                <a:tc vMerge="1">
                  <a:txBody>
                    <a:bodyPr/>
                    <a:lstStyle/>
                    <a:p>
                      <a:pPr algn="just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bồ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câu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 Bật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cười vui vẻ vì được nghe: “Tôi yêu bạn”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F3"/>
                    </a:solidFill>
                  </a:tcPr>
                </a:tc>
              </a:tr>
              <a:tr h="455914">
                <a:tc rowSpan="2"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Câu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hỏi</a:t>
                      </a:r>
                    </a:p>
                    <a:p>
                      <a:pPr algn="just"/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của sói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sói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Nói với con: “Con hãy quay lại và nói với núi: “Tôi yêu bạn””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F3"/>
                    </a:solidFill>
                  </a:tcPr>
                </a:tc>
              </a:tr>
              <a:tr h="455914">
                <a:tc vMerge="1">
                  <a:txBody>
                    <a:bodyPr/>
                    <a:lstStyle/>
                    <a:p>
                      <a:pPr algn="just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sóc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 Hay nói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dối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F3"/>
                    </a:solidFill>
                  </a:tcPr>
                </a:tc>
              </a:tr>
              <a:tr h="455914">
                <a:tc rowSpan="2"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Tiếng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vọng</a:t>
                      </a:r>
                    </a:p>
                    <a:p>
                      <a:pPr algn="just"/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của núi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gấu con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 Nghĩ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rằng chú bé lại nói dối như mọi lần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F3"/>
                    </a:solidFill>
                  </a:tcPr>
                </a:tc>
              </a:tr>
              <a:tr h="455914">
                <a:tc vMerge="1">
                  <a:txBody>
                    <a:bodyPr/>
                    <a:lstStyle/>
                    <a:p>
                      <a:pPr algn="just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gấu mẹ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6. Không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may bị rơi xuống nước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F3"/>
                    </a:solidFill>
                  </a:tcPr>
                </a:tc>
              </a:tr>
              <a:tr h="455914">
                <a:tc rowSpan="2"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Chú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bé</a:t>
                      </a:r>
                    </a:p>
                    <a:p>
                      <a:pPr algn="just"/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chăn cừu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chú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bé chăn cừu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7. Nhặt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một chiếc lá thả xuống nước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F3"/>
                    </a:solidFill>
                  </a:tcPr>
                </a:tc>
              </a:tr>
              <a:tr h="455914">
                <a:tc vMerge="1">
                  <a:txBody>
                    <a:bodyPr/>
                    <a:lstStyle/>
                    <a:p>
                      <a:pPr algn="just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bác nông dân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8. Nhảy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nhót, vui đùa suốt ngày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F3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2796250" y="906925"/>
            <a:ext cx="838200" cy="990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796250" y="1399572"/>
            <a:ext cx="882087" cy="14769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796250" y="1892219"/>
            <a:ext cx="882087" cy="14769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796250" y="2384866"/>
            <a:ext cx="882087" cy="14769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796250" y="2877513"/>
            <a:ext cx="882087" cy="14769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96250" y="906925"/>
            <a:ext cx="882087" cy="24632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96250" y="1372685"/>
            <a:ext cx="838200" cy="24891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16505" y="2390894"/>
            <a:ext cx="817945" cy="2162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57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92730" y="104322"/>
            <a:ext cx="8222670" cy="953986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những nhân vật sau, em thích và không thích nhân vật nào? Vì sao?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-1211943" y="77474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" y="77474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86" y="1058308"/>
            <a:ext cx="5334000" cy="388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2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532</Words>
  <Application>Microsoft Office PowerPoint</Application>
  <PresentationFormat>On-screen Show (16:9)</PresentationFormat>
  <Paragraphs>90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246</cp:revision>
  <dcterms:created xsi:type="dcterms:W3CDTF">2020-12-08T15:48:47Z</dcterms:created>
  <dcterms:modified xsi:type="dcterms:W3CDTF">2021-03-14T22:17:41Z</dcterms:modified>
</cp:coreProperties>
</file>