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56" r:id="rId3"/>
    <p:sldId id="273" r:id="rId4"/>
    <p:sldId id="258" r:id="rId5"/>
    <p:sldId id="282" r:id="rId6"/>
    <p:sldId id="275" r:id="rId7"/>
    <p:sldId id="276" r:id="rId8"/>
    <p:sldId id="277" r:id="rId9"/>
    <p:sldId id="281" r:id="rId10"/>
    <p:sldId id="264" r:id="rId11"/>
    <p:sldId id="266" r:id="rId12"/>
    <p:sldId id="279" r:id="rId13"/>
    <p:sldId id="285" r:id="rId14"/>
    <p:sldId id="286" r:id="rId15"/>
    <p:sldId id="287" r:id="rId16"/>
    <p:sldId id="288" r:id="rId17"/>
    <p:sldId id="280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F68426"/>
    <a:srgbClr val="FFC611"/>
    <a:srgbClr val="FFD347"/>
    <a:srgbClr val="FFD243"/>
    <a:srgbClr val="EBF6F9"/>
    <a:srgbClr val="BEE395"/>
    <a:srgbClr val="A9DA74"/>
    <a:srgbClr val="00863D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giải thích: bò là động vật nhai laị 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17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44" y="817769"/>
            <a:ext cx="6607346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2930" y="2279494"/>
            <a:ext cx="39781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smtClean="0">
                <a:ln w="952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TẬP ĐỌC</a:t>
            </a:r>
            <a:endParaRPr lang="zh-CN" altLang="en-US" sz="6600" b="1" dirty="0">
              <a:ln w="9525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08100" y="285750"/>
            <a:ext cx="8732982" cy="4803072"/>
            <a:chOff x="1308100" y="285750"/>
            <a:chExt cx="8732982" cy="4803072"/>
          </a:xfrm>
        </p:grpSpPr>
        <p:sp>
          <p:nvSpPr>
            <p:cNvPr id="13" name="TextBox 12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08100" y="892175"/>
              <a:ext cx="8732982" cy="4196647"/>
              <a:chOff x="1308100" y="892175"/>
              <a:chExt cx="8732982" cy="419664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934200" y="45656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 Cận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2095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197249"/>
            <a:ext cx="8222672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ở cuối các dòng thơ những tiếng cùng vần với nhau.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43000" y="2663758"/>
            <a:ext cx="1657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66846" y="2261626"/>
            <a:ext cx="8847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1387382" y="3084240"/>
            <a:ext cx="1118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FFC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08100" y="873124"/>
            <a:ext cx="7835900" cy="4209596"/>
            <a:chOff x="1308100" y="394154"/>
            <a:chExt cx="7835900" cy="4209596"/>
          </a:xfrm>
        </p:grpSpPr>
        <p:sp>
          <p:nvSpPr>
            <p:cNvPr id="26" name="TextBox 25"/>
            <p:cNvSpPr txBox="1"/>
            <p:nvPr/>
          </p:nvSpPr>
          <p:spPr>
            <a:xfrm>
              <a:off x="1584614" y="394154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308100" y="892175"/>
              <a:ext cx="7835900" cy="3711575"/>
              <a:chOff x="1308100" y="892175"/>
              <a:chExt cx="7835900" cy="371157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427186" y="1376590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dim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09850" y="2234544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im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723064" y="1817054"/>
            <a:ext cx="3955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22538" y="181486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lá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9710" y="266380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ả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80935" y="2691675"/>
            <a:ext cx="4351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91522" y="2234544"/>
            <a:ext cx="223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32283" y="3110107"/>
            <a:ext cx="223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0647" y="3689350"/>
            <a:ext cx="175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60656" y="3279587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nghỉ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-1118882" y="3485597"/>
            <a:ext cx="499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65168" y="413643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nghĩ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939747" y="4540250"/>
            <a:ext cx="175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287040" y="138359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hơn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31540" y="223622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chờn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569778" y="1817054"/>
            <a:ext cx="499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196225" y="2651109"/>
            <a:ext cx="499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289800" y="1819930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9E47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vắng</a:t>
            </a:r>
            <a:endParaRPr lang="en-US" sz="2800">
              <a:solidFill>
                <a:srgbClr val="009E47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43970" y="2676509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9E47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</a:t>
            </a:r>
            <a:r>
              <a:rPr lang="en-US" sz="2800" smtClean="0">
                <a:solidFill>
                  <a:srgbClr val="009E47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ắng</a:t>
            </a:r>
            <a:endParaRPr lang="en-US" sz="2800">
              <a:solidFill>
                <a:srgbClr val="009E47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573903" y="2273598"/>
            <a:ext cx="549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57505" y="3149161"/>
            <a:ext cx="549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850848" y="371323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endParaRPr lang="en-US" sz="2800">
              <a:solidFill>
                <a:schemeClr val="accent6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21702" y="4564553"/>
            <a:ext cx="1023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hè</a:t>
            </a:r>
            <a:endParaRPr lang="en-US" sz="2800">
              <a:solidFill>
                <a:schemeClr val="accent6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550604" y="4123736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425105" y="4972050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17" grpId="0"/>
      <p:bldP spid="18" grpId="0"/>
      <p:bldP spid="21" grpId="0"/>
      <p:bldP spid="36" grpId="0"/>
      <p:bldP spid="38" grpId="0"/>
      <p:bldP spid="39" grpId="0"/>
      <p:bldP spid="41" grpId="0"/>
      <p:bldP spid="42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571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133350"/>
            <a:ext cx="273627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8100" y="174092"/>
            <a:ext cx="7835900" cy="4198586"/>
            <a:chOff x="1308100" y="405164"/>
            <a:chExt cx="7835900" cy="4198586"/>
          </a:xfrm>
        </p:grpSpPr>
        <p:sp>
          <p:nvSpPr>
            <p:cNvPr id="15" name="TextBox 14"/>
            <p:cNvSpPr txBox="1"/>
            <p:nvPr/>
          </p:nvSpPr>
          <p:spPr>
            <a:xfrm>
              <a:off x="1752600" y="405164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08100" y="892175"/>
              <a:ext cx="7835900" cy="3711575"/>
              <a:chOff x="1308100" y="892175"/>
              <a:chExt cx="7835900" cy="371157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7082" y="971550"/>
            <a:ext cx="6373759" cy="120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Những con vật nào được nói tới trong bài thơ?</a:t>
            </a:r>
          </a:p>
        </p:txBody>
      </p:sp>
      <p:sp>
        <p:nvSpPr>
          <p:cNvPr id="3" name="Down Arrow 2"/>
          <p:cNvSpPr/>
          <p:nvPr/>
        </p:nvSpPr>
        <p:spPr>
          <a:xfrm>
            <a:off x="4220065" y="21799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57081" y="2667452"/>
            <a:ext cx="5053760" cy="1199698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Con bò</a:t>
            </a:r>
          </a:p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Con bướm</a:t>
            </a:r>
            <a:endParaRPr lang="en-US" sz="36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220065" y="21799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8394" y="8953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Những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 ngữ nào trong bài thơ cho thấy buổi trưa hè rất yên tĩnh?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26436" y="2567870"/>
            <a:ext cx="6115050" cy="175648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lim dim</a:t>
            </a:r>
          </a:p>
          <a:p>
            <a:pPr algn="just"/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êm ả</a:t>
            </a:r>
          </a:p>
          <a:p>
            <a:pPr algn="just"/>
            <a:r>
              <a:rPr lang="en-US" sz="36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vắng</a:t>
            </a:r>
            <a:endParaRPr lang="en-US" sz="36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0294" y="18097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thích khổ thơ nào trong bài?</a:t>
            </a:r>
          </a:p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Vì sao?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3542" y="1200150"/>
            <a:ext cx="46902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Hoa đại thơm hơn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Giữa giờ trưa vắng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Con bướm chập chờn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Vờn đôi cánh nắng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chưa ngủ được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nằm bé nghe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Âm thầm rạo rực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Cả buổi trưa hè.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81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725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về điều em thích ở mùa hè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>
          <a:xfrm>
            <a:off x="368877" y="2823905"/>
            <a:ext cx="2729923" cy="2233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4"/>
          <a:stretch/>
        </p:blipFill>
        <p:spPr>
          <a:xfrm>
            <a:off x="3608425" y="684263"/>
            <a:ext cx="5535575" cy="4379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895928" y="742950"/>
            <a:ext cx="1738058" cy="19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Buổi trưa hè</a:t>
            </a:r>
            <a:endParaRPr lang="en-US" sz="2800" i="1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Hoa phượng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140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>
          <a:xfrm>
            <a:off x="38100" y="2447174"/>
            <a:ext cx="723017" cy="669524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 TRƯA HÈ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 b="30617"/>
          <a:stretch/>
        </p:blipFill>
        <p:spPr>
          <a:xfrm>
            <a:off x="0" y="3810134"/>
            <a:ext cx="3467100" cy="12000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 b="30617"/>
          <a:stretch/>
        </p:blipFill>
        <p:spPr>
          <a:xfrm>
            <a:off x="3467100" y="3807160"/>
            <a:ext cx="3467100" cy="12000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 r="36264" b="30617"/>
          <a:stretch/>
        </p:blipFill>
        <p:spPr>
          <a:xfrm>
            <a:off x="6934200" y="3804186"/>
            <a:ext cx="2209800" cy="1200013"/>
          </a:xfrm>
          <a:prstGeom prst="rect">
            <a:avLst/>
          </a:prstGeom>
        </p:spPr>
      </p:pic>
      <p:pic>
        <p:nvPicPr>
          <p:cNvPr id="3074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70" y="3475974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n on ANIMATE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07" y="2837977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in on ANIMATE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9" y="2856404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0650" y="3493300"/>
            <a:ext cx="684725" cy="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9" descr="1000401543874607298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0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8" descr="200712419435657_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8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0" dur="5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2" dur="5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4" dur="6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Em thấy những gì trong tranh?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Cảnh vật và con người ở đây như thế nào?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36112" r="41546" b="12896"/>
          <a:stretch/>
        </p:blipFill>
        <p:spPr bwMode="auto">
          <a:xfrm>
            <a:off x="2743200" y="932678"/>
            <a:ext cx="2895600" cy="307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08100" y="285750"/>
            <a:ext cx="8732982" cy="4803072"/>
            <a:chOff x="1308100" y="285750"/>
            <a:chExt cx="8732982" cy="4803072"/>
          </a:xfrm>
        </p:grpSpPr>
        <p:sp>
          <p:nvSpPr>
            <p:cNvPr id="4" name="TextBox 3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08100" y="892175"/>
              <a:ext cx="8732982" cy="4196647"/>
              <a:chOff x="1308100" y="892175"/>
              <a:chExt cx="8732982" cy="419664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34200" y="45656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 Cận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75641" y="2190750"/>
            <a:ext cx="12647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87800" y="4124778"/>
            <a:ext cx="1618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22143" y="1800091"/>
            <a:ext cx="686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67999" y="2666599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667187" y="4099378"/>
            <a:ext cx="1105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603"/>
            <a:ext cx="3142046" cy="31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81517" y="1520853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-150" dirty="0" smtClean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400" b="1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3284063" y="438150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3346195" y="605684"/>
            <a:ext cx="3801304" cy="824912"/>
            <a:chOff x="4441088" y="391100"/>
            <a:chExt cx="5068407" cy="1099884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smtClean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4" y="391100"/>
              <a:ext cx="4320481" cy="109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nằm im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3562219" y="1290021"/>
            <a:ext cx="3421071" cy="837473"/>
            <a:chOff x="4441088" y="439454"/>
            <a:chExt cx="4561429" cy="1116632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39" y="439454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2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ngẫm nghĩ</a:t>
              </a:r>
              <a:endParaRPr lang="zh-CN" altLang="en-US" sz="36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634227" y="2125641"/>
            <a:ext cx="3391405" cy="837473"/>
            <a:chOff x="4441088" y="482123"/>
            <a:chExt cx="4521874" cy="1116632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vắng</a:t>
              </a:r>
              <a:endParaRPr lang="zh-CN" altLang="en-US" sz="36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562219" y="2866849"/>
            <a:ext cx="3463413" cy="837473"/>
            <a:chOff x="4441088" y="404256"/>
            <a:chExt cx="4617886" cy="1116632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4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nắng</a:t>
              </a:r>
              <a:endParaRPr lang="zh-CN" altLang="en-US" sz="36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346195" y="3549642"/>
            <a:ext cx="3459461" cy="820674"/>
            <a:chOff x="4441088" y="445206"/>
            <a:chExt cx="4612616" cy="1094233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ea typeface="微软雅黑" pitchFamily="34" charset="-122"/>
                  </a:rPr>
                  <a:t>5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109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rạo rực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353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235530" y="198666"/>
            <a:ext cx="8732982" cy="4803072"/>
            <a:chOff x="1308100" y="285750"/>
            <a:chExt cx="8732982" cy="4803072"/>
          </a:xfrm>
        </p:grpSpPr>
        <p:sp>
          <p:nvSpPr>
            <p:cNvPr id="36" name="TextBox 35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308100" y="892175"/>
              <a:ext cx="8732982" cy="4196647"/>
              <a:chOff x="1308100" y="892175"/>
              <a:chExt cx="8732982" cy="4196647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934200" y="45656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 Cận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2156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6551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255944" y="2127357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572000" y="3972286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233969" y="2185307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696200" y="3982678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7429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Chập chờn: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6484" y="1018048"/>
            <a:ext cx="63451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trạng thái khi ẩn khi hiện, khi tỏ khi mờ, khi rõ khi không. 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2125202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Rạo rực: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09800" y="2933700"/>
            <a:ext cx="678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ở trạng thái có những cảm xúc, tình cảm làm xao xuyến trong lòng như có cái gì thôi thúc không yên.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31984"/>
            <a:ext cx="5276361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Bò nhai mãi, nhai hoài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w - 51310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971550"/>
            <a:ext cx="6773531" cy="3810000"/>
          </a:xfrm>
        </p:spPr>
      </p:pic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Aachen" pitchFamily="18" charset="0"/>
                <a:cs typeface="Arial" pitchFamily="34" charset="0"/>
              </a:rPr>
              <a:t>Hoa đại</a:t>
            </a:r>
            <a:endParaRPr lang="en-US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2050" name="Picture 2" descr="Cây hoa đại trắng, loài hoa với nhiều công dụng điều trị bệnh cực h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2" y="1428750"/>
            <a:ext cx="4876800" cy="32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xanh Cần Thơ. Cây hoa đại (Hoa Sứ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46" y="1428751"/>
            <a:ext cx="4333240" cy="32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704</Words>
  <Application>Microsoft Office PowerPoint</Application>
  <PresentationFormat>On-screen Show (16:9)</PresentationFormat>
  <Paragraphs>180</Paragraphs>
  <Slides>18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đại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137</cp:revision>
  <dcterms:created xsi:type="dcterms:W3CDTF">2020-12-08T15:48:47Z</dcterms:created>
  <dcterms:modified xsi:type="dcterms:W3CDTF">2021-04-19T15:25:15Z</dcterms:modified>
</cp:coreProperties>
</file>