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256" r:id="rId3"/>
    <p:sldId id="273" r:id="rId4"/>
    <p:sldId id="258" r:id="rId5"/>
    <p:sldId id="291" r:id="rId6"/>
    <p:sldId id="260" r:id="rId7"/>
    <p:sldId id="277" r:id="rId8"/>
    <p:sldId id="261" r:id="rId9"/>
    <p:sldId id="292" r:id="rId10"/>
    <p:sldId id="293" r:id="rId11"/>
    <p:sldId id="295" r:id="rId12"/>
    <p:sldId id="294" r:id="rId13"/>
    <p:sldId id="296" r:id="rId14"/>
    <p:sldId id="297" r:id="rId15"/>
    <p:sldId id="298" r:id="rId16"/>
    <p:sldId id="299" r:id="rId17"/>
    <p:sldId id="301" r:id="rId18"/>
    <p:sldId id="302" r:id="rId19"/>
    <p:sldId id="303" r:id="rId20"/>
    <p:sldId id="304" r:id="rId21"/>
    <p:sldId id="305" r:id="rId22"/>
    <p:sldId id="306" r:id="rId23"/>
    <p:sldId id="307" r:id="rId24"/>
    <p:sldId id="272" r:id="rId25"/>
  </p:sldIdLst>
  <p:sldSz cx="9144000" cy="5143500" type="screen16x9"/>
  <p:notesSz cx="6858000" cy="9144000"/>
  <p:defaultText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EF3"/>
    <a:srgbClr val="F2A198"/>
    <a:srgbClr val="FE8ACC"/>
    <a:srgbClr val="FF2980"/>
    <a:srgbClr val="FECEED"/>
    <a:srgbClr val="FD0B95"/>
    <a:srgbClr val="FDBBE5"/>
    <a:srgbClr val="FD49B0"/>
    <a:srgbClr val="FEA8D9"/>
    <a:srgbClr val="FD2B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93772" autoAdjust="0"/>
  </p:normalViewPr>
  <p:slideViewPr>
    <p:cSldViewPr>
      <p:cViewPr>
        <p:scale>
          <a:sx n="66" d="100"/>
          <a:sy n="66" d="100"/>
        </p:scale>
        <p:origin x="-1272" y="-5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2/18/2021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178" rtl="0" eaLnBrk="1" latinLnBrk="0" hangingPunct="1">
      <a:defRPr sz="1200" kern="1200">
        <a:solidFill>
          <a:schemeClr val="tx1"/>
        </a:solidFill>
        <a:latin typeface="+mn-lt"/>
        <a:ea typeface="+mn-ea"/>
        <a:cs typeface="+mn-cs"/>
      </a:defRPr>
    </a:lvl1pPr>
    <a:lvl2pPr marL="456589" algn="l" defTabSz="913178" rtl="0" eaLnBrk="1" latinLnBrk="0" hangingPunct="1">
      <a:defRPr sz="1200" kern="1200">
        <a:solidFill>
          <a:schemeClr val="tx1"/>
        </a:solidFill>
        <a:latin typeface="+mn-lt"/>
        <a:ea typeface="+mn-ea"/>
        <a:cs typeface="+mn-cs"/>
      </a:defRPr>
    </a:lvl2pPr>
    <a:lvl3pPr marL="913178" algn="l" defTabSz="913178" rtl="0" eaLnBrk="1" latinLnBrk="0" hangingPunct="1">
      <a:defRPr sz="1200" kern="1200">
        <a:solidFill>
          <a:schemeClr val="tx1"/>
        </a:solidFill>
        <a:latin typeface="+mn-lt"/>
        <a:ea typeface="+mn-ea"/>
        <a:cs typeface="+mn-cs"/>
      </a:defRPr>
    </a:lvl3pPr>
    <a:lvl4pPr marL="1369769" algn="l" defTabSz="913178" rtl="0" eaLnBrk="1" latinLnBrk="0" hangingPunct="1">
      <a:defRPr sz="1200" kern="1200">
        <a:solidFill>
          <a:schemeClr val="tx1"/>
        </a:solidFill>
        <a:latin typeface="+mn-lt"/>
        <a:ea typeface="+mn-ea"/>
        <a:cs typeface="+mn-cs"/>
      </a:defRPr>
    </a:lvl4pPr>
    <a:lvl5pPr marL="1826358" algn="l" defTabSz="913178" rtl="0" eaLnBrk="1" latinLnBrk="0" hangingPunct="1">
      <a:defRPr sz="1200" kern="1200">
        <a:solidFill>
          <a:schemeClr val="tx1"/>
        </a:solidFill>
        <a:latin typeface="+mn-lt"/>
        <a:ea typeface="+mn-ea"/>
        <a:cs typeface="+mn-cs"/>
      </a:defRPr>
    </a:lvl5pPr>
    <a:lvl6pPr marL="2282948" algn="l" defTabSz="913178" rtl="0" eaLnBrk="1" latinLnBrk="0" hangingPunct="1">
      <a:defRPr sz="1200" kern="1200">
        <a:solidFill>
          <a:schemeClr val="tx1"/>
        </a:solidFill>
        <a:latin typeface="+mn-lt"/>
        <a:ea typeface="+mn-ea"/>
        <a:cs typeface="+mn-cs"/>
      </a:defRPr>
    </a:lvl6pPr>
    <a:lvl7pPr marL="2739538" algn="l" defTabSz="913178" rtl="0" eaLnBrk="1" latinLnBrk="0" hangingPunct="1">
      <a:defRPr sz="1200" kern="1200">
        <a:solidFill>
          <a:schemeClr val="tx1"/>
        </a:solidFill>
        <a:latin typeface="+mn-lt"/>
        <a:ea typeface="+mn-ea"/>
        <a:cs typeface="+mn-cs"/>
      </a:defRPr>
    </a:lvl7pPr>
    <a:lvl8pPr marL="3196127" algn="l" defTabSz="913178" rtl="0" eaLnBrk="1" latinLnBrk="0" hangingPunct="1">
      <a:defRPr sz="1200" kern="1200">
        <a:solidFill>
          <a:schemeClr val="tx1"/>
        </a:solidFill>
        <a:latin typeface="+mn-lt"/>
        <a:ea typeface="+mn-ea"/>
        <a:cs typeface="+mn-cs"/>
      </a:defRPr>
    </a:lvl8pPr>
    <a:lvl9pPr marL="3652716" algn="l" defTabSz="913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Xem câu</a:t>
            </a:r>
            <a:r>
              <a:rPr lang="en-US" baseline="0" smtClean="0"/>
              <a:t> chuyện này để dẫn vào bài vì nó có liên quan đến rễ cây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2610474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yêu</a:t>
            </a:r>
            <a:r>
              <a:rPr lang="en-US" baseline="0" smtClean="0"/>
              <a:t> cầu hs đọc thầm để tìm từ dễ lẫn, từ khó đọc có trong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3880784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 Gv có thể linh động sd các câu hỏi như “tìm tiểng trong bài có âm đầu là âm tr…</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87721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t>2/18/2021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056" rtl="0" eaLnBrk="1" latinLnBrk="0" hangingPunct="1">
        <a:spcBef>
          <a:spcPct val="0"/>
        </a:spcBef>
        <a:buNone/>
        <a:defRPr sz="4400" kern="1200">
          <a:solidFill>
            <a:schemeClr val="tx1"/>
          </a:solidFill>
          <a:latin typeface="+mj-lt"/>
          <a:ea typeface="+mj-ea"/>
          <a:cs typeface="+mj-cs"/>
        </a:defRPr>
      </a:lvl1pPr>
    </p:titleStyle>
    <p:bodyStyle>
      <a:lvl1pPr marL="342395" indent="-342395" algn="l" defTabSz="9130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7" indent="-285330" algn="l" defTabSz="9130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19" indent="-228265" algn="l" defTabSz="9130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47"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7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Ễ CÂY THẦN KỲ - PHIM HOẠT HÌNH - TRUYỆN CỔ TÍCH - KHOẢNH KHẮC KỲ DIỆU.mp4">
            <a:hlinkClick r:id="" action="ppaction://media"/>
          </p:cNvPr>
          <p:cNvPicPr>
            <a:picLocks noGrp="1" noChangeAspect="1"/>
          </p:cNvPicPr>
          <p:nvPr>
            <p:ph idx="1"/>
            <a:videoFile r:link="rId1"/>
            <p:extLst>
              <p:ext uri="{DAA4B4D4-6D71-4841-9C94-3DE7FCFB9230}">
                <p14:media xmlns:p14="http://schemas.microsoft.com/office/powerpoint/2010/main" r:embed="rId2">
                  <p14:trim end="1.140302848E6"/>
                </p14:media>
              </p:ext>
            </p:extLst>
          </p:nvPr>
        </p:nvPicPr>
        <p:blipFill>
          <a:blip r:embed="rId5"/>
          <a:stretch>
            <a:fillRect/>
          </a:stretch>
        </p:blipFill>
        <p:spPr>
          <a:xfrm>
            <a:off x="21770" y="13607"/>
            <a:ext cx="9122229" cy="5131103"/>
          </a:xfrm>
        </p:spPr>
      </p:pic>
      <p:sp>
        <p:nvSpPr>
          <p:cNvPr id="7" name="TextBox 6"/>
          <p:cNvSpPr txBox="1"/>
          <p:nvPr/>
        </p:nvSpPr>
        <p:spPr>
          <a:xfrm>
            <a:off x="76200" y="1"/>
            <a:ext cx="9067800" cy="830997"/>
          </a:xfrm>
          <a:prstGeom prst="rect">
            <a:avLst/>
          </a:prstGeom>
          <a:noFill/>
        </p:spPr>
        <p:txBody>
          <a:bodyPr wrap="square" rtlCol="0">
            <a:spAutoFit/>
          </a:bodyPr>
          <a:lstStyle/>
          <a:p>
            <a:r>
              <a:rPr lang="en-US" sz="2400" smtClean="0">
                <a:solidFill>
                  <a:schemeClr val="bg1"/>
                </a:solidFill>
                <a:latin typeface="Arial" pitchFamily="34" charset="0"/>
                <a:cs typeface="Arial" pitchFamily="34" charset="0"/>
              </a:rPr>
              <a:t>Đây là câu chuyện “Rễ cây thần kì”. Nếu không xem đc video, mn nhớ phản hồi lại nhé. Đọc xong thì xóa dòng này đi nhé! Hihi!</a:t>
            </a:r>
            <a:endParaRPr lang="en-US" sz="24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51126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3600" b="1" smtClean="0">
                <a:solidFill>
                  <a:schemeClr val="tx1"/>
                </a:solidFill>
                <a:latin typeface="Arial" pitchFamily="34" charset="0"/>
                <a:ea typeface="Arial-Rounded" pitchFamily="34" charset="0"/>
                <a:cs typeface="Arial" pitchFamily="34" charset="0"/>
              </a:rPr>
              <a:t>Học sinh đọc thầm</a:t>
            </a:r>
          </a:p>
          <a:p>
            <a:pPr algn="ctr"/>
            <a:r>
              <a:rPr lang="en-US" sz="3600" b="1" smtClean="0">
                <a:solidFill>
                  <a:schemeClr val="tx1"/>
                </a:solidFill>
                <a:latin typeface="Arial" pitchFamily="34" charset="0"/>
                <a:ea typeface="Arial-Rounded" pitchFamily="34" charset="0"/>
                <a:cs typeface="Arial" pitchFamily="34" charset="0"/>
              </a:rPr>
              <a:t>và </a:t>
            </a:r>
            <a:r>
              <a:rPr lang="en-US" sz="3600" b="1" smtClean="0">
                <a:solidFill>
                  <a:schemeClr val="tx1"/>
                </a:solidFill>
                <a:latin typeface="Arial" pitchFamily="34" charset="0"/>
                <a:ea typeface="Arial-Rounded" pitchFamily="34" charset="0"/>
                <a:cs typeface="Arial" pitchFamily="34" charset="0"/>
              </a:rPr>
              <a:t>tìm từ khó hiểu trong bài</a:t>
            </a:r>
            <a:endParaRPr lang="en-US" sz="36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0088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209550"/>
            <a:ext cx="4419600" cy="707777"/>
          </a:xfrm>
          <a:prstGeom prst="rect">
            <a:avLst/>
          </a:prstGeom>
          <a:solidFill>
            <a:srgbClr val="B9EDFF"/>
          </a:solidFill>
        </p:spPr>
        <p:txBody>
          <a:bodyPr wrap="square" lIns="91330" tIns="45666" rIns="91330" bIns="45666" rtlCol="0">
            <a:spAutoFit/>
          </a:bodyPr>
          <a:lstStyle/>
          <a:p>
            <a:pPr algn="ctr"/>
            <a:r>
              <a:rPr lang="en-US" sz="4000" b="1" smtClean="0">
                <a:latin typeface="Arial" pitchFamily="34" charset="0"/>
                <a:ea typeface="Arial-Rounded" pitchFamily="34" charset="0"/>
                <a:cs typeface="Arial" pitchFamily="34" charset="0"/>
              </a:rPr>
              <a:t>Giải nghĩa từ</a:t>
            </a:r>
            <a:endParaRPr lang="en-US" sz="4000" b="1">
              <a:latin typeface="Arial" pitchFamily="34" charset="0"/>
              <a:ea typeface="Arial-Rounded" pitchFamily="34" charset="0"/>
              <a:cs typeface="Arial" pitchFamily="34" charset="0"/>
            </a:endParaRPr>
          </a:p>
        </p:txBody>
      </p:sp>
      <p:sp>
        <p:nvSpPr>
          <p:cNvPr id="17" name="Title 1"/>
          <p:cNvSpPr>
            <a:spLocks noGrp="1"/>
          </p:cNvSpPr>
          <p:nvPr>
            <p:ph type="title"/>
          </p:nvPr>
        </p:nvSpPr>
        <p:spPr>
          <a:xfrm>
            <a:off x="990600" y="742950"/>
            <a:ext cx="8458200" cy="1135541"/>
          </a:xfrm>
        </p:spPr>
        <p:txBody>
          <a:bodyPr>
            <a:normAutofit/>
          </a:bodyPr>
          <a:lstStyle/>
          <a:p>
            <a:pPr algn="l"/>
            <a:r>
              <a:rPr lang="en-US" sz="4000" b="1" smtClean="0">
                <a:solidFill>
                  <a:srgbClr val="FF0000"/>
                </a:solidFill>
                <a:latin typeface="Arial" pitchFamily="34" charset="0"/>
                <a:cs typeface="Arial" pitchFamily="34" charset="0"/>
              </a:rPr>
              <a:t>Sắc thắm</a:t>
            </a:r>
            <a:r>
              <a:rPr lang="en-US" sz="4000" smtClean="0">
                <a:latin typeface="Arial" pitchFamily="34" charset="0"/>
                <a:cs typeface="Arial" pitchFamily="34" charset="0"/>
              </a:rPr>
              <a:t>: màu đậm và tươi.</a:t>
            </a:r>
            <a:endParaRPr lang="en-US" sz="4000">
              <a:latin typeface="Arial" pitchFamily="34" charset="0"/>
              <a:cs typeface="Arial" pitchFamily="34" charset="0"/>
            </a:endParaRPr>
          </a:p>
        </p:txBody>
      </p:sp>
      <p:pic>
        <p:nvPicPr>
          <p:cNvPr id="1028" name="Picture 4" descr="Image result for cây ho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6100" y="1669418"/>
            <a:ext cx="2965525" cy="17793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ây ho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454453"/>
            <a:ext cx="2299038" cy="15302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ây ho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669418"/>
            <a:ext cx="2640164" cy="175958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0" descr="Image result for flower tr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2" descr="Image result for flower tre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Image result for flower tre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667644"/>
            <a:ext cx="2691729" cy="179310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flower tre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800" y="3486203"/>
            <a:ext cx="1498547" cy="149854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hoa cú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4476" y="3505253"/>
            <a:ext cx="2460224" cy="14840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hoa cú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21310" y="3495170"/>
            <a:ext cx="1494090" cy="1494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027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9400" y="-19050"/>
            <a:ext cx="8458200" cy="1577841"/>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Quả trĩu cành</a:t>
            </a:r>
            <a:r>
              <a:rPr lang="en-US" sz="3600" smtClean="0">
                <a:latin typeface="Arial" pitchFamily="34" charset="0"/>
                <a:cs typeface="Arial" pitchFamily="34" charset="0"/>
              </a:rPr>
              <a:t>: quả nhiều và nặng làm cho cành bị cong xuống.</a:t>
            </a:r>
            <a:endParaRPr lang="en-US" sz="3600">
              <a:latin typeface="Arial" pitchFamily="34" charset="0"/>
              <a:cs typeface="Arial" pitchFamily="34" charset="0"/>
            </a:endParaRPr>
          </a:p>
        </p:txBody>
      </p:sp>
      <p:pic>
        <p:nvPicPr>
          <p:cNvPr id="1026" name="Picture 2" descr="Image result for cây trĩu qu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69970"/>
            <a:ext cx="4911164" cy="32732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ây trĩu qu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1558791"/>
            <a:ext cx="4394200"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96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61709" y="133350"/>
            <a:ext cx="2176182" cy="1196841"/>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Chồi</a:t>
            </a:r>
            <a:endParaRPr lang="en-US" sz="3600">
              <a:latin typeface="Arial" pitchFamily="34" charset="0"/>
              <a:cs typeface="Arial" pitchFamily="34" charset="0"/>
            </a:endParaRPr>
          </a:p>
        </p:txBody>
      </p:sp>
      <p:pic>
        <p:nvPicPr>
          <p:cNvPr id="2050" name="Picture 2" descr="Image result for chồ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581150"/>
            <a:ext cx="3425825" cy="33420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hồ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378" y="1581150"/>
            <a:ext cx="5018022" cy="3342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864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9400" y="769870"/>
            <a:ext cx="8458200" cy="1577841"/>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200" b="1" smtClean="0">
                <a:solidFill>
                  <a:srgbClr val="FF0000"/>
                </a:solidFill>
                <a:latin typeface="Arial" pitchFamily="34" charset="0"/>
                <a:cs typeface="Arial" pitchFamily="34" charset="0"/>
              </a:rPr>
              <a:t>Khiêm nhường</a:t>
            </a:r>
            <a:r>
              <a:rPr lang="en-US" sz="3200" smtClean="0">
                <a:latin typeface="Arial" pitchFamily="34" charset="0"/>
                <a:cs typeface="Arial" pitchFamily="34" charset="0"/>
              </a:rPr>
              <a:t>: khiêm tốn, không giành cái hay cho mình mà sẵn sàng nhường cho người khác.</a:t>
            </a:r>
            <a:endParaRPr lang="en-US" sz="3200">
              <a:latin typeface="Arial" pitchFamily="34" charset="0"/>
              <a:cs typeface="Arial" pitchFamily="34" charset="0"/>
            </a:endParaRPr>
          </a:p>
        </p:txBody>
      </p:sp>
      <p:sp>
        <p:nvSpPr>
          <p:cNvPr id="5" name="Title 1"/>
          <p:cNvSpPr txBox="1">
            <a:spLocks/>
          </p:cNvSpPr>
          <p:nvPr/>
        </p:nvSpPr>
        <p:spPr>
          <a:xfrm>
            <a:off x="685800" y="2475848"/>
            <a:ext cx="8458200" cy="1577841"/>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200" smtClean="0">
                <a:latin typeface="Arial" pitchFamily="34" charset="0"/>
                <a:cs typeface="Arial" pitchFamily="34" charset="0"/>
              </a:rPr>
              <a:t>Bạn Nam luôn khiêm nhường trước bạn bè.</a:t>
            </a:r>
            <a:endParaRPr lang="en-US" sz="3200">
              <a:latin typeface="Arial" pitchFamily="34" charset="0"/>
              <a:cs typeface="Arial" pitchFamily="34" charset="0"/>
            </a:endParaRPr>
          </a:p>
        </p:txBody>
      </p:sp>
      <p:sp>
        <p:nvSpPr>
          <p:cNvPr id="2" name="Right Arrow 1"/>
          <p:cNvSpPr/>
          <p:nvPr/>
        </p:nvSpPr>
        <p:spPr>
          <a:xfrm>
            <a:off x="279400" y="3180434"/>
            <a:ext cx="457200" cy="2423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331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14" y="4425484"/>
            <a:ext cx="5234429" cy="584666"/>
          </a:xfrm>
          <a:prstGeom prst="rect">
            <a:avLst/>
          </a:prstGeom>
          <a:solidFill>
            <a:srgbClr val="FEDEF3"/>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4" name="TextBox 3"/>
          <p:cNvSpPr txBox="1"/>
          <p:nvPr/>
        </p:nvSpPr>
        <p:spPr>
          <a:xfrm>
            <a:off x="14514" y="4425484"/>
            <a:ext cx="5234429" cy="584666"/>
          </a:xfrm>
          <a:prstGeom prst="rect">
            <a:avLst/>
          </a:prstGeom>
          <a:solidFill>
            <a:srgbClr val="FEDEF3"/>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sp>
        <p:nvSpPr>
          <p:cNvPr id="5" name="TextBox 4"/>
          <p:cNvSpPr txBox="1"/>
          <p:nvPr/>
        </p:nvSpPr>
        <p:spPr>
          <a:xfrm>
            <a:off x="1362941" y="-19050"/>
            <a:ext cx="5947064" cy="584642"/>
          </a:xfrm>
          <a:prstGeom prst="rect">
            <a:avLst/>
          </a:prstGeom>
          <a:noFill/>
        </p:spPr>
        <p:txBody>
          <a:bodyPr wrap="square" lIns="91305" tIns="45654" rIns="91305" bIns="45654" rtlCol="0">
            <a:spAutoFit/>
          </a:bodyPr>
          <a:lstStyle/>
          <a:p>
            <a:pPr algn="ctr"/>
            <a:r>
              <a:rPr lang="en-US" sz="3200" b="1" smtClean="0">
                <a:latin typeface="Arial" pitchFamily="34" charset="0"/>
                <a:ea typeface="Arial-Rounded" pitchFamily="34" charset="0"/>
                <a:cs typeface="Arial" pitchFamily="34" charset="0"/>
              </a:rPr>
              <a:t>Câu chuyện của rễ</a:t>
            </a:r>
            <a:endParaRPr lang="en-US" sz="3200" b="1">
              <a:latin typeface="Arial" pitchFamily="34" charset="0"/>
              <a:ea typeface="Arial-Rounded" pitchFamily="34" charset="0"/>
              <a:cs typeface="Arial" pitchFamily="34" charset="0"/>
            </a:endParaRPr>
          </a:p>
        </p:txBody>
      </p:sp>
      <p:sp>
        <p:nvSpPr>
          <p:cNvPr id="6" name="TextBox 5"/>
          <p:cNvSpPr txBox="1"/>
          <p:nvPr/>
        </p:nvSpPr>
        <p:spPr>
          <a:xfrm>
            <a:off x="838200" y="639568"/>
            <a:ext cx="3733800" cy="4247183"/>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Hoa nở trên cành</a:t>
            </a:r>
          </a:p>
          <a:p>
            <a:pPr algn="just"/>
            <a:r>
              <a:rPr lang="en-US" sz="2700" smtClean="0">
                <a:latin typeface="Arial" pitchFamily="34" charset="0"/>
                <a:ea typeface="Arial-Rounded" pitchFamily="34" charset="0"/>
                <a:cs typeface="Arial" pitchFamily="34" charset="0"/>
              </a:rPr>
              <a:t>Khoe muôn sắc thắm</a:t>
            </a:r>
          </a:p>
          <a:p>
            <a:pPr algn="just"/>
            <a:r>
              <a:rPr lang="en-US" sz="2700" smtClean="0">
                <a:latin typeface="Arial" pitchFamily="34" charset="0"/>
                <a:ea typeface="Arial-Rounded" pitchFamily="34" charset="0"/>
                <a:cs typeface="Arial" pitchFamily="34" charset="0"/>
              </a:rPr>
              <a:t>Giữa vòm lá xanh</a:t>
            </a:r>
          </a:p>
          <a:p>
            <a:pPr algn="just"/>
            <a:r>
              <a:rPr lang="en-US" sz="2700" smtClean="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Để hoa nở đẹp</a:t>
            </a:r>
          </a:p>
          <a:p>
            <a:pPr algn="just"/>
            <a:r>
              <a:rPr lang="en-US" sz="2700" smtClean="0">
                <a:latin typeface="Arial" pitchFamily="34" charset="0"/>
                <a:ea typeface="Arial-Rounded" pitchFamily="34" charset="0"/>
                <a:cs typeface="Arial" pitchFamily="34" charset="0"/>
              </a:rPr>
              <a:t>Để quả trĩu cành</a:t>
            </a:r>
          </a:p>
          <a:p>
            <a:pPr algn="just"/>
            <a:r>
              <a:rPr lang="en-US" sz="2700" smtClean="0">
                <a:latin typeface="Arial" pitchFamily="34" charset="0"/>
                <a:ea typeface="Arial-Rounded" pitchFamily="34" charset="0"/>
                <a:cs typeface="Arial" pitchFamily="34" charset="0"/>
              </a:rPr>
              <a:t>Để lá biếc xanh</a:t>
            </a:r>
          </a:p>
          <a:p>
            <a:pPr algn="just"/>
            <a:r>
              <a:rPr lang="en-US" sz="2700" smtClean="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7" name="TextBox 6"/>
          <p:cNvSpPr txBox="1"/>
          <p:nvPr/>
        </p:nvSpPr>
        <p:spPr>
          <a:xfrm>
            <a:off x="4864100" y="639568"/>
            <a:ext cx="4051300" cy="4662682"/>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Nếu không có rễ</a:t>
            </a:r>
          </a:p>
          <a:p>
            <a:pPr algn="just"/>
            <a:r>
              <a:rPr lang="en-US" sz="2700" smtClean="0">
                <a:latin typeface="Arial" pitchFamily="34" charset="0"/>
                <a:ea typeface="Arial-Rounded" pitchFamily="34" charset="0"/>
                <a:cs typeface="Arial" pitchFamily="34" charset="0"/>
              </a:rPr>
              <a:t>Cây chẳng đâm chồi</a:t>
            </a:r>
          </a:p>
          <a:p>
            <a:pPr algn="just"/>
            <a:r>
              <a:rPr lang="en-US" sz="2700" smtClean="0">
                <a:latin typeface="Arial" pitchFamily="34" charset="0"/>
                <a:ea typeface="Arial-Rounded" pitchFamily="34" charset="0"/>
                <a:cs typeface="Arial" pitchFamily="34" charset="0"/>
              </a:rPr>
              <a:t>Chẳng ra trái ngọt</a:t>
            </a:r>
          </a:p>
          <a:p>
            <a:pPr algn="just"/>
            <a:r>
              <a:rPr lang="en-US" sz="2700" smtClean="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Rễ chẳng nhiều lời</a:t>
            </a:r>
          </a:p>
          <a:p>
            <a:pPr algn="just"/>
            <a:r>
              <a:rPr lang="en-US" sz="2700" smtClean="0">
                <a:latin typeface="Arial" pitchFamily="34" charset="0"/>
                <a:ea typeface="Arial-Rounded" pitchFamily="34" charset="0"/>
                <a:cs typeface="Arial" pitchFamily="34" charset="0"/>
              </a:rPr>
              <a:t>Âm thầm, </a:t>
            </a:r>
            <a:r>
              <a:rPr lang="en-US" sz="2700">
                <a:latin typeface="Arial" pitchFamily="34" charset="0"/>
                <a:ea typeface="Arial-Rounded" pitchFamily="34" charset="0"/>
                <a:cs typeface="Arial" pitchFamily="34" charset="0"/>
              </a:rPr>
              <a:t>nhỏ bé</a:t>
            </a:r>
            <a:endParaRPr lang="en-US" sz="2700" smtClean="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Làm đẹp cho đời</a:t>
            </a:r>
          </a:p>
          <a:p>
            <a:pPr algn="just"/>
            <a:r>
              <a:rPr lang="en-US" sz="2700" smtClean="0">
                <a:latin typeface="Arial" pitchFamily="34" charset="0"/>
                <a:ea typeface="Arial-Rounded" pitchFamily="34" charset="0"/>
                <a:cs typeface="Arial" pitchFamily="34" charset="0"/>
              </a:rPr>
              <a:t>Khiêm nhường, lặng lẽ.</a:t>
            </a:r>
          </a:p>
          <a:p>
            <a:pPr algn="r"/>
            <a:r>
              <a:rPr lang="en-US" sz="2700" smtClean="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1746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1+#ppt_w/2"/>
                                          </p:val>
                                        </p:tav>
                                        <p:tav tm="100000">
                                          <p:val>
                                            <p:strVal val="#ppt_x"/>
                                          </p:val>
                                        </p:tav>
                                      </p:tavLst>
                                    </p:anim>
                                    <p:anim calcmode="lin" valueType="num">
                                      <p:cBhvr additive="base">
                                        <p:cTn id="14"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457200" y="4298686"/>
            <a:ext cx="1828800" cy="705659"/>
          </a:xfrm>
          <a:prstGeom prst="rect">
            <a:avLst/>
          </a:prstGeom>
        </p:spPr>
      </p:pic>
      <p:sp>
        <p:nvSpPr>
          <p:cNvPr id="4" name="TextBox 3"/>
          <p:cNvSpPr txBox="1"/>
          <p:nvPr/>
        </p:nvSpPr>
        <p:spPr>
          <a:xfrm>
            <a:off x="2522135" y="4426742"/>
            <a:ext cx="2888066" cy="584666"/>
          </a:xfrm>
          <a:prstGeom prst="rect">
            <a:avLst/>
          </a:prstGeom>
          <a:solidFill>
            <a:srgbClr val="FEDEF3"/>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sp>
        <p:nvSpPr>
          <p:cNvPr id="5" name="TextBox 4"/>
          <p:cNvSpPr txBox="1"/>
          <p:nvPr/>
        </p:nvSpPr>
        <p:spPr>
          <a:xfrm>
            <a:off x="1362941" y="-19050"/>
            <a:ext cx="5947064" cy="584642"/>
          </a:xfrm>
          <a:prstGeom prst="rect">
            <a:avLst/>
          </a:prstGeom>
          <a:noFill/>
        </p:spPr>
        <p:txBody>
          <a:bodyPr wrap="square" lIns="91305" tIns="45654" rIns="91305" bIns="45654" rtlCol="0">
            <a:spAutoFit/>
          </a:bodyPr>
          <a:lstStyle/>
          <a:p>
            <a:pPr algn="ctr"/>
            <a:r>
              <a:rPr lang="en-US" sz="3200" b="1" smtClean="0">
                <a:latin typeface="Arial" pitchFamily="34" charset="0"/>
                <a:ea typeface="Arial-Rounded" pitchFamily="34" charset="0"/>
                <a:cs typeface="Arial" pitchFamily="34" charset="0"/>
              </a:rPr>
              <a:t>Câu chuyện của rễ</a:t>
            </a:r>
            <a:endParaRPr lang="en-US" sz="3200" b="1">
              <a:latin typeface="Arial" pitchFamily="34" charset="0"/>
              <a:ea typeface="Arial-Rounded" pitchFamily="34" charset="0"/>
              <a:cs typeface="Arial" pitchFamily="34" charset="0"/>
            </a:endParaRPr>
          </a:p>
        </p:txBody>
      </p:sp>
      <p:sp>
        <p:nvSpPr>
          <p:cNvPr id="6" name="TextBox 5"/>
          <p:cNvSpPr txBox="1"/>
          <p:nvPr/>
        </p:nvSpPr>
        <p:spPr>
          <a:xfrm>
            <a:off x="838200" y="590550"/>
            <a:ext cx="3733800" cy="4247183"/>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Hoa nở trên cành</a:t>
            </a:r>
          </a:p>
          <a:p>
            <a:pPr algn="just"/>
            <a:r>
              <a:rPr lang="en-US" sz="2700" smtClean="0">
                <a:latin typeface="Arial" pitchFamily="34" charset="0"/>
                <a:ea typeface="Arial-Rounded" pitchFamily="34" charset="0"/>
                <a:cs typeface="Arial" pitchFamily="34" charset="0"/>
              </a:rPr>
              <a:t>Khoe muôn sắc thắm</a:t>
            </a:r>
          </a:p>
          <a:p>
            <a:pPr algn="just"/>
            <a:r>
              <a:rPr lang="en-US" sz="2700" smtClean="0">
                <a:latin typeface="Arial" pitchFamily="34" charset="0"/>
                <a:ea typeface="Arial-Rounded" pitchFamily="34" charset="0"/>
                <a:cs typeface="Arial" pitchFamily="34" charset="0"/>
              </a:rPr>
              <a:t>Giữa vòm lá xanh</a:t>
            </a:r>
          </a:p>
          <a:p>
            <a:pPr algn="just"/>
            <a:r>
              <a:rPr lang="en-US" sz="2700" smtClean="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Để hoa nở đẹp</a:t>
            </a:r>
          </a:p>
          <a:p>
            <a:pPr algn="just"/>
            <a:r>
              <a:rPr lang="en-US" sz="2700" smtClean="0">
                <a:latin typeface="Arial" pitchFamily="34" charset="0"/>
                <a:ea typeface="Arial-Rounded" pitchFamily="34" charset="0"/>
                <a:cs typeface="Arial" pitchFamily="34" charset="0"/>
              </a:rPr>
              <a:t>Để quả trĩu cành</a:t>
            </a:r>
          </a:p>
          <a:p>
            <a:pPr algn="just"/>
            <a:r>
              <a:rPr lang="en-US" sz="2700" smtClean="0">
                <a:latin typeface="Arial" pitchFamily="34" charset="0"/>
                <a:ea typeface="Arial-Rounded" pitchFamily="34" charset="0"/>
                <a:cs typeface="Arial" pitchFamily="34" charset="0"/>
              </a:rPr>
              <a:t>Để lá biếc xanh</a:t>
            </a:r>
          </a:p>
          <a:p>
            <a:pPr algn="just"/>
            <a:r>
              <a:rPr lang="en-US" sz="2700" smtClean="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7" name="TextBox 6"/>
          <p:cNvSpPr txBox="1"/>
          <p:nvPr/>
        </p:nvSpPr>
        <p:spPr>
          <a:xfrm>
            <a:off x="4864100" y="590550"/>
            <a:ext cx="4051300" cy="4662682"/>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Nếu không có rễ</a:t>
            </a:r>
          </a:p>
          <a:p>
            <a:pPr algn="just"/>
            <a:r>
              <a:rPr lang="en-US" sz="2700" smtClean="0">
                <a:latin typeface="Arial" pitchFamily="34" charset="0"/>
                <a:ea typeface="Arial-Rounded" pitchFamily="34" charset="0"/>
                <a:cs typeface="Arial" pitchFamily="34" charset="0"/>
              </a:rPr>
              <a:t>Cây chẳng đâm chồi</a:t>
            </a:r>
          </a:p>
          <a:p>
            <a:pPr algn="just"/>
            <a:r>
              <a:rPr lang="en-US" sz="2700" smtClean="0">
                <a:latin typeface="Arial" pitchFamily="34" charset="0"/>
                <a:ea typeface="Arial-Rounded" pitchFamily="34" charset="0"/>
                <a:cs typeface="Arial" pitchFamily="34" charset="0"/>
              </a:rPr>
              <a:t>Chẳng ra trái ngọt</a:t>
            </a:r>
          </a:p>
          <a:p>
            <a:pPr algn="just"/>
            <a:r>
              <a:rPr lang="en-US" sz="2700" smtClean="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Rễ chẳng nhiều lời</a:t>
            </a:r>
          </a:p>
          <a:p>
            <a:pPr algn="just"/>
            <a:r>
              <a:rPr lang="en-US" sz="2700" smtClean="0">
                <a:latin typeface="Arial" pitchFamily="34" charset="0"/>
                <a:ea typeface="Arial-Rounded" pitchFamily="34" charset="0"/>
                <a:cs typeface="Arial" pitchFamily="34" charset="0"/>
              </a:rPr>
              <a:t>Âm thầm</a:t>
            </a:r>
            <a:r>
              <a:rPr lang="en-US" sz="2700" smtClean="0">
                <a:latin typeface="Arial" pitchFamily="34" charset="0"/>
                <a:ea typeface="Arial-Rounded" pitchFamily="34" charset="0"/>
                <a:cs typeface="Arial" pitchFamily="34" charset="0"/>
              </a:rPr>
              <a:t>, nhỏ bé</a:t>
            </a:r>
            <a:endParaRPr lang="en-US" sz="2700" smtClean="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Làm đẹp cho đời</a:t>
            </a:r>
          </a:p>
          <a:p>
            <a:pPr algn="just"/>
            <a:r>
              <a:rPr lang="en-US" sz="2700" smtClean="0">
                <a:latin typeface="Arial" pitchFamily="34" charset="0"/>
                <a:ea typeface="Arial-Rounded" pitchFamily="34" charset="0"/>
                <a:cs typeface="Arial" pitchFamily="34" charset="0"/>
              </a:rPr>
              <a:t>Khiêm nhường, lặng lẽ.</a:t>
            </a:r>
          </a:p>
          <a:p>
            <a:pPr algn="r"/>
            <a:r>
              <a:rPr lang="en-US" sz="2700" smtClean="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3567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92730" y="104322"/>
            <a:ext cx="8222670" cy="953986"/>
          </a:xfrm>
          <a:prstGeom prst="rect">
            <a:avLst/>
          </a:prstGeom>
          <a:noFill/>
        </p:spPr>
        <p:txBody>
          <a:bodyPr wrap="square" lIns="91317" tIns="45660" rIns="91317" bIns="45660" rtlCol="0">
            <a:spAutoFit/>
          </a:bodyPr>
          <a:lstStyle/>
          <a:p>
            <a:pPr algn="just"/>
            <a:r>
              <a:rPr lang="en-US" sz="2800" b="1" smtClean="0">
                <a:latin typeface="Arial" pitchFamily="34" charset="0"/>
                <a:ea typeface="Arial-Rounded" pitchFamily="34" charset="0"/>
                <a:cs typeface="Arial" pitchFamily="34" charset="0"/>
              </a:rPr>
              <a:t>Tìm ở cuối các dòng thơ những tiếng cùng vần với nhau</a:t>
            </a:r>
            <a:endParaRPr lang="en-US" sz="2800" b="1">
              <a:latin typeface="Arial" pitchFamily="34" charset="0"/>
              <a:ea typeface="Arial-Rounded" pitchFamily="34" charset="0"/>
              <a:cs typeface="Arial" pitchFamily="34" charset="0"/>
            </a:endParaRPr>
          </a:p>
        </p:txBody>
      </p:sp>
      <p:sp>
        <p:nvSpPr>
          <p:cNvPr id="35" name="TextBox 34"/>
          <p:cNvSpPr txBox="1"/>
          <p:nvPr/>
        </p:nvSpPr>
        <p:spPr>
          <a:xfrm>
            <a:off x="1362941" y="655594"/>
            <a:ext cx="5947064" cy="523087"/>
          </a:xfrm>
          <a:prstGeom prst="rect">
            <a:avLst/>
          </a:prstGeom>
          <a:noFill/>
        </p:spPr>
        <p:txBody>
          <a:bodyPr wrap="square" lIns="91305" tIns="45654" rIns="91305" bIns="45654" rtlCol="0">
            <a:spAutoFit/>
          </a:bodyPr>
          <a:lstStyle/>
          <a:p>
            <a:pPr algn="ctr"/>
            <a:r>
              <a:rPr lang="en-US" sz="2800" b="1" smtClean="0">
                <a:latin typeface="Arial" pitchFamily="34" charset="0"/>
                <a:ea typeface="Arial-Rounded" pitchFamily="34" charset="0"/>
                <a:cs typeface="Arial" pitchFamily="34" charset="0"/>
              </a:rPr>
              <a:t>Câu chuyện của rễ</a:t>
            </a:r>
            <a:endParaRPr lang="en-US" sz="2800" b="1">
              <a:latin typeface="Arial" pitchFamily="34" charset="0"/>
              <a:ea typeface="Arial-Rounded" pitchFamily="34" charset="0"/>
              <a:cs typeface="Arial" pitchFamily="34" charset="0"/>
            </a:endParaRPr>
          </a:p>
        </p:txBody>
      </p:sp>
      <p:sp>
        <p:nvSpPr>
          <p:cNvPr id="37" name="TextBox 36"/>
          <p:cNvSpPr txBox="1"/>
          <p:nvPr/>
        </p:nvSpPr>
        <p:spPr>
          <a:xfrm>
            <a:off x="838200" y="1254803"/>
            <a:ext cx="3733800" cy="4247183"/>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Hoa nở trên cành</a:t>
            </a:r>
          </a:p>
          <a:p>
            <a:pPr algn="just"/>
            <a:r>
              <a:rPr lang="en-US" sz="2700" smtClean="0">
                <a:latin typeface="Arial" pitchFamily="34" charset="0"/>
                <a:ea typeface="Arial-Rounded" pitchFamily="34" charset="0"/>
                <a:cs typeface="Arial" pitchFamily="34" charset="0"/>
              </a:rPr>
              <a:t>Khoe muôn sắc thắm</a:t>
            </a:r>
          </a:p>
          <a:p>
            <a:pPr algn="just"/>
            <a:r>
              <a:rPr lang="en-US" sz="2700" smtClean="0">
                <a:latin typeface="Arial" pitchFamily="34" charset="0"/>
                <a:ea typeface="Arial-Rounded" pitchFamily="34" charset="0"/>
                <a:cs typeface="Arial" pitchFamily="34" charset="0"/>
              </a:rPr>
              <a:t>Giữa vòm lá xanh</a:t>
            </a:r>
          </a:p>
          <a:p>
            <a:pPr algn="just"/>
            <a:r>
              <a:rPr lang="en-US" sz="2700" smtClean="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Để hoa nở đẹp</a:t>
            </a:r>
          </a:p>
          <a:p>
            <a:pPr algn="just"/>
            <a:r>
              <a:rPr lang="en-US" sz="2700" smtClean="0">
                <a:latin typeface="Arial" pitchFamily="34" charset="0"/>
                <a:ea typeface="Arial-Rounded" pitchFamily="34" charset="0"/>
                <a:cs typeface="Arial" pitchFamily="34" charset="0"/>
              </a:rPr>
              <a:t>Để quả trĩu cành</a:t>
            </a:r>
          </a:p>
          <a:p>
            <a:pPr algn="just"/>
            <a:r>
              <a:rPr lang="en-US" sz="2700" smtClean="0">
                <a:latin typeface="Arial" pitchFamily="34" charset="0"/>
                <a:ea typeface="Arial-Rounded" pitchFamily="34" charset="0"/>
                <a:cs typeface="Arial" pitchFamily="34" charset="0"/>
              </a:rPr>
              <a:t>Để lá biếc xanh</a:t>
            </a:r>
          </a:p>
          <a:p>
            <a:pPr algn="just"/>
            <a:r>
              <a:rPr lang="en-US" sz="2700" smtClean="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38" name="TextBox 37"/>
          <p:cNvSpPr txBox="1"/>
          <p:nvPr/>
        </p:nvSpPr>
        <p:spPr>
          <a:xfrm>
            <a:off x="4864100" y="1265194"/>
            <a:ext cx="4051300" cy="3831685"/>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Nếu không có rễ</a:t>
            </a:r>
          </a:p>
          <a:p>
            <a:pPr algn="just"/>
            <a:r>
              <a:rPr lang="en-US" sz="2700" smtClean="0">
                <a:latin typeface="Arial" pitchFamily="34" charset="0"/>
                <a:ea typeface="Arial-Rounded" pitchFamily="34" charset="0"/>
                <a:cs typeface="Arial" pitchFamily="34" charset="0"/>
              </a:rPr>
              <a:t>Cây chẳng đâm chồi</a:t>
            </a:r>
          </a:p>
          <a:p>
            <a:pPr algn="just"/>
            <a:r>
              <a:rPr lang="en-US" sz="2700" smtClean="0">
                <a:latin typeface="Arial" pitchFamily="34" charset="0"/>
                <a:ea typeface="Arial-Rounded" pitchFamily="34" charset="0"/>
                <a:cs typeface="Arial" pitchFamily="34" charset="0"/>
              </a:rPr>
              <a:t>Chẳng ra trái ngọt</a:t>
            </a:r>
          </a:p>
          <a:p>
            <a:pPr algn="just"/>
            <a:r>
              <a:rPr lang="en-US" sz="2700" smtClean="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Rễ chẳng nhiều lời</a:t>
            </a:r>
          </a:p>
          <a:p>
            <a:pPr algn="just"/>
            <a:r>
              <a:rPr lang="en-US" sz="2700" smtClean="0">
                <a:latin typeface="Arial" pitchFamily="34" charset="0"/>
                <a:ea typeface="Arial-Rounded" pitchFamily="34" charset="0"/>
                <a:cs typeface="Arial" pitchFamily="34" charset="0"/>
              </a:rPr>
              <a:t>Âm thầm</a:t>
            </a:r>
            <a:r>
              <a:rPr lang="en-US" sz="2700" smtClean="0">
                <a:latin typeface="Arial" pitchFamily="34" charset="0"/>
                <a:ea typeface="Arial-Rounded" pitchFamily="34" charset="0"/>
                <a:cs typeface="Arial" pitchFamily="34" charset="0"/>
              </a:rPr>
              <a:t>, nhỏ bé</a:t>
            </a:r>
            <a:endParaRPr lang="en-US" sz="2700" smtClean="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Làm đẹp cho đời</a:t>
            </a:r>
          </a:p>
          <a:p>
            <a:pPr algn="just"/>
            <a:r>
              <a:rPr lang="en-US" sz="2700" smtClean="0">
                <a:latin typeface="Arial" pitchFamily="34" charset="0"/>
                <a:ea typeface="Arial-Rounded" pitchFamily="34" charset="0"/>
                <a:cs typeface="Arial" pitchFamily="34" charset="0"/>
              </a:rPr>
              <a:t>Khiêm nhường, lặng lẽ</a:t>
            </a:r>
            <a:r>
              <a:rPr lang="en-US" sz="2700" smtClean="0">
                <a:latin typeface="Arial" pitchFamily="34" charset="0"/>
                <a:ea typeface="Arial-Rounded" pitchFamily="34" charset="0"/>
                <a:cs typeface="Arial" pitchFamily="34" charset="0"/>
              </a:rPr>
              <a:t>.</a:t>
            </a:r>
            <a:endParaRPr lang="en-US" sz="2700" smtClean="0">
              <a:latin typeface="Arial" pitchFamily="34" charset="0"/>
              <a:ea typeface="Arial-Rounded" pitchFamily="34" charset="0"/>
              <a:cs typeface="Arial" pitchFamily="34" charset="0"/>
            </a:endParaRPr>
          </a:p>
        </p:txBody>
      </p:sp>
      <p:cxnSp>
        <p:nvCxnSpPr>
          <p:cNvPr id="6" name="Straight Connector 5"/>
          <p:cNvCxnSpPr/>
          <p:nvPr/>
        </p:nvCxnSpPr>
        <p:spPr>
          <a:xfrm>
            <a:off x="2830137" y="1691986"/>
            <a:ext cx="7543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840528" y="2530186"/>
            <a:ext cx="7543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705100" y="4151168"/>
            <a:ext cx="7543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513561" y="4587586"/>
            <a:ext cx="7543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426545" y="3759777"/>
            <a:ext cx="42582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031597" y="4587586"/>
            <a:ext cx="51525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171958" y="4151168"/>
            <a:ext cx="38711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170362" y="4968586"/>
            <a:ext cx="29084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930236" y="1250627"/>
            <a:ext cx="990600" cy="507698"/>
          </a:xfrm>
          <a:prstGeom prst="rect">
            <a:avLst/>
          </a:prstGeom>
          <a:noFill/>
        </p:spPr>
        <p:txBody>
          <a:bodyPr wrap="square" lIns="91305" tIns="45654" rIns="91305" bIns="45654" rtlCol="0">
            <a:spAutoFit/>
          </a:bodyPr>
          <a:lstStyle/>
          <a:p>
            <a:pPr algn="just"/>
            <a:r>
              <a:rPr lang="en-US" sz="2700" smtClean="0">
                <a:solidFill>
                  <a:srgbClr val="FF0000"/>
                </a:solidFill>
                <a:latin typeface="Arial" pitchFamily="34" charset="0"/>
                <a:ea typeface="Arial-Rounded" pitchFamily="34" charset="0"/>
                <a:cs typeface="Arial" pitchFamily="34" charset="0"/>
              </a:rPr>
              <a:t>anh</a:t>
            </a:r>
            <a:endParaRPr lang="en-US" sz="2700">
              <a:solidFill>
                <a:srgbClr val="FF0000"/>
              </a:solidFill>
              <a:latin typeface="Arial" pitchFamily="34" charset="0"/>
              <a:ea typeface="Arial-Rounded" pitchFamily="34" charset="0"/>
              <a:cs typeface="Arial" pitchFamily="34" charset="0"/>
            </a:endParaRPr>
          </a:p>
        </p:txBody>
      </p:sp>
      <p:sp>
        <p:nvSpPr>
          <p:cNvPr id="67" name="TextBox 66"/>
          <p:cNvSpPr txBox="1"/>
          <p:nvPr/>
        </p:nvSpPr>
        <p:spPr>
          <a:xfrm>
            <a:off x="2971800" y="2074443"/>
            <a:ext cx="990600" cy="507698"/>
          </a:xfrm>
          <a:prstGeom prst="rect">
            <a:avLst/>
          </a:prstGeom>
          <a:noFill/>
        </p:spPr>
        <p:txBody>
          <a:bodyPr wrap="square" lIns="91305" tIns="45654" rIns="91305" bIns="45654" rtlCol="0">
            <a:spAutoFit/>
          </a:bodyPr>
          <a:lstStyle/>
          <a:p>
            <a:pPr algn="just"/>
            <a:r>
              <a:rPr lang="en-US" sz="2700" smtClean="0">
                <a:solidFill>
                  <a:srgbClr val="FF0000"/>
                </a:solidFill>
                <a:latin typeface="Arial" pitchFamily="34" charset="0"/>
                <a:ea typeface="Arial-Rounded" pitchFamily="34" charset="0"/>
                <a:cs typeface="Arial" pitchFamily="34" charset="0"/>
              </a:rPr>
              <a:t>anh</a:t>
            </a:r>
            <a:endParaRPr lang="en-US" sz="2700">
              <a:solidFill>
                <a:srgbClr val="FF0000"/>
              </a:solidFill>
              <a:latin typeface="Arial" pitchFamily="34" charset="0"/>
              <a:ea typeface="Arial-Rounded" pitchFamily="34" charset="0"/>
              <a:cs typeface="Arial" pitchFamily="34" charset="0"/>
            </a:endParaRPr>
          </a:p>
        </p:txBody>
      </p:sp>
      <p:sp>
        <p:nvSpPr>
          <p:cNvPr id="68" name="TextBox 67"/>
          <p:cNvSpPr txBox="1"/>
          <p:nvPr/>
        </p:nvSpPr>
        <p:spPr>
          <a:xfrm>
            <a:off x="2798619" y="3725141"/>
            <a:ext cx="990600" cy="507698"/>
          </a:xfrm>
          <a:prstGeom prst="rect">
            <a:avLst/>
          </a:prstGeom>
          <a:noFill/>
        </p:spPr>
        <p:txBody>
          <a:bodyPr wrap="square" lIns="91305" tIns="45654" rIns="91305" bIns="45654" rtlCol="0">
            <a:spAutoFit/>
          </a:bodyPr>
          <a:lstStyle/>
          <a:p>
            <a:pPr algn="just"/>
            <a:r>
              <a:rPr lang="en-US" sz="2700" smtClean="0">
                <a:solidFill>
                  <a:srgbClr val="FF0000"/>
                </a:solidFill>
                <a:latin typeface="Arial" pitchFamily="34" charset="0"/>
                <a:ea typeface="Arial-Rounded" pitchFamily="34" charset="0"/>
                <a:cs typeface="Arial" pitchFamily="34" charset="0"/>
              </a:rPr>
              <a:t>anh</a:t>
            </a:r>
            <a:endParaRPr lang="en-US" sz="2700">
              <a:solidFill>
                <a:srgbClr val="FF0000"/>
              </a:solidFill>
              <a:latin typeface="Arial" pitchFamily="34" charset="0"/>
              <a:ea typeface="Arial-Rounded" pitchFamily="34" charset="0"/>
              <a:cs typeface="Arial" pitchFamily="34" charset="0"/>
            </a:endParaRPr>
          </a:p>
        </p:txBody>
      </p:sp>
      <p:sp>
        <p:nvSpPr>
          <p:cNvPr id="69" name="TextBox 68"/>
          <p:cNvSpPr txBox="1"/>
          <p:nvPr/>
        </p:nvSpPr>
        <p:spPr>
          <a:xfrm>
            <a:off x="2635827" y="4140777"/>
            <a:ext cx="990600" cy="507698"/>
          </a:xfrm>
          <a:prstGeom prst="rect">
            <a:avLst/>
          </a:prstGeom>
          <a:noFill/>
        </p:spPr>
        <p:txBody>
          <a:bodyPr wrap="square" lIns="91305" tIns="45654" rIns="91305" bIns="45654" rtlCol="0">
            <a:spAutoFit/>
          </a:bodyPr>
          <a:lstStyle/>
          <a:p>
            <a:pPr algn="just"/>
            <a:r>
              <a:rPr lang="en-US" sz="2700" smtClean="0">
                <a:solidFill>
                  <a:srgbClr val="FF0000"/>
                </a:solidFill>
                <a:latin typeface="Arial" pitchFamily="34" charset="0"/>
                <a:ea typeface="Arial-Rounded" pitchFamily="34" charset="0"/>
                <a:cs typeface="Arial" pitchFamily="34" charset="0"/>
              </a:rPr>
              <a:t>anh</a:t>
            </a:r>
            <a:endParaRPr lang="en-US" sz="2700">
              <a:solidFill>
                <a:srgbClr val="FF0000"/>
              </a:solidFill>
              <a:latin typeface="Arial" pitchFamily="34" charset="0"/>
              <a:ea typeface="Arial-Rounded" pitchFamily="34" charset="0"/>
              <a:cs typeface="Arial" pitchFamily="34" charset="0"/>
            </a:endParaRPr>
          </a:p>
        </p:txBody>
      </p:sp>
      <p:sp>
        <p:nvSpPr>
          <p:cNvPr id="70" name="TextBox 69"/>
          <p:cNvSpPr txBox="1"/>
          <p:nvPr/>
        </p:nvSpPr>
        <p:spPr>
          <a:xfrm>
            <a:off x="7436936" y="3320310"/>
            <a:ext cx="536408" cy="507698"/>
          </a:xfrm>
          <a:prstGeom prst="rect">
            <a:avLst/>
          </a:prstGeom>
          <a:noFill/>
        </p:spPr>
        <p:txBody>
          <a:bodyPr wrap="square" lIns="91305" tIns="45654" rIns="91305" bIns="45654" rtlCol="0">
            <a:spAutoFit/>
          </a:bodyPr>
          <a:lstStyle/>
          <a:p>
            <a:pPr algn="just"/>
            <a:r>
              <a:rPr lang="en-US" sz="2700" smtClean="0">
                <a:solidFill>
                  <a:srgbClr val="0070C0"/>
                </a:solidFill>
                <a:latin typeface="Arial" pitchFamily="34" charset="0"/>
                <a:ea typeface="Arial-Rounded" pitchFamily="34" charset="0"/>
                <a:cs typeface="Arial" pitchFamily="34" charset="0"/>
              </a:rPr>
              <a:t>ơi</a:t>
            </a:r>
            <a:endParaRPr lang="en-US" sz="2700">
              <a:solidFill>
                <a:srgbClr val="0070C0"/>
              </a:solidFill>
              <a:latin typeface="Arial" pitchFamily="34" charset="0"/>
              <a:ea typeface="Arial-Rounded" pitchFamily="34" charset="0"/>
              <a:cs typeface="Arial" pitchFamily="34" charset="0"/>
            </a:endParaRPr>
          </a:p>
        </p:txBody>
      </p:sp>
      <p:sp>
        <p:nvSpPr>
          <p:cNvPr id="71" name="TextBox 70"/>
          <p:cNvSpPr txBox="1"/>
          <p:nvPr/>
        </p:nvSpPr>
        <p:spPr>
          <a:xfrm>
            <a:off x="7130475" y="4152625"/>
            <a:ext cx="536408" cy="507698"/>
          </a:xfrm>
          <a:prstGeom prst="rect">
            <a:avLst/>
          </a:prstGeom>
          <a:noFill/>
        </p:spPr>
        <p:txBody>
          <a:bodyPr wrap="square" lIns="91305" tIns="45654" rIns="91305" bIns="45654" rtlCol="0">
            <a:spAutoFit/>
          </a:bodyPr>
          <a:lstStyle/>
          <a:p>
            <a:pPr algn="just"/>
            <a:r>
              <a:rPr lang="en-US" sz="2700" smtClean="0">
                <a:solidFill>
                  <a:srgbClr val="0070C0"/>
                </a:solidFill>
                <a:latin typeface="Arial" pitchFamily="34" charset="0"/>
                <a:ea typeface="Arial-Rounded" pitchFamily="34" charset="0"/>
                <a:cs typeface="Arial" pitchFamily="34" charset="0"/>
              </a:rPr>
              <a:t>ơi</a:t>
            </a:r>
            <a:endParaRPr lang="en-US" sz="2700">
              <a:solidFill>
                <a:srgbClr val="0070C0"/>
              </a:solidFill>
              <a:latin typeface="Arial" pitchFamily="34" charset="0"/>
              <a:ea typeface="Arial-Rounded" pitchFamily="34" charset="0"/>
              <a:cs typeface="Arial" pitchFamily="34" charset="0"/>
            </a:endParaRPr>
          </a:p>
        </p:txBody>
      </p:sp>
      <p:sp>
        <p:nvSpPr>
          <p:cNvPr id="72" name="TextBox 71"/>
          <p:cNvSpPr txBox="1"/>
          <p:nvPr/>
        </p:nvSpPr>
        <p:spPr>
          <a:xfrm>
            <a:off x="7281019" y="3733800"/>
            <a:ext cx="536408" cy="507698"/>
          </a:xfrm>
          <a:prstGeom prst="rect">
            <a:avLst/>
          </a:prstGeom>
          <a:noFill/>
        </p:spPr>
        <p:txBody>
          <a:bodyPr wrap="square" lIns="91305" tIns="45654" rIns="91305" bIns="45654" rtlCol="0">
            <a:spAutoFit/>
          </a:bodyPr>
          <a:lstStyle/>
          <a:p>
            <a:pPr algn="just"/>
            <a:r>
              <a:rPr lang="en-US" sz="2700" smtClean="0">
                <a:solidFill>
                  <a:srgbClr val="FFC000"/>
                </a:solidFill>
                <a:latin typeface="Arial" pitchFamily="34" charset="0"/>
                <a:ea typeface="Arial-Rounded" pitchFamily="34" charset="0"/>
                <a:cs typeface="Arial" pitchFamily="34" charset="0"/>
              </a:rPr>
              <a:t>e</a:t>
            </a:r>
            <a:endParaRPr lang="en-US" sz="2700">
              <a:solidFill>
                <a:srgbClr val="FFC000"/>
              </a:solidFill>
              <a:latin typeface="Arial" pitchFamily="34" charset="0"/>
              <a:ea typeface="Arial-Rounded" pitchFamily="34" charset="0"/>
              <a:cs typeface="Arial" pitchFamily="34" charset="0"/>
            </a:endParaRPr>
          </a:p>
        </p:txBody>
      </p:sp>
      <p:sp>
        <p:nvSpPr>
          <p:cNvPr id="73" name="TextBox 72"/>
          <p:cNvSpPr txBox="1"/>
          <p:nvPr/>
        </p:nvSpPr>
        <p:spPr>
          <a:xfrm>
            <a:off x="8159971" y="4556413"/>
            <a:ext cx="536408" cy="507698"/>
          </a:xfrm>
          <a:prstGeom prst="rect">
            <a:avLst/>
          </a:prstGeom>
          <a:noFill/>
        </p:spPr>
        <p:txBody>
          <a:bodyPr wrap="square" lIns="91305" tIns="45654" rIns="91305" bIns="45654" rtlCol="0">
            <a:spAutoFit/>
          </a:bodyPr>
          <a:lstStyle/>
          <a:p>
            <a:pPr algn="just"/>
            <a:r>
              <a:rPr lang="en-US" sz="2700" smtClean="0">
                <a:solidFill>
                  <a:srgbClr val="FFC000"/>
                </a:solidFill>
                <a:latin typeface="Arial" pitchFamily="34" charset="0"/>
                <a:ea typeface="Arial-Rounded" pitchFamily="34" charset="0"/>
                <a:cs typeface="Arial" pitchFamily="34" charset="0"/>
              </a:rPr>
              <a:t>e</a:t>
            </a:r>
            <a:endParaRPr lang="en-US" sz="2700">
              <a:solidFill>
                <a:srgbClr val="FFC000"/>
              </a:solidFill>
              <a:latin typeface="Arial" pitchFamily="34" charset="0"/>
              <a:ea typeface="Arial-Rounded" pitchFamily="34" charset="0"/>
              <a:cs typeface="Arial" pitchFamily="34" charset="0"/>
            </a:endParaRPr>
          </a:p>
        </p:txBody>
      </p:sp>
      <p:sp>
        <p:nvSpPr>
          <p:cNvPr id="74" name="Oval 73"/>
          <p:cNvSpPr/>
          <p:nvPr/>
        </p:nvSpPr>
        <p:spPr>
          <a:xfrm>
            <a:off x="-1211943" y="77474"/>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smtClean="0">
                <a:solidFill>
                  <a:schemeClr val="bg1"/>
                </a:solidFill>
                <a:latin typeface="Arial Rounded MT Bold" pitchFamily="34" charset="0"/>
                <a:cs typeface="Times New Roman" pitchFamily="18" charset="0"/>
              </a:rPr>
              <a:t>3</a:t>
            </a:r>
            <a:endParaRPr lang="en-US" sz="2800" b="1">
              <a:solidFill>
                <a:schemeClr val="bg1"/>
              </a:solidFill>
              <a:latin typeface="Arial Rounded MT Bold" pitchFamily="34"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7" y="7747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32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500"/>
                                        <p:tgtEl>
                                          <p:spTgt spid="6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5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5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fade">
                                      <p:cBhvr>
                                        <p:cTn id="69" dur="500"/>
                                        <p:tgtEl>
                                          <p:spTgt spid="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730" y="57150"/>
            <a:ext cx="8222670" cy="523099"/>
          </a:xfrm>
          <a:prstGeom prst="rect">
            <a:avLst/>
          </a:prstGeom>
          <a:noFill/>
        </p:spPr>
        <p:txBody>
          <a:bodyPr wrap="square" lIns="91317" tIns="45660" rIns="91317" bIns="45660" rtlCol="0">
            <a:spAutoFit/>
          </a:bodyPr>
          <a:lstStyle/>
          <a:p>
            <a:pPr algn="just"/>
            <a:r>
              <a:rPr lang="en-US" sz="2800" b="1" smtClean="0">
                <a:latin typeface="Arial" pitchFamily="34" charset="0"/>
                <a:ea typeface="Arial-Rounded" pitchFamily="34" charset="0"/>
                <a:cs typeface="Arial" pitchFamily="34" charset="0"/>
              </a:rPr>
              <a:t>Trả lời câu hỏi</a:t>
            </a:r>
            <a:endParaRPr lang="en-US" sz="2800" b="1">
              <a:latin typeface="Arial" pitchFamily="34" charset="0"/>
              <a:ea typeface="Arial-Rounded" pitchFamily="34" charset="0"/>
              <a:cs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7" y="-190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62941" y="463108"/>
            <a:ext cx="5947064" cy="584642"/>
          </a:xfrm>
          <a:prstGeom prst="rect">
            <a:avLst/>
          </a:prstGeom>
          <a:noFill/>
        </p:spPr>
        <p:txBody>
          <a:bodyPr wrap="square" lIns="91305" tIns="45654" rIns="91305" bIns="45654" rtlCol="0">
            <a:spAutoFit/>
          </a:bodyPr>
          <a:lstStyle/>
          <a:p>
            <a:pPr algn="ctr"/>
            <a:r>
              <a:rPr lang="en-US" sz="3200" b="1" smtClean="0">
                <a:latin typeface="Arial" pitchFamily="34" charset="0"/>
                <a:ea typeface="Arial-Rounded" pitchFamily="34" charset="0"/>
                <a:cs typeface="Arial" pitchFamily="34" charset="0"/>
              </a:rPr>
              <a:t>Câu chuyện của rễ</a:t>
            </a:r>
            <a:endParaRPr lang="en-US" sz="3200" b="1">
              <a:latin typeface="Arial" pitchFamily="34" charset="0"/>
              <a:ea typeface="Arial-Rounded" pitchFamily="34" charset="0"/>
              <a:cs typeface="Arial" pitchFamily="34" charset="0"/>
            </a:endParaRPr>
          </a:p>
        </p:txBody>
      </p:sp>
      <p:sp>
        <p:nvSpPr>
          <p:cNvPr id="7" name="TextBox 6"/>
          <p:cNvSpPr txBox="1"/>
          <p:nvPr/>
        </p:nvSpPr>
        <p:spPr>
          <a:xfrm>
            <a:off x="838200" y="1045966"/>
            <a:ext cx="3733800" cy="3985573"/>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Hoa nở trên cành</a:t>
            </a:r>
          </a:p>
          <a:p>
            <a:pPr algn="just"/>
            <a:r>
              <a:rPr lang="en-US" sz="2700" smtClean="0">
                <a:latin typeface="Arial" pitchFamily="34" charset="0"/>
                <a:ea typeface="Arial-Rounded" pitchFamily="34" charset="0"/>
                <a:cs typeface="Arial" pitchFamily="34" charset="0"/>
              </a:rPr>
              <a:t>Khoe muôn sắc thắm</a:t>
            </a:r>
          </a:p>
          <a:p>
            <a:pPr algn="just"/>
            <a:r>
              <a:rPr lang="en-US" sz="2700" smtClean="0">
                <a:latin typeface="Arial" pitchFamily="34" charset="0"/>
                <a:ea typeface="Arial-Rounded" pitchFamily="34" charset="0"/>
                <a:cs typeface="Arial" pitchFamily="34" charset="0"/>
              </a:rPr>
              <a:t>Giữa vòm lá xanh</a:t>
            </a:r>
          </a:p>
          <a:p>
            <a:pPr algn="just">
              <a:spcAft>
                <a:spcPts val="1200"/>
              </a:spcAft>
            </a:pPr>
            <a:r>
              <a:rPr lang="en-US" sz="2700" smtClean="0">
                <a:latin typeface="Arial" pitchFamily="34" charset="0"/>
                <a:ea typeface="Arial-Rounded" pitchFamily="34" charset="0"/>
                <a:cs typeface="Arial" pitchFamily="34" charset="0"/>
              </a:rPr>
              <a:t>Tỏa hương trong nắng</a:t>
            </a:r>
            <a:r>
              <a:rPr lang="en-US" sz="2700" smtClean="0">
                <a:latin typeface="Arial" pitchFamily="34" charset="0"/>
                <a:ea typeface="Arial-Rounded" pitchFamily="34" charset="0"/>
                <a:cs typeface="Arial" pitchFamily="34" charset="0"/>
              </a:rPr>
              <a:t>.</a:t>
            </a:r>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Để hoa nở đẹp</a:t>
            </a:r>
          </a:p>
          <a:p>
            <a:pPr algn="just"/>
            <a:r>
              <a:rPr lang="en-US" sz="2700" smtClean="0">
                <a:latin typeface="Arial" pitchFamily="34" charset="0"/>
                <a:ea typeface="Arial-Rounded" pitchFamily="34" charset="0"/>
                <a:cs typeface="Arial" pitchFamily="34" charset="0"/>
              </a:rPr>
              <a:t>Để quả trĩu cành</a:t>
            </a:r>
          </a:p>
          <a:p>
            <a:pPr algn="just"/>
            <a:r>
              <a:rPr lang="en-US" sz="2700" smtClean="0">
                <a:latin typeface="Arial" pitchFamily="34" charset="0"/>
                <a:ea typeface="Arial-Rounded" pitchFamily="34" charset="0"/>
                <a:cs typeface="Arial" pitchFamily="34" charset="0"/>
              </a:rPr>
              <a:t>Để lá biếc xanh</a:t>
            </a:r>
          </a:p>
          <a:p>
            <a:pPr algn="just"/>
            <a:r>
              <a:rPr lang="en-US" sz="2700" smtClean="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8" name="TextBox 7"/>
          <p:cNvSpPr txBox="1"/>
          <p:nvPr/>
        </p:nvSpPr>
        <p:spPr>
          <a:xfrm>
            <a:off x="4864100" y="1066278"/>
            <a:ext cx="4051300" cy="4401072"/>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Nếu không có rễ</a:t>
            </a:r>
          </a:p>
          <a:p>
            <a:pPr algn="just"/>
            <a:r>
              <a:rPr lang="en-US" sz="2700" smtClean="0">
                <a:latin typeface="Arial" pitchFamily="34" charset="0"/>
                <a:ea typeface="Arial-Rounded" pitchFamily="34" charset="0"/>
                <a:cs typeface="Arial" pitchFamily="34" charset="0"/>
              </a:rPr>
              <a:t>Cây chẳng đâm chồi</a:t>
            </a:r>
          </a:p>
          <a:p>
            <a:pPr algn="just"/>
            <a:r>
              <a:rPr lang="en-US" sz="2700" smtClean="0">
                <a:latin typeface="Arial" pitchFamily="34" charset="0"/>
                <a:ea typeface="Arial-Rounded" pitchFamily="34" charset="0"/>
                <a:cs typeface="Arial" pitchFamily="34" charset="0"/>
              </a:rPr>
              <a:t>Chẳng ra trái ngọt</a:t>
            </a:r>
          </a:p>
          <a:p>
            <a:pPr algn="just">
              <a:spcAft>
                <a:spcPts val="1200"/>
              </a:spcAft>
            </a:pPr>
            <a:r>
              <a:rPr lang="en-US" sz="2700" smtClean="0">
                <a:latin typeface="Arial" pitchFamily="34" charset="0"/>
                <a:ea typeface="Arial-Rounded" pitchFamily="34" charset="0"/>
                <a:cs typeface="Arial" pitchFamily="34" charset="0"/>
              </a:rPr>
              <a:t>Chẳng nở hoa tươi</a:t>
            </a:r>
            <a:r>
              <a:rPr lang="en-US" sz="2700" smtClean="0">
                <a:latin typeface="Arial" pitchFamily="34" charset="0"/>
                <a:ea typeface="Arial-Rounded" pitchFamily="34" charset="0"/>
                <a:cs typeface="Arial" pitchFamily="34" charset="0"/>
              </a:rPr>
              <a:t>.</a:t>
            </a:r>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Rễ chẳng nhiều lời</a:t>
            </a:r>
          </a:p>
          <a:p>
            <a:pPr algn="just"/>
            <a:r>
              <a:rPr lang="en-US" sz="2700" smtClean="0">
                <a:latin typeface="Arial" pitchFamily="34" charset="0"/>
                <a:ea typeface="Arial-Rounded" pitchFamily="34" charset="0"/>
                <a:cs typeface="Arial" pitchFamily="34" charset="0"/>
              </a:rPr>
              <a:t>Âm thầm, </a:t>
            </a:r>
            <a:r>
              <a:rPr lang="en-US" sz="2700">
                <a:latin typeface="Arial" pitchFamily="34" charset="0"/>
                <a:ea typeface="Arial-Rounded" pitchFamily="34" charset="0"/>
                <a:cs typeface="Arial" pitchFamily="34" charset="0"/>
              </a:rPr>
              <a:t>nhỏ bé</a:t>
            </a:r>
            <a:endParaRPr lang="en-US" sz="2700" smtClean="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Làm đẹp cho đời</a:t>
            </a:r>
          </a:p>
          <a:p>
            <a:pPr algn="just"/>
            <a:r>
              <a:rPr lang="en-US" sz="2700" smtClean="0">
                <a:latin typeface="Arial" pitchFamily="34" charset="0"/>
                <a:ea typeface="Arial-Rounded" pitchFamily="34" charset="0"/>
                <a:cs typeface="Arial" pitchFamily="34" charset="0"/>
              </a:rPr>
              <a:t>Khiêm nhường, lặng lẽ.</a:t>
            </a:r>
          </a:p>
          <a:p>
            <a:pPr algn="r"/>
            <a:r>
              <a:rPr lang="en-US" sz="2700" smtClean="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
        <p:nvSpPr>
          <p:cNvPr id="9" name="Cloud 8"/>
          <p:cNvSpPr/>
          <p:nvPr/>
        </p:nvSpPr>
        <p:spPr>
          <a:xfrm>
            <a:off x="6981371" y="41785"/>
            <a:ext cx="2209800" cy="914400"/>
          </a:xfrm>
          <a:prstGeom prst="cloud">
            <a:avLst/>
          </a:prstGeom>
          <a:solidFill>
            <a:srgbClr val="FE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smtClean="0">
                <a:solidFill>
                  <a:schemeClr val="tx1"/>
                </a:solidFill>
                <a:latin typeface="Arial" pitchFamily="34" charset="0"/>
                <a:ea typeface="Arial-Rounded" pitchFamily="34" charset="0"/>
                <a:cs typeface="Arial" pitchFamily="34" charset="0"/>
              </a:rPr>
              <a:t>Đọc toàn bài</a:t>
            </a:r>
            <a:endParaRPr lang="en-US" sz="1600">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08212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270795"/>
            <a:ext cx="4724400" cy="584666"/>
          </a:xfrm>
          <a:prstGeom prst="rect">
            <a:avLst/>
          </a:prstGeom>
          <a:solidFill>
            <a:srgbClr val="FEDEF3"/>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a:t>
            </a:r>
            <a:r>
              <a:rPr lang="en-US" sz="3200" b="1" smtClean="0">
                <a:latin typeface="Arial" pitchFamily="34" charset="0"/>
                <a:ea typeface="Arial-Rounded" pitchFamily="34" charset="0"/>
                <a:cs typeface="Arial" pitchFamily="34" charset="0"/>
              </a:rPr>
              <a:t>khổ thơ </a:t>
            </a:r>
            <a:r>
              <a:rPr lang="en-US" sz="3200" b="1" smtClean="0">
                <a:latin typeface="Arial" pitchFamily="34" charset="0"/>
                <a:ea typeface="Arial-Rounded" pitchFamily="34" charset="0"/>
                <a:cs typeface="Arial" pitchFamily="34" charset="0"/>
              </a:rPr>
              <a:t>1 và 2:</a:t>
            </a:r>
            <a:endParaRPr lang="en-US" sz="3200" b="1">
              <a:latin typeface="Arial" pitchFamily="34" charset="0"/>
              <a:ea typeface="Arial-Rounded" pitchFamily="34" charset="0"/>
              <a:cs typeface="Arial" pitchFamily="34" charset="0"/>
            </a:endParaRPr>
          </a:p>
        </p:txBody>
      </p:sp>
      <p:sp>
        <p:nvSpPr>
          <p:cNvPr id="4" name="TextBox 3"/>
          <p:cNvSpPr txBox="1"/>
          <p:nvPr/>
        </p:nvSpPr>
        <p:spPr>
          <a:xfrm>
            <a:off x="876300" y="984772"/>
            <a:ext cx="5753100" cy="2708300"/>
          </a:xfrm>
          <a:prstGeom prst="rect">
            <a:avLst/>
          </a:prstGeom>
          <a:noFill/>
        </p:spPr>
        <p:txBody>
          <a:bodyPr wrap="square" lIns="91305" tIns="45654" rIns="91305" bIns="45654" rtlCol="0">
            <a:spAutoFit/>
          </a:bodyPr>
          <a:lstStyle/>
          <a:p>
            <a:pPr algn="just"/>
            <a:r>
              <a:rPr lang="en-US" sz="3200" smtClean="0">
                <a:latin typeface="Arial" pitchFamily="34" charset="0"/>
                <a:ea typeface="Arial-Rounded" pitchFamily="34" charset="0"/>
                <a:cs typeface="Arial" pitchFamily="34" charset="0"/>
              </a:rPr>
              <a:t>Hoa nở trên cành</a:t>
            </a:r>
          </a:p>
          <a:p>
            <a:pPr algn="just"/>
            <a:r>
              <a:rPr lang="en-US" sz="3200" smtClean="0">
                <a:latin typeface="Arial" pitchFamily="34" charset="0"/>
                <a:ea typeface="Arial-Rounded" pitchFamily="34" charset="0"/>
                <a:cs typeface="Arial" pitchFamily="34" charset="0"/>
              </a:rPr>
              <a:t>Khoe muôn sắc thắm</a:t>
            </a:r>
          </a:p>
          <a:p>
            <a:pPr algn="just"/>
            <a:r>
              <a:rPr lang="en-US" sz="3200" smtClean="0">
                <a:latin typeface="Arial" pitchFamily="34" charset="0"/>
                <a:ea typeface="Arial-Rounded" pitchFamily="34" charset="0"/>
                <a:cs typeface="Arial" pitchFamily="34" charset="0"/>
              </a:rPr>
              <a:t>Giữa vòm lá xanh</a:t>
            </a:r>
          </a:p>
          <a:p>
            <a:pPr algn="just">
              <a:spcAft>
                <a:spcPts val="1200"/>
              </a:spcAft>
            </a:pPr>
            <a:r>
              <a:rPr lang="en-US" sz="3200" smtClean="0">
                <a:latin typeface="Arial" pitchFamily="34" charset="0"/>
                <a:ea typeface="Arial-Rounded" pitchFamily="34" charset="0"/>
                <a:cs typeface="Arial" pitchFamily="34" charset="0"/>
              </a:rPr>
              <a:t>Tỏa hương trong nắng</a:t>
            </a:r>
            <a:r>
              <a:rPr lang="en-US" sz="3200" smtClean="0">
                <a:latin typeface="Arial" pitchFamily="34" charset="0"/>
                <a:ea typeface="Arial-Rounded" pitchFamily="34" charset="0"/>
                <a:cs typeface="Arial" pitchFamily="34" charset="0"/>
              </a:rPr>
              <a:t>.</a:t>
            </a:r>
            <a:endParaRPr lang="en-US" sz="3200">
              <a:latin typeface="Arial" pitchFamily="34" charset="0"/>
              <a:ea typeface="Arial-Rounded" pitchFamily="34" charset="0"/>
              <a:cs typeface="Arial" pitchFamily="34" charset="0"/>
            </a:endParaRPr>
          </a:p>
          <a:p>
            <a:pPr algn="just"/>
            <a:endParaRPr lang="en-US" sz="3200">
              <a:latin typeface="Arial" pitchFamily="34" charset="0"/>
              <a:ea typeface="Arial-Rounded" pitchFamily="34" charset="0"/>
              <a:cs typeface="Arial" pitchFamily="34" charset="0"/>
            </a:endParaRPr>
          </a:p>
        </p:txBody>
      </p:sp>
      <p:sp>
        <p:nvSpPr>
          <p:cNvPr id="5" name="TextBox 4"/>
          <p:cNvSpPr txBox="1"/>
          <p:nvPr/>
        </p:nvSpPr>
        <p:spPr>
          <a:xfrm>
            <a:off x="5219700" y="946152"/>
            <a:ext cx="5753100" cy="2554412"/>
          </a:xfrm>
          <a:prstGeom prst="rect">
            <a:avLst/>
          </a:prstGeom>
          <a:noFill/>
        </p:spPr>
        <p:txBody>
          <a:bodyPr wrap="square" lIns="91305" tIns="45654" rIns="91305" bIns="45654" rtlCol="0">
            <a:spAutoFit/>
          </a:bodyPr>
          <a:lstStyle/>
          <a:p>
            <a:pPr algn="just"/>
            <a:r>
              <a:rPr lang="en-US" sz="3200" smtClean="0">
                <a:latin typeface="Arial" pitchFamily="34" charset="0"/>
                <a:ea typeface="Arial-Rounded" pitchFamily="34" charset="0"/>
                <a:cs typeface="Arial" pitchFamily="34" charset="0"/>
              </a:rPr>
              <a:t>Để </a:t>
            </a:r>
            <a:r>
              <a:rPr lang="en-US" sz="3200" smtClean="0">
                <a:latin typeface="Arial" pitchFamily="34" charset="0"/>
                <a:ea typeface="Arial-Rounded" pitchFamily="34" charset="0"/>
                <a:cs typeface="Arial" pitchFamily="34" charset="0"/>
              </a:rPr>
              <a:t>hoa nở đẹp</a:t>
            </a:r>
          </a:p>
          <a:p>
            <a:pPr algn="just"/>
            <a:r>
              <a:rPr lang="en-US" sz="3200" smtClean="0">
                <a:latin typeface="Arial" pitchFamily="34" charset="0"/>
                <a:ea typeface="Arial-Rounded" pitchFamily="34" charset="0"/>
                <a:cs typeface="Arial" pitchFamily="34" charset="0"/>
              </a:rPr>
              <a:t>Để quả trĩu cành</a:t>
            </a:r>
          </a:p>
          <a:p>
            <a:pPr algn="just"/>
            <a:r>
              <a:rPr lang="en-US" sz="3200" smtClean="0">
                <a:latin typeface="Arial" pitchFamily="34" charset="0"/>
                <a:ea typeface="Arial-Rounded" pitchFamily="34" charset="0"/>
                <a:cs typeface="Arial" pitchFamily="34" charset="0"/>
              </a:rPr>
              <a:t>Để lá biếc xanh</a:t>
            </a:r>
          </a:p>
          <a:p>
            <a:pPr algn="just"/>
            <a:r>
              <a:rPr lang="en-US" sz="3200" smtClean="0">
                <a:latin typeface="Arial" pitchFamily="34" charset="0"/>
                <a:ea typeface="Arial-Rounded" pitchFamily="34" charset="0"/>
                <a:cs typeface="Arial" pitchFamily="34" charset="0"/>
              </a:rPr>
              <a:t>Rễ chìm trong đất…</a:t>
            </a:r>
          </a:p>
          <a:p>
            <a:pPr algn="just"/>
            <a:endParaRPr lang="en-US" sz="3200">
              <a:latin typeface="Arial" pitchFamily="34" charset="0"/>
              <a:ea typeface="Arial-Rounded" pitchFamily="34" charset="0"/>
              <a:cs typeface="Arial" pitchFamily="34" charset="0"/>
            </a:endParaRPr>
          </a:p>
        </p:txBody>
      </p:sp>
      <p:sp>
        <p:nvSpPr>
          <p:cNvPr id="6" name="TextBox 5"/>
          <p:cNvSpPr txBox="1"/>
          <p:nvPr/>
        </p:nvSpPr>
        <p:spPr>
          <a:xfrm>
            <a:off x="466270" y="3117617"/>
            <a:ext cx="8296729" cy="584666"/>
          </a:xfrm>
          <a:prstGeom prst="rect">
            <a:avLst/>
          </a:prstGeom>
          <a:solidFill>
            <a:srgbClr val="FEDEF3"/>
          </a:solidFill>
        </p:spPr>
        <p:txBody>
          <a:bodyPr wrap="square" lIns="91330" tIns="45666" rIns="91330" bIns="45666" rtlCol="0">
            <a:spAutoFit/>
          </a:bodyPr>
          <a:lstStyle/>
          <a:p>
            <a:pPr algn="ctr"/>
            <a:r>
              <a:rPr lang="en-US" sz="3200" b="1" smtClean="0">
                <a:latin typeface="Arial" pitchFamily="34" charset="0"/>
                <a:ea typeface="Arial-Rounded" pitchFamily="34" charset="0"/>
                <a:cs typeface="Arial" pitchFamily="34" charset="0"/>
              </a:rPr>
              <a:t>Nhờ có rễ mà hoa, quả, lá như thế nào?</a:t>
            </a:r>
            <a:endParaRPr lang="en-US" sz="3200" b="1">
              <a:latin typeface="Arial" pitchFamily="34" charset="0"/>
              <a:ea typeface="Arial-Rounded" pitchFamily="34" charset="0"/>
              <a:cs typeface="Arial" pitchFamily="34" charset="0"/>
            </a:endParaRPr>
          </a:p>
        </p:txBody>
      </p:sp>
      <p:sp>
        <p:nvSpPr>
          <p:cNvPr id="7" name="Right Arrow 6"/>
          <p:cNvSpPr/>
          <p:nvPr/>
        </p:nvSpPr>
        <p:spPr>
          <a:xfrm>
            <a:off x="457200" y="4050792"/>
            <a:ext cx="457200" cy="2423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55601" y="3875657"/>
            <a:ext cx="8407398" cy="1077218"/>
          </a:xfrm>
          <a:prstGeom prst="rect">
            <a:avLst/>
          </a:prstGeom>
          <a:noFill/>
        </p:spPr>
        <p:txBody>
          <a:bodyPr wrap="square" rtlCol="0">
            <a:spAutoFit/>
          </a:bodyPr>
          <a:lstStyle/>
          <a:p>
            <a:pPr algn="just"/>
            <a:r>
              <a:rPr lang="en-US" sz="3200" smtClean="0">
                <a:solidFill>
                  <a:srgbClr val="FF0000"/>
                </a:solidFill>
                <a:latin typeface="Arial" pitchFamily="34" charset="0"/>
                <a:cs typeface="Arial" pitchFamily="34" charset="0"/>
              </a:rPr>
              <a:t>	Rễ chìm trong đất để cho hoa nở đẹp, quả trĩu cành, lá xanh biếc.</a:t>
            </a:r>
            <a:endParaRPr lang="en-US" sz="320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16337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8"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DBB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sp>
        <p:nvSpPr>
          <p:cNvPr id="18" name="Flowchart: Document 17"/>
          <p:cNvSpPr/>
          <p:nvPr/>
        </p:nvSpPr>
        <p:spPr>
          <a:xfrm>
            <a:off x="-43198"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grpSp>
        <p:nvGrpSpPr>
          <p:cNvPr id="2" name="Group 1"/>
          <p:cNvGrpSpPr/>
          <p:nvPr/>
        </p:nvGrpSpPr>
        <p:grpSpPr>
          <a:xfrm>
            <a:off x="2400655" y="2152118"/>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FD49B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3"/>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D0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796910" y="5314950"/>
            <a:ext cx="1341530" cy="1107862"/>
          </a:xfrm>
          <a:prstGeom prst="rect">
            <a:avLst/>
          </a:prstGeom>
          <a:noFill/>
        </p:spPr>
        <p:txBody>
          <a:bodyPr wrap="square" lIns="91305" tIns="45654" rIns="91305" bIns="45654"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5</a:t>
            </a:r>
          </a:p>
        </p:txBody>
      </p:sp>
      <p:sp>
        <p:nvSpPr>
          <p:cNvPr id="22" name="TextBox 21"/>
          <p:cNvSpPr txBox="1"/>
          <p:nvPr/>
        </p:nvSpPr>
        <p:spPr>
          <a:xfrm>
            <a:off x="1349525" y="5314950"/>
            <a:ext cx="6931150" cy="646197"/>
          </a:xfrm>
          <a:prstGeom prst="rect">
            <a:avLst/>
          </a:prstGeom>
          <a:noFill/>
        </p:spPr>
        <p:txBody>
          <a:bodyPr wrap="square" lIns="91305" tIns="45654" rIns="91305" bIns="45654" rtlCol="0">
            <a:spAutoFit/>
          </a:bodyPr>
          <a:lstStyle/>
          <a:p>
            <a:pPr algn="ctr"/>
            <a:r>
              <a:rPr lang="en-US" sz="3600" b="1" smtClean="0">
                <a:ln w="12700">
                  <a:solidFill>
                    <a:srgbClr val="FD0B95"/>
                  </a:solidFill>
                </a:ln>
                <a:solidFill>
                  <a:srgbClr val="FD0B95"/>
                </a:solidFill>
                <a:latin typeface="Arial-Rounded" pitchFamily="34" charset="0"/>
                <a:ea typeface="Arial-Rounded" pitchFamily="34" charset="0"/>
                <a:cs typeface="Arial-Rounded" pitchFamily="34" charset="0"/>
              </a:rPr>
              <a:t>CÂU CHUYỆN CỦA RỄ</a:t>
            </a:r>
            <a:endParaRPr lang="en-US" sz="3600" b="1">
              <a:ln w="12700">
                <a:solidFill>
                  <a:srgbClr val="FD0B95"/>
                </a:solidFill>
              </a:ln>
              <a:solidFill>
                <a:srgbClr val="FD0B95"/>
              </a:solidFill>
              <a:latin typeface="Arial-Rounded" pitchFamily="34" charset="0"/>
              <a:ea typeface="Arial-Rounded" pitchFamily="34" charset="0"/>
              <a:cs typeface="Arial-Rounded" pitchFamily="34" charset="0"/>
            </a:endParaRPr>
          </a:p>
        </p:txBody>
      </p:sp>
      <p:sp>
        <p:nvSpPr>
          <p:cNvPr id="27" name="TextBox 26"/>
          <p:cNvSpPr txBox="1"/>
          <p:nvPr/>
        </p:nvSpPr>
        <p:spPr>
          <a:xfrm>
            <a:off x="7188579" y="5297394"/>
            <a:ext cx="990600" cy="953974"/>
          </a:xfrm>
          <a:prstGeom prst="rect">
            <a:avLst/>
          </a:prstGeom>
          <a:noFill/>
        </p:spPr>
        <p:txBody>
          <a:bodyPr wrap="square" lIns="91305" tIns="45654" rIns="91305" bIns="45654"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2</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5" y="-104733"/>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7" y="212767"/>
            <a:ext cx="81518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844" y="2103170"/>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4216" y="2219056"/>
            <a:ext cx="69310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12804"/>
          <a:stretch/>
        </p:blipFill>
        <p:spPr>
          <a:xfrm>
            <a:off x="2960614" y="3145476"/>
            <a:ext cx="1854486" cy="1668778"/>
          </a:xfrm>
          <a:prstGeom prst="rect">
            <a:avLst/>
          </a:prstGeom>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270795"/>
            <a:ext cx="4724400" cy="584666"/>
          </a:xfrm>
          <a:prstGeom prst="rect">
            <a:avLst/>
          </a:prstGeom>
          <a:solidFill>
            <a:srgbClr val="FEDEF3"/>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a:t>
            </a:r>
            <a:r>
              <a:rPr lang="en-US" sz="3200" b="1" smtClean="0">
                <a:latin typeface="Arial" pitchFamily="34" charset="0"/>
                <a:ea typeface="Arial-Rounded" pitchFamily="34" charset="0"/>
                <a:cs typeface="Arial" pitchFamily="34" charset="0"/>
              </a:rPr>
              <a:t>khổ thơ </a:t>
            </a:r>
            <a:r>
              <a:rPr lang="en-US" sz="3200" b="1" smtClean="0">
                <a:latin typeface="Arial" pitchFamily="34" charset="0"/>
                <a:ea typeface="Arial-Rounded" pitchFamily="34" charset="0"/>
                <a:cs typeface="Arial" pitchFamily="34" charset="0"/>
              </a:rPr>
              <a:t>3:</a:t>
            </a:r>
            <a:endParaRPr lang="en-US" sz="3200" b="1">
              <a:latin typeface="Arial" pitchFamily="34" charset="0"/>
              <a:ea typeface="Arial-Rounded" pitchFamily="34" charset="0"/>
              <a:cs typeface="Arial" pitchFamily="34" charset="0"/>
            </a:endParaRPr>
          </a:p>
        </p:txBody>
      </p:sp>
      <p:sp>
        <p:nvSpPr>
          <p:cNvPr id="6" name="TextBox 5"/>
          <p:cNvSpPr txBox="1"/>
          <p:nvPr/>
        </p:nvSpPr>
        <p:spPr>
          <a:xfrm>
            <a:off x="466270" y="3117617"/>
            <a:ext cx="8296729" cy="584666"/>
          </a:xfrm>
          <a:prstGeom prst="rect">
            <a:avLst/>
          </a:prstGeom>
          <a:solidFill>
            <a:srgbClr val="FEDEF3"/>
          </a:solidFill>
        </p:spPr>
        <p:txBody>
          <a:bodyPr wrap="square" lIns="91330" tIns="45666" rIns="91330" bIns="45666" rtlCol="0">
            <a:spAutoFit/>
          </a:bodyPr>
          <a:lstStyle/>
          <a:p>
            <a:pPr algn="ctr"/>
            <a:r>
              <a:rPr lang="en-US" sz="3200" b="1" smtClean="0">
                <a:latin typeface="Arial" pitchFamily="34" charset="0"/>
                <a:ea typeface="Arial-Rounded" pitchFamily="34" charset="0"/>
                <a:cs typeface="Arial" pitchFamily="34" charset="0"/>
              </a:rPr>
              <a:t>Cây sẽ thế nào nếu không có rễ?</a:t>
            </a:r>
            <a:endParaRPr lang="en-US" sz="3200" b="1">
              <a:latin typeface="Arial" pitchFamily="34" charset="0"/>
              <a:ea typeface="Arial-Rounded" pitchFamily="34" charset="0"/>
              <a:cs typeface="Arial" pitchFamily="34" charset="0"/>
            </a:endParaRPr>
          </a:p>
        </p:txBody>
      </p:sp>
      <p:sp>
        <p:nvSpPr>
          <p:cNvPr id="7" name="Right Arrow 6"/>
          <p:cNvSpPr/>
          <p:nvPr/>
        </p:nvSpPr>
        <p:spPr>
          <a:xfrm>
            <a:off x="457200" y="4050792"/>
            <a:ext cx="457200" cy="2423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55601" y="3875657"/>
            <a:ext cx="8407398" cy="1077218"/>
          </a:xfrm>
          <a:prstGeom prst="rect">
            <a:avLst/>
          </a:prstGeom>
          <a:noFill/>
        </p:spPr>
        <p:txBody>
          <a:bodyPr wrap="square" rtlCol="0">
            <a:spAutoFit/>
          </a:bodyPr>
          <a:lstStyle/>
          <a:p>
            <a:pPr algn="just"/>
            <a:r>
              <a:rPr lang="en-US" sz="3200" smtClean="0">
                <a:solidFill>
                  <a:srgbClr val="FF0000"/>
                </a:solidFill>
                <a:latin typeface="Arial" pitchFamily="34" charset="0"/>
                <a:cs typeface="Arial" pitchFamily="34" charset="0"/>
              </a:rPr>
              <a:t>	Nếu không có rễ thì cây chẳng đâm chồi, chẳng ra trái ngọt, chẳng nở hoa tươi.</a:t>
            </a:r>
            <a:endParaRPr lang="en-US" sz="3200">
              <a:solidFill>
                <a:srgbClr val="FF0000"/>
              </a:solidFill>
              <a:latin typeface="Arial" pitchFamily="34" charset="0"/>
              <a:cs typeface="Arial" pitchFamily="34" charset="0"/>
            </a:endParaRPr>
          </a:p>
        </p:txBody>
      </p:sp>
      <p:sp>
        <p:nvSpPr>
          <p:cNvPr id="9" name="TextBox 8"/>
          <p:cNvSpPr txBox="1"/>
          <p:nvPr/>
        </p:nvSpPr>
        <p:spPr>
          <a:xfrm>
            <a:off x="2743200" y="971550"/>
            <a:ext cx="4051300" cy="2061970"/>
          </a:xfrm>
          <a:prstGeom prst="rect">
            <a:avLst/>
          </a:prstGeom>
          <a:noFill/>
        </p:spPr>
        <p:txBody>
          <a:bodyPr wrap="square" lIns="91305" tIns="45654" rIns="91305" bIns="45654" rtlCol="0">
            <a:spAutoFit/>
          </a:bodyPr>
          <a:lstStyle/>
          <a:p>
            <a:pPr algn="just"/>
            <a:r>
              <a:rPr lang="en-US" sz="3200" smtClean="0">
                <a:latin typeface="Arial" pitchFamily="34" charset="0"/>
                <a:ea typeface="Arial-Rounded" pitchFamily="34" charset="0"/>
                <a:cs typeface="Arial" pitchFamily="34" charset="0"/>
              </a:rPr>
              <a:t>Nếu không có rễ</a:t>
            </a:r>
          </a:p>
          <a:p>
            <a:pPr algn="just"/>
            <a:r>
              <a:rPr lang="en-US" sz="3200" smtClean="0">
                <a:latin typeface="Arial" pitchFamily="34" charset="0"/>
                <a:ea typeface="Arial-Rounded" pitchFamily="34" charset="0"/>
                <a:cs typeface="Arial" pitchFamily="34" charset="0"/>
              </a:rPr>
              <a:t>Cây chẳng đâm chồi</a:t>
            </a:r>
          </a:p>
          <a:p>
            <a:pPr algn="just"/>
            <a:r>
              <a:rPr lang="en-US" sz="3200" smtClean="0">
                <a:latin typeface="Arial" pitchFamily="34" charset="0"/>
                <a:ea typeface="Arial-Rounded" pitchFamily="34" charset="0"/>
                <a:cs typeface="Arial" pitchFamily="34" charset="0"/>
              </a:rPr>
              <a:t>Chẳng ra trái ngọt</a:t>
            </a:r>
          </a:p>
          <a:p>
            <a:pPr algn="just">
              <a:spcAft>
                <a:spcPts val="1200"/>
              </a:spcAft>
            </a:pPr>
            <a:r>
              <a:rPr lang="en-US" sz="3200" smtClean="0">
                <a:latin typeface="Arial" pitchFamily="34" charset="0"/>
                <a:ea typeface="Arial-Rounded" pitchFamily="34" charset="0"/>
                <a:cs typeface="Arial" pitchFamily="34" charset="0"/>
              </a:rPr>
              <a:t>Chẳng nở hoa tươi</a:t>
            </a:r>
            <a:r>
              <a:rPr lang="en-US" sz="3200" smtClean="0">
                <a:latin typeface="Arial" pitchFamily="34" charset="0"/>
                <a:ea typeface="Arial-Rounded" pitchFamily="34" charset="0"/>
                <a:cs typeface="Arial" pitchFamily="34" charset="0"/>
              </a:rPr>
              <a:t>.</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37127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270795"/>
            <a:ext cx="4724400" cy="584666"/>
          </a:xfrm>
          <a:prstGeom prst="rect">
            <a:avLst/>
          </a:prstGeom>
          <a:solidFill>
            <a:srgbClr val="FEDEF3"/>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a:t>
            </a:r>
            <a:r>
              <a:rPr lang="en-US" sz="3200" b="1" smtClean="0">
                <a:latin typeface="Arial" pitchFamily="34" charset="0"/>
                <a:ea typeface="Arial-Rounded" pitchFamily="34" charset="0"/>
                <a:cs typeface="Arial" pitchFamily="34" charset="0"/>
              </a:rPr>
              <a:t>khổ thơ </a:t>
            </a:r>
            <a:r>
              <a:rPr lang="en-US" sz="3200" b="1" smtClean="0">
                <a:latin typeface="Arial" pitchFamily="34" charset="0"/>
                <a:ea typeface="Arial-Rounded" pitchFamily="34" charset="0"/>
                <a:cs typeface="Arial" pitchFamily="34" charset="0"/>
              </a:rPr>
              <a:t>4:</a:t>
            </a:r>
            <a:endParaRPr lang="en-US" sz="3200" b="1">
              <a:latin typeface="Arial" pitchFamily="34" charset="0"/>
              <a:ea typeface="Arial-Rounded" pitchFamily="34" charset="0"/>
              <a:cs typeface="Arial" pitchFamily="34" charset="0"/>
            </a:endParaRPr>
          </a:p>
        </p:txBody>
      </p:sp>
      <p:sp>
        <p:nvSpPr>
          <p:cNvPr id="6" name="TextBox 5"/>
          <p:cNvSpPr txBox="1"/>
          <p:nvPr/>
        </p:nvSpPr>
        <p:spPr>
          <a:xfrm>
            <a:off x="0" y="3117617"/>
            <a:ext cx="9144000" cy="523111"/>
          </a:xfrm>
          <a:prstGeom prst="rect">
            <a:avLst/>
          </a:prstGeom>
          <a:solidFill>
            <a:srgbClr val="FEDEF3"/>
          </a:solidFill>
        </p:spPr>
        <p:txBody>
          <a:bodyPr wrap="square" lIns="91330" tIns="45666" rIns="91330" bIns="45666" rtlCol="0">
            <a:spAutoFit/>
          </a:bodyPr>
          <a:lstStyle/>
          <a:p>
            <a:pPr algn="ctr"/>
            <a:r>
              <a:rPr lang="en-US" sz="2800" b="1" smtClean="0">
                <a:latin typeface="Arial" pitchFamily="34" charset="0"/>
                <a:ea typeface="Arial-Rounded" pitchFamily="34" charset="0"/>
                <a:cs typeface="Arial" pitchFamily="34" charset="0"/>
              </a:rPr>
              <a:t>Những từ ngữ nào thể hiện sự đáng quý của rễ?</a:t>
            </a:r>
            <a:endParaRPr lang="en-US" sz="2800" b="1">
              <a:latin typeface="Arial" pitchFamily="34" charset="0"/>
              <a:ea typeface="Arial-Rounded" pitchFamily="34" charset="0"/>
              <a:cs typeface="Arial" pitchFamily="34" charset="0"/>
            </a:endParaRPr>
          </a:p>
        </p:txBody>
      </p:sp>
      <p:sp>
        <p:nvSpPr>
          <p:cNvPr id="7" name="Right Arrow 6"/>
          <p:cNvSpPr/>
          <p:nvPr/>
        </p:nvSpPr>
        <p:spPr>
          <a:xfrm>
            <a:off x="1981200" y="3929634"/>
            <a:ext cx="457200" cy="2423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714172" y="3754499"/>
            <a:ext cx="4601028" cy="1077218"/>
          </a:xfrm>
          <a:prstGeom prst="rect">
            <a:avLst/>
          </a:prstGeom>
          <a:noFill/>
        </p:spPr>
        <p:txBody>
          <a:bodyPr wrap="square" rtlCol="0">
            <a:spAutoFit/>
          </a:bodyPr>
          <a:lstStyle/>
          <a:p>
            <a:pPr algn="just"/>
            <a:r>
              <a:rPr lang="en-US" sz="3200" smtClean="0">
                <a:solidFill>
                  <a:srgbClr val="FF0000"/>
                </a:solidFill>
                <a:latin typeface="Arial" pitchFamily="34" charset="0"/>
                <a:cs typeface="Arial" pitchFamily="34" charset="0"/>
              </a:rPr>
              <a:t>khiêm nhường</a:t>
            </a:r>
          </a:p>
          <a:p>
            <a:pPr algn="just"/>
            <a:r>
              <a:rPr lang="en-US" sz="3200" smtClean="0">
                <a:solidFill>
                  <a:srgbClr val="FF0000"/>
                </a:solidFill>
                <a:latin typeface="Arial" pitchFamily="34" charset="0"/>
                <a:cs typeface="Arial" pitchFamily="34" charset="0"/>
              </a:rPr>
              <a:t>lặng lẽ</a:t>
            </a:r>
            <a:endParaRPr lang="en-US" sz="3200">
              <a:solidFill>
                <a:srgbClr val="FF0000"/>
              </a:solidFill>
              <a:latin typeface="Arial" pitchFamily="34" charset="0"/>
              <a:cs typeface="Arial" pitchFamily="34" charset="0"/>
            </a:endParaRPr>
          </a:p>
        </p:txBody>
      </p:sp>
      <p:sp>
        <p:nvSpPr>
          <p:cNvPr id="9" name="TextBox 8"/>
          <p:cNvSpPr txBox="1"/>
          <p:nvPr/>
        </p:nvSpPr>
        <p:spPr>
          <a:xfrm>
            <a:off x="2714172" y="971550"/>
            <a:ext cx="5410200" cy="2061970"/>
          </a:xfrm>
          <a:prstGeom prst="rect">
            <a:avLst/>
          </a:prstGeom>
          <a:no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Rễ chẳng nhiều lời</a:t>
            </a:r>
          </a:p>
          <a:p>
            <a:pPr algn="just"/>
            <a:r>
              <a:rPr lang="en-US" sz="3200">
                <a:latin typeface="Arial" pitchFamily="34" charset="0"/>
                <a:ea typeface="Arial-Rounded" pitchFamily="34" charset="0"/>
                <a:cs typeface="Arial" pitchFamily="34" charset="0"/>
              </a:rPr>
              <a:t>Âm thầm, nhỏ bé</a:t>
            </a:r>
          </a:p>
          <a:p>
            <a:pPr algn="just"/>
            <a:r>
              <a:rPr lang="en-US" sz="3200">
                <a:latin typeface="Arial" pitchFamily="34" charset="0"/>
                <a:ea typeface="Arial-Rounded" pitchFamily="34" charset="0"/>
                <a:cs typeface="Arial" pitchFamily="34" charset="0"/>
              </a:rPr>
              <a:t>Làm đẹp cho đời</a:t>
            </a:r>
          </a:p>
          <a:p>
            <a:pPr algn="just"/>
            <a:r>
              <a:rPr lang="en-US" sz="3200">
                <a:latin typeface="Arial" pitchFamily="34" charset="0"/>
                <a:ea typeface="Arial-Rounded" pitchFamily="34" charset="0"/>
                <a:cs typeface="Arial" pitchFamily="34" charset="0"/>
              </a:rPr>
              <a:t>Khiêm nhường, lặng lẽ.</a:t>
            </a:r>
          </a:p>
        </p:txBody>
      </p:sp>
    </p:spTree>
    <p:extLst>
      <p:ext uri="{BB962C8B-B14F-4D97-AF65-F5344CB8AC3E}">
        <p14:creationId xmlns:p14="http://schemas.microsoft.com/office/powerpoint/2010/main" val="318436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4936" y="300820"/>
            <a:ext cx="7308270" cy="523099"/>
          </a:xfrm>
          <a:prstGeom prst="rect">
            <a:avLst/>
          </a:prstGeom>
          <a:noFill/>
        </p:spPr>
        <p:txBody>
          <a:bodyPr wrap="square" lIns="91317" tIns="45660" rIns="91317" bIns="45660" rtlCol="0">
            <a:spAutoFit/>
          </a:bodyPr>
          <a:lstStyle/>
          <a:p>
            <a:pPr algn="just"/>
            <a:r>
              <a:rPr lang="en-US" sz="2800" b="1" smtClean="0">
                <a:latin typeface="Arial" pitchFamily="34" charset="0"/>
                <a:ea typeface="Arial-Rounded" pitchFamily="34" charset="0"/>
                <a:cs typeface="Arial" pitchFamily="34" charset="0"/>
              </a:rPr>
              <a:t>Học thuộc lòng hai khổ thơ </a:t>
            </a:r>
            <a:r>
              <a:rPr lang="en-US" sz="2800" b="1" smtClean="0">
                <a:latin typeface="Arial" pitchFamily="34" charset="0"/>
                <a:ea typeface="Arial-Rounded" pitchFamily="34" charset="0"/>
                <a:cs typeface="Arial" pitchFamily="34" charset="0"/>
              </a:rPr>
              <a:t>cuối</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2472542" y="895350"/>
            <a:ext cx="5452258" cy="4185713"/>
          </a:xfrm>
          <a:prstGeom prst="rect">
            <a:avLst/>
          </a:prstGeom>
          <a:noFill/>
        </p:spPr>
        <p:txBody>
          <a:bodyPr wrap="square" lIns="91391" tIns="45696" rIns="91391" bIns="45696" rtlCol="0">
            <a:spAutoFit/>
          </a:bodyPr>
          <a:lstStyle/>
          <a:p>
            <a:pPr algn="just"/>
            <a:r>
              <a:rPr lang="en-US" sz="3200">
                <a:latin typeface="Arial" pitchFamily="34" charset="0"/>
                <a:ea typeface="Arial-Rounded" pitchFamily="34" charset="0"/>
                <a:cs typeface="Arial" pitchFamily="34" charset="0"/>
              </a:rPr>
              <a:t>Nếu không có rễ</a:t>
            </a:r>
          </a:p>
          <a:p>
            <a:pPr algn="just"/>
            <a:r>
              <a:rPr lang="en-US" sz="3200">
                <a:latin typeface="Arial" pitchFamily="34" charset="0"/>
                <a:ea typeface="Arial-Rounded" pitchFamily="34" charset="0"/>
                <a:cs typeface="Arial" pitchFamily="34" charset="0"/>
              </a:rPr>
              <a:t>Cây chẳng đâm chồi</a:t>
            </a:r>
          </a:p>
          <a:p>
            <a:pPr algn="just"/>
            <a:r>
              <a:rPr lang="en-US" sz="3200">
                <a:latin typeface="Arial" pitchFamily="34" charset="0"/>
                <a:ea typeface="Arial-Rounded" pitchFamily="34" charset="0"/>
                <a:cs typeface="Arial" pitchFamily="34" charset="0"/>
              </a:rPr>
              <a:t>Chẳng ra trái ngọt</a:t>
            </a:r>
          </a:p>
          <a:p>
            <a:pPr algn="just">
              <a:spcAft>
                <a:spcPts val="1200"/>
              </a:spcAft>
            </a:pPr>
            <a:r>
              <a:rPr lang="en-US" sz="3200">
                <a:latin typeface="Arial" pitchFamily="34" charset="0"/>
                <a:ea typeface="Arial-Rounded" pitchFamily="34" charset="0"/>
                <a:cs typeface="Arial" pitchFamily="34" charset="0"/>
              </a:rPr>
              <a:t>Chẳng nở hoa tươi.</a:t>
            </a:r>
          </a:p>
          <a:p>
            <a:pPr algn="just"/>
            <a:r>
              <a:rPr lang="en-US" sz="3200">
                <a:latin typeface="Arial" pitchFamily="34" charset="0"/>
                <a:ea typeface="Arial-Rounded" pitchFamily="34" charset="0"/>
                <a:cs typeface="Arial" pitchFamily="34" charset="0"/>
              </a:rPr>
              <a:t>Rễ chẳng nhiều lời</a:t>
            </a:r>
          </a:p>
          <a:p>
            <a:pPr algn="just"/>
            <a:r>
              <a:rPr lang="en-US" sz="3200">
                <a:latin typeface="Arial" pitchFamily="34" charset="0"/>
                <a:ea typeface="Arial-Rounded" pitchFamily="34" charset="0"/>
                <a:cs typeface="Arial" pitchFamily="34" charset="0"/>
              </a:rPr>
              <a:t>Âm thầm, nhỏ bé</a:t>
            </a:r>
          </a:p>
          <a:p>
            <a:pPr algn="just"/>
            <a:r>
              <a:rPr lang="en-US" sz="3200">
                <a:latin typeface="Arial" pitchFamily="34" charset="0"/>
                <a:ea typeface="Arial-Rounded" pitchFamily="34" charset="0"/>
                <a:cs typeface="Arial" pitchFamily="34" charset="0"/>
              </a:rPr>
              <a:t>Làm đẹp cho đời</a:t>
            </a:r>
          </a:p>
          <a:p>
            <a:pPr algn="just"/>
            <a:r>
              <a:rPr lang="en-US" sz="3200">
                <a:latin typeface="Arial" pitchFamily="34" charset="0"/>
                <a:ea typeface="Arial-Rounded" pitchFamily="34" charset="0"/>
                <a:cs typeface="Arial" pitchFamily="34" charset="0"/>
              </a:rPr>
              <a:t>Khiêm nhường, lặng lẽ.</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7544" y="962058"/>
            <a:ext cx="3319272" cy="44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1405955"/>
            <a:ext cx="3614250" cy="499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601" y="1885950"/>
            <a:ext cx="3651199" cy="52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038" y="2392648"/>
            <a:ext cx="3145212" cy="4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031748"/>
            <a:ext cx="3409890" cy="49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56" y="3554390"/>
            <a:ext cx="3535201" cy="45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380" y="4080359"/>
            <a:ext cx="3017520" cy="41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774" y="4477149"/>
            <a:ext cx="3319272" cy="51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4254"/>
            <a:ext cx="652087" cy="75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32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8513" y="302502"/>
            <a:ext cx="8222670" cy="584654"/>
          </a:xfrm>
          <a:prstGeom prst="rect">
            <a:avLst/>
          </a:prstGeom>
          <a:noFill/>
        </p:spPr>
        <p:txBody>
          <a:bodyPr wrap="square" lIns="91317" tIns="45660" rIns="91317" bIns="45660" rtlCol="0">
            <a:spAutoFit/>
          </a:bodyPr>
          <a:lstStyle/>
          <a:p>
            <a:pPr algn="just"/>
            <a:r>
              <a:rPr lang="en-US" sz="3200" b="1" smtClean="0">
                <a:latin typeface="Arial" pitchFamily="34" charset="0"/>
                <a:ea typeface="Arial-Rounded" pitchFamily="34" charset="0"/>
                <a:cs typeface="Arial" pitchFamily="34" charset="0"/>
              </a:rPr>
              <a:t>Nói về một đức tính em cho là đáng quý</a:t>
            </a:r>
            <a:endParaRPr lang="en-US" sz="3200" b="1">
              <a:latin typeface="Arial" pitchFamily="34" charset="0"/>
              <a:ea typeface="Arial-Rounded" pitchFamily="34" charset="0"/>
              <a:cs typeface="Arial"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57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6137" b="7725"/>
          <a:stretch/>
        </p:blipFill>
        <p:spPr>
          <a:xfrm>
            <a:off x="4877191" y="1422400"/>
            <a:ext cx="3648622" cy="25146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53863"/>
          <a:stretch/>
        </p:blipFill>
        <p:spPr>
          <a:xfrm>
            <a:off x="685800" y="1504950"/>
            <a:ext cx="3648622" cy="2514600"/>
          </a:xfrm>
          <a:prstGeom prst="rect">
            <a:avLst/>
          </a:prstGeom>
        </p:spPr>
      </p:pic>
    </p:spTree>
    <p:extLst>
      <p:ext uri="{BB962C8B-B14F-4D97-AF65-F5344CB8AC3E}">
        <p14:creationId xmlns:p14="http://schemas.microsoft.com/office/powerpoint/2010/main" val="35405914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smtClean="0">
                <a:solidFill>
                  <a:schemeClr val="tx1"/>
                </a:solidFill>
                <a:latin typeface="Arial" pitchFamily="34" charset="0"/>
                <a:cs typeface="Arial" pitchFamily="34" charset="0"/>
              </a:rPr>
              <a:t>Xem </a:t>
            </a:r>
            <a:r>
              <a:rPr lang="en-US" sz="3200">
                <a:solidFill>
                  <a:schemeClr val="tx1"/>
                </a:solidFill>
                <a:latin typeface="Arial" pitchFamily="34" charset="0"/>
                <a:cs typeface="Arial" pitchFamily="34" charset="0"/>
              </a:rPr>
              <a:t>lại bài: </a:t>
            </a:r>
            <a:r>
              <a:rPr lang="en-US" sz="3200" i="1" smtClean="0">
                <a:solidFill>
                  <a:schemeClr val="tx1"/>
                </a:solidFill>
                <a:latin typeface="Arial" pitchFamily="34" charset="0"/>
                <a:cs typeface="Arial" pitchFamily="34" charset="0"/>
              </a:rPr>
              <a:t>Câu chuyện của rễ</a:t>
            </a:r>
            <a:r>
              <a:rPr lang="en-US" sz="3200" smtClean="0">
                <a:solidFill>
                  <a:schemeClr val="tx1"/>
                </a:solidFill>
                <a:latin typeface="Arial" pitchFamily="34" charset="0"/>
                <a:cs typeface="Arial" pitchFamily="34" charset="0"/>
              </a:rPr>
              <a:t> </a:t>
            </a:r>
            <a:r>
              <a:rPr lang="en-US" sz="3200">
                <a:solidFill>
                  <a:schemeClr val="tx1"/>
                </a:solidFill>
                <a:latin typeface="Arial" pitchFamily="34" charset="0"/>
                <a:cs typeface="Arial" pitchFamily="34" charset="0"/>
              </a:rPr>
              <a:t>(trang </a:t>
            </a:r>
            <a:r>
              <a:rPr lang="en-US" sz="3200" smtClean="0">
                <a:solidFill>
                  <a:schemeClr val="tx1"/>
                </a:solidFill>
                <a:latin typeface="Arial" pitchFamily="34" charset="0"/>
                <a:cs typeface="Arial" pitchFamily="34" charset="0"/>
              </a:rPr>
              <a:t>88, 89).</a:t>
            </a:r>
            <a:endParaRPr lang="en-US" sz="3200">
              <a:solidFill>
                <a:schemeClr val="tx1"/>
              </a:solidFill>
              <a:latin typeface="Arial" pitchFamily="34" charset="0"/>
              <a:cs typeface="Arial" pitchFamily="34" charset="0"/>
            </a:endParaRPr>
          </a:p>
          <a:p>
            <a:pPr marL="457138" indent="-457138" algn="just">
              <a:buFontTx/>
              <a:buChar char="-"/>
            </a:pPr>
            <a:r>
              <a:rPr lang="en-US" sz="3200">
                <a:solidFill>
                  <a:schemeClr val="tx1"/>
                </a:solidFill>
                <a:latin typeface="Arial" pitchFamily="34" charset="0"/>
                <a:cs typeface="Arial" pitchFamily="34" charset="0"/>
              </a:rPr>
              <a:t>Chuẩn bị bài </a:t>
            </a:r>
            <a:r>
              <a:rPr lang="en-US" sz="3200" smtClean="0">
                <a:solidFill>
                  <a:schemeClr val="tx1"/>
                </a:solidFill>
                <a:latin typeface="Arial" pitchFamily="34" charset="0"/>
                <a:cs typeface="Arial" pitchFamily="34" charset="0"/>
              </a:rPr>
              <a:t>mới </a:t>
            </a:r>
            <a:r>
              <a:rPr lang="en-US" sz="3200" i="1" smtClean="0">
                <a:solidFill>
                  <a:schemeClr val="tx1"/>
                </a:solidFill>
                <a:latin typeface="Arial" pitchFamily="34" charset="0"/>
                <a:cs typeface="Arial" pitchFamily="34" charset="0"/>
              </a:rPr>
              <a:t>Câu hỏi của sói</a:t>
            </a:r>
            <a:r>
              <a:rPr lang="en-US" sz="3200" smtClean="0">
                <a:solidFill>
                  <a:schemeClr val="tx1"/>
                </a:solidFill>
                <a:latin typeface="Arial" pitchFamily="34" charset="0"/>
                <a:cs typeface="Arial" pitchFamily="34" charset="0"/>
              </a:rPr>
              <a:t> </a:t>
            </a:r>
            <a:r>
              <a:rPr lang="en-US" sz="3200">
                <a:solidFill>
                  <a:schemeClr val="tx1"/>
                </a:solidFill>
                <a:latin typeface="Arial" pitchFamily="34" charset="0"/>
                <a:cs typeface="Arial" pitchFamily="34" charset="0"/>
              </a:rPr>
              <a:t>(trang </a:t>
            </a:r>
            <a:r>
              <a:rPr lang="en-US" sz="3200" smtClean="0">
                <a:solidFill>
                  <a:schemeClr val="tx1"/>
                </a:solidFill>
                <a:latin typeface="Arial" pitchFamily="34" charset="0"/>
                <a:cs typeface="Arial" pitchFamily="34" charset="0"/>
              </a:rPr>
              <a:t>90, 91).</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96290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Quan sát </a:t>
            </a:r>
            <a:r>
              <a:rPr lang="en-US" sz="2400" b="1" smtClean="0">
                <a:latin typeface="Arial" pitchFamily="34" charset="0"/>
                <a:ea typeface="Arial-Rounded" pitchFamily="34" charset="0"/>
                <a:cs typeface="Arial" pitchFamily="34" charset="0"/>
              </a:rPr>
              <a:t>tranh</a:t>
            </a:r>
            <a:endParaRPr lang="en-US" sz="2400" b="1">
              <a:latin typeface="Arial" pitchFamily="34"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9" name="Rectangle 8"/>
          <p:cNvSpPr/>
          <p:nvPr/>
        </p:nvSpPr>
        <p:spPr>
          <a:xfrm>
            <a:off x="0" y="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10" name="Oval 9"/>
          <p:cNvSpPr/>
          <p:nvPr/>
        </p:nvSpPr>
        <p:spPr>
          <a:xfrm>
            <a:off x="-1219200" y="241697"/>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itchFamily="34" charset="0"/>
                <a:cs typeface="Times New Roman" pitchFamily="18" charset="0"/>
              </a:rPr>
              <a:t>1</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7" y="17184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662418"/>
            <a:ext cx="7962900" cy="461532"/>
          </a:xfrm>
          <a:prstGeom prst="rect">
            <a:avLst/>
          </a:prstGeom>
          <a:noFill/>
        </p:spPr>
        <p:txBody>
          <a:bodyPr wrap="square" lIns="91305" tIns="45654" rIns="91305" bIns="45654" rtlCol="0">
            <a:spAutoFit/>
          </a:bodyPr>
          <a:lstStyle/>
          <a:p>
            <a:pPr algn="just"/>
            <a:r>
              <a:rPr lang="en-US" sz="2400" smtClean="0">
                <a:latin typeface="Arial" pitchFamily="34" charset="0"/>
                <a:ea typeface="Arial-Rounded" pitchFamily="34" charset="0"/>
                <a:cs typeface="Arial" pitchFamily="34" charset="0"/>
              </a:rPr>
              <a:t>a. Cây có những bộ phận nào?</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876300" y="1064089"/>
            <a:ext cx="7962900" cy="461532"/>
          </a:xfrm>
          <a:prstGeom prst="rect">
            <a:avLst/>
          </a:prstGeom>
          <a:noFill/>
        </p:spPr>
        <p:txBody>
          <a:bodyPr wrap="square" lIns="91305" tIns="45654" rIns="91305" bIns="45654" rtlCol="0">
            <a:spAutoFit/>
          </a:bodyPr>
          <a:lstStyle/>
          <a:p>
            <a:pPr algn="just"/>
            <a:r>
              <a:rPr lang="en-US" sz="2400" smtClean="0">
                <a:latin typeface="Arial" pitchFamily="34" charset="0"/>
                <a:ea typeface="Arial-Rounded" pitchFamily="34" charset="0"/>
                <a:cs typeface="Arial" pitchFamily="34" charset="0"/>
              </a:rPr>
              <a:t>b. Bộ phận nào của cây khó nhìn thấy? Vì sao?</a:t>
            </a:r>
            <a:endParaRPr lang="en-US" sz="2400">
              <a:latin typeface="Arial" pitchFamily="34" charset="0"/>
              <a:ea typeface="Arial-Rounded" pitchFamily="34" charset="0"/>
              <a:cs typeface="Arial"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8148"/>
          <a:stretch/>
        </p:blipFill>
        <p:spPr>
          <a:xfrm>
            <a:off x="1066800" y="1603036"/>
            <a:ext cx="3048000" cy="325120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44671"/>
            <a:ext cx="3429000" cy="330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2782" y="203336"/>
            <a:ext cx="1160318" cy="584642"/>
          </a:xfrm>
          <a:prstGeom prst="rect">
            <a:avLst/>
          </a:prstGeom>
          <a:noFill/>
        </p:spPr>
        <p:txBody>
          <a:bodyPr wrap="square" lIns="91305" tIns="45654" rIns="91305" bIns="45654" rtlCol="0">
            <a:spAutoFit/>
          </a:bodyPr>
          <a:lstStyle/>
          <a:p>
            <a:pPr algn="just"/>
            <a:r>
              <a:rPr lang="en-US" sz="3200" b="1">
                <a:latin typeface="Arial" pitchFamily="34" charset="0"/>
                <a:ea typeface="Arial-Rounded" pitchFamily="34" charset="0"/>
                <a:cs typeface="Arial" pitchFamily="34" charset="0"/>
              </a:rPr>
              <a:t>Đọc</a:t>
            </a:r>
          </a:p>
        </p:txBody>
      </p:sp>
      <p:sp>
        <p:nvSpPr>
          <p:cNvPr id="4" name="TextBox 3"/>
          <p:cNvSpPr txBox="1"/>
          <p:nvPr/>
        </p:nvSpPr>
        <p:spPr>
          <a:xfrm>
            <a:off x="1362941" y="209550"/>
            <a:ext cx="5947064" cy="584642"/>
          </a:xfrm>
          <a:prstGeom prst="rect">
            <a:avLst/>
          </a:prstGeom>
          <a:noFill/>
        </p:spPr>
        <p:txBody>
          <a:bodyPr wrap="square" lIns="91305" tIns="45654" rIns="91305" bIns="45654" rtlCol="0">
            <a:spAutoFit/>
          </a:bodyPr>
          <a:lstStyle/>
          <a:p>
            <a:pPr algn="ctr"/>
            <a:r>
              <a:rPr lang="en-US" sz="3200" b="1" smtClean="0">
                <a:latin typeface="Arial" pitchFamily="34" charset="0"/>
                <a:ea typeface="Arial-Rounded" pitchFamily="34" charset="0"/>
                <a:cs typeface="Arial" pitchFamily="34" charset="0"/>
              </a:rPr>
              <a:t>Câu chuyện của rễ</a:t>
            </a:r>
            <a:endParaRPr lang="en-US" sz="3200" b="1">
              <a:latin typeface="Arial" pitchFamily="34" charset="0"/>
              <a:ea typeface="Arial-Rounded" pitchFamily="34" charset="0"/>
              <a:cs typeface="Arial" pitchFamily="34" charset="0"/>
            </a:endParaRPr>
          </a:p>
        </p:txBody>
      </p:sp>
      <p:sp>
        <p:nvSpPr>
          <p:cNvPr id="5" name="TextBox 4"/>
          <p:cNvSpPr txBox="1"/>
          <p:nvPr/>
        </p:nvSpPr>
        <p:spPr>
          <a:xfrm>
            <a:off x="838200" y="905054"/>
            <a:ext cx="3733800" cy="4247183"/>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Hoa nở trên cành</a:t>
            </a:r>
          </a:p>
          <a:p>
            <a:pPr algn="just"/>
            <a:r>
              <a:rPr lang="en-US" sz="2700" smtClean="0">
                <a:latin typeface="Arial" pitchFamily="34" charset="0"/>
                <a:ea typeface="Arial-Rounded" pitchFamily="34" charset="0"/>
                <a:cs typeface="Arial" pitchFamily="34" charset="0"/>
              </a:rPr>
              <a:t>Khoe muôn sắc thắm</a:t>
            </a:r>
          </a:p>
          <a:p>
            <a:pPr algn="just"/>
            <a:r>
              <a:rPr lang="en-US" sz="2700" smtClean="0">
                <a:latin typeface="Arial" pitchFamily="34" charset="0"/>
                <a:ea typeface="Arial-Rounded" pitchFamily="34" charset="0"/>
                <a:cs typeface="Arial" pitchFamily="34" charset="0"/>
              </a:rPr>
              <a:t>Giữa vòm lá xanh</a:t>
            </a:r>
          </a:p>
          <a:p>
            <a:pPr algn="just"/>
            <a:r>
              <a:rPr lang="en-US" sz="2700" smtClean="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Để hoa nở đẹp</a:t>
            </a:r>
          </a:p>
          <a:p>
            <a:pPr algn="just"/>
            <a:r>
              <a:rPr lang="en-US" sz="2700" smtClean="0">
                <a:latin typeface="Arial" pitchFamily="34" charset="0"/>
                <a:ea typeface="Arial-Rounded" pitchFamily="34" charset="0"/>
                <a:cs typeface="Arial" pitchFamily="34" charset="0"/>
              </a:rPr>
              <a:t>Để quả trĩu cành</a:t>
            </a:r>
          </a:p>
          <a:p>
            <a:pPr algn="just"/>
            <a:r>
              <a:rPr lang="en-US" sz="2700" smtClean="0">
                <a:latin typeface="Arial" pitchFamily="34" charset="0"/>
                <a:ea typeface="Arial-Rounded" pitchFamily="34" charset="0"/>
                <a:cs typeface="Arial" pitchFamily="34" charset="0"/>
              </a:rPr>
              <a:t>Để lá biếc xanh</a:t>
            </a:r>
          </a:p>
          <a:p>
            <a:pPr algn="just"/>
            <a:r>
              <a:rPr lang="en-US" sz="2700" smtClean="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8" name="Cloud 7"/>
          <p:cNvSpPr/>
          <p:nvPr/>
        </p:nvSpPr>
        <p:spPr>
          <a:xfrm>
            <a:off x="7162800" y="105123"/>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itchFamily="34" charset="0"/>
                <a:cs typeface="Times New Roman" pitchFamily="18" charset="0"/>
              </a:rPr>
              <a:t>2</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5"/>
            <a:ext cx="682458" cy="791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864100" y="905054"/>
            <a:ext cx="4051300" cy="4662682"/>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Nếu không có rễ</a:t>
            </a:r>
          </a:p>
          <a:p>
            <a:pPr algn="just"/>
            <a:r>
              <a:rPr lang="en-US" sz="2700" smtClean="0">
                <a:latin typeface="Arial" pitchFamily="34" charset="0"/>
                <a:ea typeface="Arial-Rounded" pitchFamily="34" charset="0"/>
                <a:cs typeface="Arial" pitchFamily="34" charset="0"/>
              </a:rPr>
              <a:t>Cây chẳng đâm chồi</a:t>
            </a:r>
          </a:p>
          <a:p>
            <a:pPr algn="just"/>
            <a:r>
              <a:rPr lang="en-US" sz="2700" smtClean="0">
                <a:latin typeface="Arial" pitchFamily="34" charset="0"/>
                <a:ea typeface="Arial-Rounded" pitchFamily="34" charset="0"/>
                <a:cs typeface="Arial" pitchFamily="34" charset="0"/>
              </a:rPr>
              <a:t>Chẳng ra trái ngọt</a:t>
            </a:r>
          </a:p>
          <a:p>
            <a:pPr algn="just"/>
            <a:r>
              <a:rPr lang="en-US" sz="2700" smtClean="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Rễ chẳng nhiều lời</a:t>
            </a:r>
          </a:p>
          <a:p>
            <a:pPr algn="just"/>
            <a:r>
              <a:rPr lang="en-US" sz="2700" smtClean="0">
                <a:latin typeface="Arial" pitchFamily="34" charset="0"/>
                <a:ea typeface="Arial-Rounded" pitchFamily="34" charset="0"/>
                <a:cs typeface="Arial" pitchFamily="34" charset="0"/>
              </a:rPr>
              <a:t>Âm thầm, </a:t>
            </a:r>
            <a:r>
              <a:rPr lang="en-US" sz="2700">
                <a:latin typeface="Arial" pitchFamily="34" charset="0"/>
                <a:ea typeface="Arial-Rounded" pitchFamily="34" charset="0"/>
                <a:cs typeface="Arial" pitchFamily="34" charset="0"/>
              </a:rPr>
              <a:t>nhỏ bé</a:t>
            </a:r>
            <a:endParaRPr lang="en-US" sz="2700" smtClean="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Làm đẹp cho đời</a:t>
            </a:r>
          </a:p>
          <a:p>
            <a:pPr algn="just"/>
            <a:r>
              <a:rPr lang="en-US" sz="2700" smtClean="0">
                <a:latin typeface="Arial" pitchFamily="34" charset="0"/>
                <a:ea typeface="Arial-Rounded" pitchFamily="34" charset="0"/>
                <a:cs typeface="Arial" pitchFamily="34" charset="0"/>
              </a:rPr>
              <a:t>Khiêm nhường, lặng lẽ.</a:t>
            </a:r>
          </a:p>
          <a:p>
            <a:pPr algn="r"/>
            <a:r>
              <a:rPr lang="en-US" sz="2700" smtClean="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F2A1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smtClean="0">
                <a:solidFill>
                  <a:schemeClr val="tx1"/>
                </a:solidFill>
                <a:latin typeface="Arial" pitchFamily="34" charset="0"/>
                <a:ea typeface="Arial-Rounded" pitchFamily="34" charset="0"/>
                <a:cs typeface="Arial" pitchFamily="34" charset="0"/>
              </a:rPr>
              <a:t>Học sinh đọc thầm</a:t>
            </a:r>
            <a:endParaRPr lang="en-US" sz="54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704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38200" y="651054"/>
            <a:ext cx="3733800" cy="4247183"/>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Hoa nở trên cành</a:t>
            </a:r>
          </a:p>
          <a:p>
            <a:pPr algn="just"/>
            <a:r>
              <a:rPr lang="en-US" sz="2700" smtClean="0">
                <a:latin typeface="Arial" pitchFamily="34" charset="0"/>
                <a:ea typeface="Arial-Rounded" pitchFamily="34" charset="0"/>
                <a:cs typeface="Arial" pitchFamily="34" charset="0"/>
              </a:rPr>
              <a:t>Khoe muôn sắc thắm</a:t>
            </a:r>
          </a:p>
          <a:p>
            <a:pPr algn="just"/>
            <a:r>
              <a:rPr lang="en-US" sz="2700" smtClean="0">
                <a:latin typeface="Arial" pitchFamily="34" charset="0"/>
                <a:ea typeface="Arial-Rounded" pitchFamily="34" charset="0"/>
                <a:cs typeface="Arial" pitchFamily="34" charset="0"/>
              </a:rPr>
              <a:t>Giữa vòm lá xanh</a:t>
            </a:r>
          </a:p>
          <a:p>
            <a:pPr algn="just"/>
            <a:r>
              <a:rPr lang="en-US" sz="2700" smtClean="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Để hoa nở đẹp</a:t>
            </a:r>
          </a:p>
          <a:p>
            <a:pPr algn="just"/>
            <a:r>
              <a:rPr lang="en-US" sz="2700" smtClean="0">
                <a:latin typeface="Arial" pitchFamily="34" charset="0"/>
                <a:ea typeface="Arial-Rounded" pitchFamily="34" charset="0"/>
                <a:cs typeface="Arial" pitchFamily="34" charset="0"/>
              </a:rPr>
              <a:t>Để quả trĩu cành</a:t>
            </a:r>
          </a:p>
          <a:p>
            <a:pPr algn="just"/>
            <a:r>
              <a:rPr lang="en-US" sz="2700" smtClean="0">
                <a:latin typeface="Arial" pitchFamily="34" charset="0"/>
                <a:ea typeface="Arial-Rounded" pitchFamily="34" charset="0"/>
                <a:cs typeface="Arial" pitchFamily="34" charset="0"/>
              </a:rPr>
              <a:t>Để lá biếc xanh</a:t>
            </a:r>
          </a:p>
          <a:p>
            <a:pPr algn="just"/>
            <a:r>
              <a:rPr lang="en-US" sz="2700" smtClean="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18" name="TextBox 17"/>
          <p:cNvSpPr txBox="1"/>
          <p:nvPr/>
        </p:nvSpPr>
        <p:spPr>
          <a:xfrm>
            <a:off x="4864100" y="651054"/>
            <a:ext cx="4051300" cy="4662682"/>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Nếu không có rễ</a:t>
            </a:r>
          </a:p>
          <a:p>
            <a:pPr algn="just"/>
            <a:r>
              <a:rPr lang="en-US" sz="2700" smtClean="0">
                <a:latin typeface="Arial" pitchFamily="34" charset="0"/>
                <a:ea typeface="Arial-Rounded" pitchFamily="34" charset="0"/>
                <a:cs typeface="Arial" pitchFamily="34" charset="0"/>
              </a:rPr>
              <a:t>Cây chẳng đâm chồi</a:t>
            </a:r>
          </a:p>
          <a:p>
            <a:pPr algn="just"/>
            <a:r>
              <a:rPr lang="en-US" sz="2700" smtClean="0">
                <a:latin typeface="Arial" pitchFamily="34" charset="0"/>
                <a:ea typeface="Arial-Rounded" pitchFamily="34" charset="0"/>
                <a:cs typeface="Arial" pitchFamily="34" charset="0"/>
              </a:rPr>
              <a:t>Chẳng ra trái ngọt</a:t>
            </a:r>
          </a:p>
          <a:p>
            <a:pPr algn="just"/>
            <a:r>
              <a:rPr lang="en-US" sz="2700" smtClean="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Rễ chẳng nhiều lời</a:t>
            </a:r>
          </a:p>
          <a:p>
            <a:pPr algn="just"/>
            <a:r>
              <a:rPr lang="en-US" sz="2700" smtClean="0">
                <a:latin typeface="Arial" pitchFamily="34" charset="0"/>
                <a:ea typeface="Arial-Rounded" pitchFamily="34" charset="0"/>
                <a:cs typeface="Arial" pitchFamily="34" charset="0"/>
              </a:rPr>
              <a:t>Âm thầm</a:t>
            </a:r>
            <a:r>
              <a:rPr lang="en-US" sz="2700">
                <a:latin typeface="Arial" pitchFamily="34" charset="0"/>
                <a:ea typeface="Arial-Rounded" pitchFamily="34" charset="0"/>
                <a:cs typeface="Arial" pitchFamily="34" charset="0"/>
              </a:rPr>
              <a:t>, nhỏ bé</a:t>
            </a:r>
            <a:endParaRPr lang="en-US" sz="2700" smtClean="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Làm đẹp cho đời</a:t>
            </a:r>
          </a:p>
          <a:p>
            <a:pPr algn="just"/>
            <a:r>
              <a:rPr lang="en-US" sz="2700" smtClean="0">
                <a:latin typeface="Arial" pitchFamily="34" charset="0"/>
                <a:ea typeface="Arial-Rounded" pitchFamily="34" charset="0"/>
                <a:cs typeface="Arial" pitchFamily="34" charset="0"/>
              </a:rPr>
              <a:t>Khiêm nhường, lặng lẽ.</a:t>
            </a:r>
          </a:p>
          <a:p>
            <a:pPr algn="r"/>
            <a:r>
              <a:rPr lang="en-US" sz="2700" smtClean="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
        <p:nvSpPr>
          <p:cNvPr id="4" name="TextBox 3"/>
          <p:cNvSpPr txBox="1"/>
          <p:nvPr/>
        </p:nvSpPr>
        <p:spPr>
          <a:xfrm>
            <a:off x="1174877" y="4503504"/>
            <a:ext cx="5117841" cy="461544"/>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Em hãy tìm từ khó trong bài.</a:t>
            </a:r>
          </a:p>
        </p:txBody>
      </p:sp>
      <p:cxnSp>
        <p:nvCxnSpPr>
          <p:cNvPr id="5" name="Straight Connector 4"/>
          <p:cNvCxnSpPr/>
          <p:nvPr/>
        </p:nvCxnSpPr>
        <p:spPr>
          <a:xfrm flipH="1">
            <a:off x="2794000" y="1504950"/>
            <a:ext cx="1371600" cy="6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108204" y="3549650"/>
            <a:ext cx="5270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461007" y="4400550"/>
            <a:ext cx="9463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011183" y="4400550"/>
            <a:ext cx="21640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435606" y="1504950"/>
            <a:ext cx="692394" cy="6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62941" y="5908"/>
            <a:ext cx="5947064" cy="584642"/>
          </a:xfrm>
          <a:prstGeom prst="rect">
            <a:avLst/>
          </a:prstGeom>
          <a:noFill/>
        </p:spPr>
        <p:txBody>
          <a:bodyPr wrap="square" lIns="91305" tIns="45654" rIns="91305" bIns="45654" rtlCol="0">
            <a:spAutoFit/>
          </a:bodyPr>
          <a:lstStyle/>
          <a:p>
            <a:pPr algn="ctr"/>
            <a:r>
              <a:rPr lang="en-US" sz="3200" b="1" smtClean="0">
                <a:latin typeface="Arial" pitchFamily="34" charset="0"/>
                <a:ea typeface="Arial-Rounded" pitchFamily="34" charset="0"/>
                <a:cs typeface="Arial" pitchFamily="34" charset="0"/>
              </a:rPr>
              <a:t>Câu chuyện của rễ</a:t>
            </a:r>
            <a:endParaRPr lang="en-US" sz="32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1685394"/>
            <a:ext cx="2743200" cy="914400"/>
          </a:xfrm>
        </p:spPr>
        <p:txBody>
          <a:bodyPr>
            <a:normAutofit/>
          </a:bodyPr>
          <a:lstStyle/>
          <a:p>
            <a:pPr algn="l"/>
            <a:r>
              <a:rPr lang="en-US" sz="3900" smtClean="0">
                <a:latin typeface="Arial" pitchFamily="34" charset="0"/>
                <a:cs typeface="Arial" pitchFamily="34" charset="0"/>
              </a:rPr>
              <a:t>trĩu</a:t>
            </a:r>
            <a:endParaRPr lang="en-US" sz="3900">
              <a:latin typeface="Arial" pitchFamily="34" charset="0"/>
              <a:cs typeface="Arial" pitchFamily="34" charset="0"/>
            </a:endParaRPr>
          </a:p>
        </p:txBody>
      </p:sp>
      <p:sp>
        <p:nvSpPr>
          <p:cNvPr id="3" name="Title 1"/>
          <p:cNvSpPr txBox="1">
            <a:spLocks/>
          </p:cNvSpPr>
          <p:nvPr/>
        </p:nvSpPr>
        <p:spPr>
          <a:xfrm>
            <a:off x="2021114" y="0"/>
            <a:ext cx="4419600" cy="1276350"/>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a:t>
            </a:r>
            <a:endParaRPr lang="en-US" b="1">
              <a:latin typeface="Arial" pitchFamily="34" charset="0"/>
              <a:cs typeface="Arial" pitchFamily="34" charset="0"/>
            </a:endParaRPr>
          </a:p>
        </p:txBody>
      </p:sp>
      <p:sp>
        <p:nvSpPr>
          <p:cNvPr id="4" name="Title 1"/>
          <p:cNvSpPr txBox="1">
            <a:spLocks/>
          </p:cNvSpPr>
          <p:nvPr/>
        </p:nvSpPr>
        <p:spPr>
          <a:xfrm>
            <a:off x="3200400" y="1123950"/>
            <a:ext cx="2514600" cy="685800"/>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sz="3900" smtClean="0">
                <a:latin typeface="Arial" pitchFamily="34" charset="0"/>
                <a:cs typeface="Arial" pitchFamily="34" charset="0"/>
              </a:rPr>
              <a:t>sắc thắm</a:t>
            </a:r>
            <a:endParaRPr lang="en-US" sz="3900">
              <a:latin typeface="Arial" pitchFamily="34" charset="0"/>
              <a:cs typeface="Arial" pitchFamily="34" charset="0"/>
            </a:endParaRPr>
          </a:p>
        </p:txBody>
      </p:sp>
      <p:sp>
        <p:nvSpPr>
          <p:cNvPr id="5" name="Title 1"/>
          <p:cNvSpPr txBox="1">
            <a:spLocks/>
          </p:cNvSpPr>
          <p:nvPr/>
        </p:nvSpPr>
        <p:spPr>
          <a:xfrm>
            <a:off x="3142778" y="2142594"/>
            <a:ext cx="3297936" cy="1253595"/>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sz="4000" smtClean="0">
                <a:latin typeface="Arial" pitchFamily="34" charset="0"/>
                <a:cs typeface="Arial" pitchFamily="34" charset="0"/>
              </a:rPr>
              <a:t>chồi</a:t>
            </a:r>
            <a:endParaRPr lang="en-US" sz="4000">
              <a:latin typeface="Arial" pitchFamily="34" charset="0"/>
              <a:cs typeface="Arial" pitchFamily="34" charset="0"/>
            </a:endParaRPr>
          </a:p>
        </p:txBody>
      </p:sp>
      <p:sp>
        <p:nvSpPr>
          <p:cNvPr id="6" name="Title 1"/>
          <p:cNvSpPr txBox="1">
            <a:spLocks/>
          </p:cNvSpPr>
          <p:nvPr/>
        </p:nvSpPr>
        <p:spPr>
          <a:xfrm>
            <a:off x="3200400" y="3105150"/>
            <a:ext cx="4419600" cy="83820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sz="4000" smtClean="0">
                <a:latin typeface="Arial" pitchFamily="34" charset="0"/>
                <a:cs typeface="Arial" pitchFamily="34" charset="0"/>
              </a:rPr>
              <a:t>khiêm nhường</a:t>
            </a:r>
            <a:endParaRPr lang="en-US" sz="4000">
              <a:latin typeface="Arial" pitchFamily="34" charset="0"/>
              <a:cs typeface="Arial" pitchFamily="34" charset="0"/>
            </a:endParaRPr>
          </a:p>
        </p:txBody>
      </p:sp>
      <p:sp>
        <p:nvSpPr>
          <p:cNvPr id="7" name="Title 1"/>
          <p:cNvSpPr txBox="1">
            <a:spLocks/>
          </p:cNvSpPr>
          <p:nvPr/>
        </p:nvSpPr>
        <p:spPr>
          <a:xfrm>
            <a:off x="3200400" y="3681940"/>
            <a:ext cx="4419600" cy="117581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sz="4000" smtClean="0">
                <a:latin typeface="Arial" pitchFamily="34" charset="0"/>
                <a:cs typeface="Arial" pitchFamily="34" charset="0"/>
              </a:rPr>
              <a:t>lặng lẽ</a:t>
            </a:r>
            <a:endParaRPr lang="en-US" sz="4000">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754" y="4402068"/>
            <a:ext cx="5478217" cy="584666"/>
          </a:xfrm>
          <a:prstGeom prst="rect">
            <a:avLst/>
          </a:prstGeom>
          <a:solidFill>
            <a:srgbClr val="FEDEF3"/>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Đọc nối tiếp dòng thơ</a:t>
            </a:r>
            <a:endParaRPr lang="en-US" sz="3200">
              <a:latin typeface="Arial" pitchFamily="34" charset="0"/>
              <a:ea typeface="Arial-Rounded" pitchFamily="34" charset="0"/>
              <a:cs typeface="Arial" pitchFamily="34" charset="0"/>
            </a:endParaRPr>
          </a:p>
        </p:txBody>
      </p:sp>
      <p:sp>
        <p:nvSpPr>
          <p:cNvPr id="18" name="TextBox 17"/>
          <p:cNvSpPr txBox="1"/>
          <p:nvPr/>
        </p:nvSpPr>
        <p:spPr>
          <a:xfrm>
            <a:off x="1362941" y="-19050"/>
            <a:ext cx="5947064" cy="584642"/>
          </a:xfrm>
          <a:prstGeom prst="rect">
            <a:avLst/>
          </a:prstGeom>
          <a:noFill/>
        </p:spPr>
        <p:txBody>
          <a:bodyPr wrap="square" lIns="91305" tIns="45654" rIns="91305" bIns="45654" rtlCol="0">
            <a:spAutoFit/>
          </a:bodyPr>
          <a:lstStyle/>
          <a:p>
            <a:pPr algn="ctr"/>
            <a:r>
              <a:rPr lang="en-US" sz="3200" b="1" smtClean="0">
                <a:latin typeface="Arial" pitchFamily="34" charset="0"/>
                <a:ea typeface="Arial-Rounded" pitchFamily="34" charset="0"/>
                <a:cs typeface="Arial" pitchFamily="34" charset="0"/>
              </a:rPr>
              <a:t>Câu chuyện của rễ</a:t>
            </a:r>
            <a:endParaRPr lang="en-US" sz="3200" b="1">
              <a:latin typeface="Arial" pitchFamily="34" charset="0"/>
              <a:ea typeface="Arial-Rounded" pitchFamily="34" charset="0"/>
              <a:cs typeface="Arial" pitchFamily="34" charset="0"/>
            </a:endParaRPr>
          </a:p>
        </p:txBody>
      </p:sp>
      <p:sp>
        <p:nvSpPr>
          <p:cNvPr id="19" name="TextBox 18"/>
          <p:cNvSpPr txBox="1"/>
          <p:nvPr/>
        </p:nvSpPr>
        <p:spPr>
          <a:xfrm>
            <a:off x="838200" y="514350"/>
            <a:ext cx="3733800" cy="4247183"/>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Hoa nở trên cành</a:t>
            </a:r>
          </a:p>
          <a:p>
            <a:pPr algn="just"/>
            <a:r>
              <a:rPr lang="en-US" sz="2700" smtClean="0">
                <a:latin typeface="Arial" pitchFamily="34" charset="0"/>
                <a:ea typeface="Arial-Rounded" pitchFamily="34" charset="0"/>
                <a:cs typeface="Arial" pitchFamily="34" charset="0"/>
              </a:rPr>
              <a:t>Khoe muôn sắc thắm</a:t>
            </a:r>
          </a:p>
          <a:p>
            <a:pPr algn="just"/>
            <a:r>
              <a:rPr lang="en-US" sz="2700" smtClean="0">
                <a:latin typeface="Arial" pitchFamily="34" charset="0"/>
                <a:ea typeface="Arial-Rounded" pitchFamily="34" charset="0"/>
                <a:cs typeface="Arial" pitchFamily="34" charset="0"/>
              </a:rPr>
              <a:t>Giữa vòm lá xanh</a:t>
            </a:r>
          </a:p>
          <a:p>
            <a:pPr algn="just"/>
            <a:r>
              <a:rPr lang="en-US" sz="2700" smtClean="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Để hoa nở đẹp</a:t>
            </a:r>
          </a:p>
          <a:p>
            <a:pPr algn="just"/>
            <a:r>
              <a:rPr lang="en-US" sz="2700" smtClean="0">
                <a:latin typeface="Arial" pitchFamily="34" charset="0"/>
                <a:ea typeface="Arial-Rounded" pitchFamily="34" charset="0"/>
                <a:cs typeface="Arial" pitchFamily="34" charset="0"/>
              </a:rPr>
              <a:t>Để quả trĩu cành</a:t>
            </a:r>
          </a:p>
          <a:p>
            <a:pPr algn="just"/>
            <a:r>
              <a:rPr lang="en-US" sz="2700" smtClean="0">
                <a:latin typeface="Arial" pitchFamily="34" charset="0"/>
                <a:ea typeface="Arial-Rounded" pitchFamily="34" charset="0"/>
                <a:cs typeface="Arial" pitchFamily="34" charset="0"/>
              </a:rPr>
              <a:t>Để lá biếc xanh</a:t>
            </a:r>
          </a:p>
          <a:p>
            <a:pPr algn="just"/>
            <a:r>
              <a:rPr lang="en-US" sz="2700" smtClean="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20" name="TextBox 19"/>
          <p:cNvSpPr txBox="1"/>
          <p:nvPr/>
        </p:nvSpPr>
        <p:spPr>
          <a:xfrm>
            <a:off x="4864100" y="514350"/>
            <a:ext cx="4051300" cy="4662682"/>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Nếu không có rễ</a:t>
            </a:r>
          </a:p>
          <a:p>
            <a:pPr algn="just"/>
            <a:r>
              <a:rPr lang="en-US" sz="2700" smtClean="0">
                <a:latin typeface="Arial" pitchFamily="34" charset="0"/>
                <a:ea typeface="Arial-Rounded" pitchFamily="34" charset="0"/>
                <a:cs typeface="Arial" pitchFamily="34" charset="0"/>
              </a:rPr>
              <a:t>Cây chẳng đâm chồi</a:t>
            </a:r>
          </a:p>
          <a:p>
            <a:pPr algn="just"/>
            <a:r>
              <a:rPr lang="en-US" sz="2700" smtClean="0">
                <a:latin typeface="Arial" pitchFamily="34" charset="0"/>
                <a:ea typeface="Arial-Rounded" pitchFamily="34" charset="0"/>
                <a:cs typeface="Arial" pitchFamily="34" charset="0"/>
              </a:rPr>
              <a:t>Chẳng ra trái ngọt</a:t>
            </a:r>
          </a:p>
          <a:p>
            <a:pPr algn="just"/>
            <a:r>
              <a:rPr lang="en-US" sz="2700" smtClean="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Rễ chẳng nhiều lời</a:t>
            </a:r>
          </a:p>
          <a:p>
            <a:pPr algn="just"/>
            <a:r>
              <a:rPr lang="en-US" sz="2700" smtClean="0">
                <a:latin typeface="Arial" pitchFamily="34" charset="0"/>
                <a:ea typeface="Arial-Rounded" pitchFamily="34" charset="0"/>
                <a:cs typeface="Arial" pitchFamily="34" charset="0"/>
              </a:rPr>
              <a:t>Âm thầm, </a:t>
            </a:r>
            <a:r>
              <a:rPr lang="en-US" sz="2700">
                <a:latin typeface="Arial" pitchFamily="34" charset="0"/>
                <a:ea typeface="Arial-Rounded" pitchFamily="34" charset="0"/>
                <a:cs typeface="Arial" pitchFamily="34" charset="0"/>
              </a:rPr>
              <a:t>nhỏ bé</a:t>
            </a:r>
            <a:endParaRPr lang="en-US" sz="2700" smtClean="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Làm đẹp cho đời</a:t>
            </a:r>
          </a:p>
          <a:p>
            <a:pPr algn="just"/>
            <a:r>
              <a:rPr lang="en-US" sz="2700" smtClean="0">
                <a:latin typeface="Arial" pitchFamily="34" charset="0"/>
                <a:ea typeface="Arial-Rounded" pitchFamily="34" charset="0"/>
                <a:cs typeface="Arial" pitchFamily="34" charset="0"/>
              </a:rPr>
              <a:t>Khiêm nhường, lặng lẽ.</a:t>
            </a:r>
          </a:p>
          <a:p>
            <a:pPr algn="r"/>
            <a:r>
              <a:rPr lang="en-US" sz="2700" smtClean="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145" y="4454409"/>
            <a:ext cx="5478217" cy="584666"/>
          </a:xfrm>
          <a:prstGeom prst="rect">
            <a:avLst/>
          </a:prstGeom>
          <a:solidFill>
            <a:srgbClr val="FEDEF3"/>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Bài thơ có mấy khổ thơ?</a:t>
            </a:r>
          </a:p>
        </p:txBody>
      </p:sp>
      <p:sp>
        <p:nvSpPr>
          <p:cNvPr id="4" name="TextBox 3"/>
          <p:cNvSpPr txBox="1"/>
          <p:nvPr/>
        </p:nvSpPr>
        <p:spPr>
          <a:xfrm>
            <a:off x="-14515" y="4415064"/>
            <a:ext cx="5486400" cy="584666"/>
          </a:xfrm>
          <a:prstGeom prst="rect">
            <a:avLst/>
          </a:prstGeom>
          <a:solidFill>
            <a:srgbClr val="FEDEF3"/>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Đọc nối tiếp khổ thơ</a:t>
            </a:r>
            <a:endParaRPr lang="en-US" sz="3200">
              <a:latin typeface="Arial" pitchFamily="34" charset="0"/>
              <a:ea typeface="Arial-Rounded" pitchFamily="34" charset="0"/>
              <a:cs typeface="Arial" pitchFamily="34" charset="0"/>
            </a:endParaRPr>
          </a:p>
        </p:txBody>
      </p:sp>
      <p:sp>
        <p:nvSpPr>
          <p:cNvPr id="5" name="TextBox 4"/>
          <p:cNvSpPr txBox="1"/>
          <p:nvPr/>
        </p:nvSpPr>
        <p:spPr>
          <a:xfrm>
            <a:off x="1362941" y="-19050"/>
            <a:ext cx="5947064" cy="584642"/>
          </a:xfrm>
          <a:prstGeom prst="rect">
            <a:avLst/>
          </a:prstGeom>
          <a:noFill/>
        </p:spPr>
        <p:txBody>
          <a:bodyPr wrap="square" lIns="91305" tIns="45654" rIns="91305" bIns="45654" rtlCol="0">
            <a:spAutoFit/>
          </a:bodyPr>
          <a:lstStyle/>
          <a:p>
            <a:pPr algn="ctr"/>
            <a:r>
              <a:rPr lang="en-US" sz="3200" b="1" smtClean="0">
                <a:latin typeface="Arial" pitchFamily="34" charset="0"/>
                <a:ea typeface="Arial-Rounded" pitchFamily="34" charset="0"/>
                <a:cs typeface="Arial" pitchFamily="34" charset="0"/>
              </a:rPr>
              <a:t>Câu chuyện của rễ</a:t>
            </a:r>
            <a:endParaRPr lang="en-US" sz="3200" b="1">
              <a:latin typeface="Arial" pitchFamily="34" charset="0"/>
              <a:ea typeface="Arial-Rounded" pitchFamily="34" charset="0"/>
              <a:cs typeface="Arial" pitchFamily="34" charset="0"/>
            </a:endParaRPr>
          </a:p>
        </p:txBody>
      </p:sp>
      <p:sp>
        <p:nvSpPr>
          <p:cNvPr id="6" name="TextBox 5"/>
          <p:cNvSpPr txBox="1"/>
          <p:nvPr/>
        </p:nvSpPr>
        <p:spPr>
          <a:xfrm>
            <a:off x="838200" y="639568"/>
            <a:ext cx="3733800" cy="4247183"/>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Hoa nở trên cành</a:t>
            </a:r>
          </a:p>
          <a:p>
            <a:pPr algn="just"/>
            <a:r>
              <a:rPr lang="en-US" sz="2700" smtClean="0">
                <a:latin typeface="Arial" pitchFamily="34" charset="0"/>
                <a:ea typeface="Arial-Rounded" pitchFamily="34" charset="0"/>
                <a:cs typeface="Arial" pitchFamily="34" charset="0"/>
              </a:rPr>
              <a:t>Khoe muôn sắc thắm</a:t>
            </a:r>
          </a:p>
          <a:p>
            <a:pPr algn="just"/>
            <a:r>
              <a:rPr lang="en-US" sz="2700" smtClean="0">
                <a:latin typeface="Arial" pitchFamily="34" charset="0"/>
                <a:ea typeface="Arial-Rounded" pitchFamily="34" charset="0"/>
                <a:cs typeface="Arial" pitchFamily="34" charset="0"/>
              </a:rPr>
              <a:t>Giữa vòm lá xanh</a:t>
            </a:r>
          </a:p>
          <a:p>
            <a:pPr algn="just"/>
            <a:r>
              <a:rPr lang="en-US" sz="2700" smtClean="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Để hoa nở đẹp</a:t>
            </a:r>
          </a:p>
          <a:p>
            <a:pPr algn="just"/>
            <a:r>
              <a:rPr lang="en-US" sz="2700" smtClean="0">
                <a:latin typeface="Arial" pitchFamily="34" charset="0"/>
                <a:ea typeface="Arial-Rounded" pitchFamily="34" charset="0"/>
                <a:cs typeface="Arial" pitchFamily="34" charset="0"/>
              </a:rPr>
              <a:t>Để quả trĩu cành</a:t>
            </a:r>
          </a:p>
          <a:p>
            <a:pPr algn="just"/>
            <a:r>
              <a:rPr lang="en-US" sz="2700" smtClean="0">
                <a:latin typeface="Arial" pitchFamily="34" charset="0"/>
                <a:ea typeface="Arial-Rounded" pitchFamily="34" charset="0"/>
                <a:cs typeface="Arial" pitchFamily="34" charset="0"/>
              </a:rPr>
              <a:t>Để lá biếc xanh</a:t>
            </a:r>
          </a:p>
          <a:p>
            <a:pPr algn="just"/>
            <a:r>
              <a:rPr lang="en-US" sz="2700" smtClean="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7" name="TextBox 6"/>
          <p:cNvSpPr txBox="1"/>
          <p:nvPr/>
        </p:nvSpPr>
        <p:spPr>
          <a:xfrm>
            <a:off x="4864100" y="639568"/>
            <a:ext cx="4051300" cy="4662682"/>
          </a:xfrm>
          <a:prstGeom prst="rect">
            <a:avLst/>
          </a:prstGeom>
          <a:noFill/>
        </p:spPr>
        <p:txBody>
          <a:bodyPr wrap="square" lIns="91305" tIns="45654" rIns="91305" bIns="45654" rtlCol="0">
            <a:spAutoFit/>
          </a:bodyPr>
          <a:lstStyle/>
          <a:p>
            <a:pPr algn="just"/>
            <a:r>
              <a:rPr lang="en-US" sz="2700" smtClean="0">
                <a:latin typeface="Arial" pitchFamily="34" charset="0"/>
                <a:ea typeface="Arial-Rounded" pitchFamily="34" charset="0"/>
                <a:cs typeface="Arial" pitchFamily="34" charset="0"/>
              </a:rPr>
              <a:t>Nếu không có rễ</a:t>
            </a:r>
          </a:p>
          <a:p>
            <a:pPr algn="just"/>
            <a:r>
              <a:rPr lang="en-US" sz="2700" smtClean="0">
                <a:latin typeface="Arial" pitchFamily="34" charset="0"/>
                <a:ea typeface="Arial-Rounded" pitchFamily="34" charset="0"/>
                <a:cs typeface="Arial" pitchFamily="34" charset="0"/>
              </a:rPr>
              <a:t>Cây chẳng đâm chồi</a:t>
            </a:r>
          </a:p>
          <a:p>
            <a:pPr algn="just"/>
            <a:r>
              <a:rPr lang="en-US" sz="2700" smtClean="0">
                <a:latin typeface="Arial" pitchFamily="34" charset="0"/>
                <a:ea typeface="Arial-Rounded" pitchFamily="34" charset="0"/>
                <a:cs typeface="Arial" pitchFamily="34" charset="0"/>
              </a:rPr>
              <a:t>Chẳng ra trái ngọt</a:t>
            </a:r>
          </a:p>
          <a:p>
            <a:pPr algn="just"/>
            <a:r>
              <a:rPr lang="en-US" sz="2700" smtClean="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Rễ chẳng nhiều lời</a:t>
            </a:r>
          </a:p>
          <a:p>
            <a:pPr algn="just"/>
            <a:r>
              <a:rPr lang="en-US" sz="2700" smtClean="0">
                <a:latin typeface="Arial" pitchFamily="34" charset="0"/>
                <a:ea typeface="Arial-Rounded" pitchFamily="34" charset="0"/>
                <a:cs typeface="Arial" pitchFamily="34" charset="0"/>
              </a:rPr>
              <a:t>Âm thầm, </a:t>
            </a:r>
            <a:r>
              <a:rPr lang="en-US" sz="2700">
                <a:latin typeface="Arial" pitchFamily="34" charset="0"/>
                <a:ea typeface="Arial-Rounded" pitchFamily="34" charset="0"/>
                <a:cs typeface="Arial" pitchFamily="34" charset="0"/>
              </a:rPr>
              <a:t>nhỏ bé</a:t>
            </a:r>
            <a:endParaRPr lang="en-US" sz="2700" smtClean="0">
              <a:latin typeface="Arial" pitchFamily="34" charset="0"/>
              <a:ea typeface="Arial-Rounded" pitchFamily="34" charset="0"/>
              <a:cs typeface="Arial" pitchFamily="34" charset="0"/>
            </a:endParaRPr>
          </a:p>
          <a:p>
            <a:pPr algn="just"/>
            <a:r>
              <a:rPr lang="en-US" sz="2700" smtClean="0">
                <a:latin typeface="Arial" pitchFamily="34" charset="0"/>
                <a:ea typeface="Arial-Rounded" pitchFamily="34" charset="0"/>
                <a:cs typeface="Arial" pitchFamily="34" charset="0"/>
              </a:rPr>
              <a:t>Làm đẹp cho đời</a:t>
            </a:r>
          </a:p>
          <a:p>
            <a:pPr algn="just"/>
            <a:r>
              <a:rPr lang="en-US" sz="2700" smtClean="0">
                <a:latin typeface="Arial" pitchFamily="34" charset="0"/>
                <a:ea typeface="Arial-Rounded" pitchFamily="34" charset="0"/>
                <a:cs typeface="Arial" pitchFamily="34" charset="0"/>
              </a:rPr>
              <a:t>Khiêm nhường, lặng lẽ.</a:t>
            </a:r>
          </a:p>
          <a:p>
            <a:pPr algn="r"/>
            <a:r>
              <a:rPr lang="en-US" sz="2700" smtClean="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05493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1285</TotalTime>
  <Words>1140</Words>
  <Application>Microsoft Office PowerPoint</Application>
  <PresentationFormat>On-screen Show (16:9)</PresentationFormat>
  <Paragraphs>251</Paragraphs>
  <Slides>24</Slides>
  <Notes>6</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trĩu</vt:lpstr>
      <vt:lpstr>PowerPoint Presentation</vt:lpstr>
      <vt:lpstr>PowerPoint Presentation</vt:lpstr>
      <vt:lpstr>PowerPoint Presentation</vt:lpstr>
      <vt:lpstr>Sắc thắm: màu đậm và tươi.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228</cp:revision>
  <dcterms:created xsi:type="dcterms:W3CDTF">2020-12-08T15:48:47Z</dcterms:created>
  <dcterms:modified xsi:type="dcterms:W3CDTF">2021-02-18T15:21:50Z</dcterms:modified>
</cp:coreProperties>
</file>