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06" r:id="rId2"/>
    <p:sldId id="289" r:id="rId3"/>
    <p:sldId id="298" r:id="rId4"/>
    <p:sldId id="273" r:id="rId5"/>
    <p:sldId id="258" r:id="rId6"/>
    <p:sldId id="260" r:id="rId7"/>
    <p:sldId id="305" r:id="rId8"/>
    <p:sldId id="261" r:id="rId9"/>
    <p:sldId id="263" r:id="rId10"/>
    <p:sldId id="262" r:id="rId11"/>
    <p:sldId id="296" r:id="rId12"/>
    <p:sldId id="300" r:id="rId13"/>
    <p:sldId id="301" r:id="rId14"/>
    <p:sldId id="278" r:id="rId15"/>
    <p:sldId id="264" r:id="rId16"/>
    <p:sldId id="266" r:id="rId17"/>
    <p:sldId id="267" r:id="rId18"/>
    <p:sldId id="299" r:id="rId19"/>
    <p:sldId id="302" r:id="rId20"/>
    <p:sldId id="287" r:id="rId21"/>
    <p:sldId id="270" r:id="rId22"/>
    <p:sldId id="271" r:id="rId23"/>
    <p:sldId id="303" r:id="rId24"/>
    <p:sldId id="304" r:id="rId25"/>
    <p:sldId id="272" r:id="rId26"/>
  </p:sldIdLst>
  <p:sldSz cx="9144000" cy="5143500" type="screen16x9"/>
  <p:notesSz cx="6858000" cy="9144000"/>
  <p:defaultTextStyle>
    <a:defPPr>
      <a:defRPr lang="en-US"/>
    </a:defPPr>
    <a:lvl1pPr marL="0" algn="l" defTabSz="913056" rtl="0" eaLnBrk="1" latinLnBrk="0" hangingPunct="1">
      <a:defRPr sz="1800" kern="1200">
        <a:solidFill>
          <a:schemeClr val="tx1"/>
        </a:solidFill>
        <a:latin typeface="+mn-lt"/>
        <a:ea typeface="+mn-ea"/>
        <a:cs typeface="+mn-cs"/>
      </a:defRPr>
    </a:lvl1pPr>
    <a:lvl2pPr marL="456527" algn="l" defTabSz="913056" rtl="0" eaLnBrk="1" latinLnBrk="0" hangingPunct="1">
      <a:defRPr sz="1800" kern="1200">
        <a:solidFill>
          <a:schemeClr val="tx1"/>
        </a:solidFill>
        <a:latin typeface="+mn-lt"/>
        <a:ea typeface="+mn-ea"/>
        <a:cs typeface="+mn-cs"/>
      </a:defRPr>
    </a:lvl2pPr>
    <a:lvl3pPr marL="913056" algn="l" defTabSz="913056" rtl="0" eaLnBrk="1" latinLnBrk="0" hangingPunct="1">
      <a:defRPr sz="1800" kern="1200">
        <a:solidFill>
          <a:schemeClr val="tx1"/>
        </a:solidFill>
        <a:latin typeface="+mn-lt"/>
        <a:ea typeface="+mn-ea"/>
        <a:cs typeface="+mn-cs"/>
      </a:defRPr>
    </a:lvl3pPr>
    <a:lvl4pPr marL="1369583" algn="l" defTabSz="913056" rtl="0" eaLnBrk="1" latinLnBrk="0" hangingPunct="1">
      <a:defRPr sz="1800" kern="1200">
        <a:solidFill>
          <a:schemeClr val="tx1"/>
        </a:solidFill>
        <a:latin typeface="+mn-lt"/>
        <a:ea typeface="+mn-ea"/>
        <a:cs typeface="+mn-cs"/>
      </a:defRPr>
    </a:lvl4pPr>
    <a:lvl5pPr marL="1826111" algn="l" defTabSz="913056" rtl="0" eaLnBrk="1" latinLnBrk="0" hangingPunct="1">
      <a:defRPr sz="1800" kern="1200">
        <a:solidFill>
          <a:schemeClr val="tx1"/>
        </a:solidFill>
        <a:latin typeface="+mn-lt"/>
        <a:ea typeface="+mn-ea"/>
        <a:cs typeface="+mn-cs"/>
      </a:defRPr>
    </a:lvl5pPr>
    <a:lvl6pPr marL="2282638" algn="l" defTabSz="913056" rtl="0" eaLnBrk="1" latinLnBrk="0" hangingPunct="1">
      <a:defRPr sz="1800" kern="1200">
        <a:solidFill>
          <a:schemeClr val="tx1"/>
        </a:solidFill>
        <a:latin typeface="+mn-lt"/>
        <a:ea typeface="+mn-ea"/>
        <a:cs typeface="+mn-cs"/>
      </a:defRPr>
    </a:lvl6pPr>
    <a:lvl7pPr marL="2739166" algn="l" defTabSz="913056" rtl="0" eaLnBrk="1" latinLnBrk="0" hangingPunct="1">
      <a:defRPr sz="1800" kern="1200">
        <a:solidFill>
          <a:schemeClr val="tx1"/>
        </a:solidFill>
        <a:latin typeface="+mn-lt"/>
        <a:ea typeface="+mn-ea"/>
        <a:cs typeface="+mn-cs"/>
      </a:defRPr>
    </a:lvl7pPr>
    <a:lvl8pPr marL="3195694" algn="l" defTabSz="913056" rtl="0" eaLnBrk="1" latinLnBrk="0" hangingPunct="1">
      <a:defRPr sz="1800" kern="1200">
        <a:solidFill>
          <a:schemeClr val="tx1"/>
        </a:solidFill>
        <a:latin typeface="+mn-lt"/>
        <a:ea typeface="+mn-ea"/>
        <a:cs typeface="+mn-cs"/>
      </a:defRPr>
    </a:lvl8pPr>
    <a:lvl9pPr marL="3652221" algn="l" defTabSz="913056"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ECB6"/>
    <a:srgbClr val="B8E08C"/>
    <a:srgbClr val="FF2980"/>
    <a:srgbClr val="FEDEF3"/>
    <a:srgbClr val="FE8ACC"/>
    <a:srgbClr val="FECEED"/>
    <a:srgbClr val="FD0B95"/>
    <a:srgbClr val="FDBBE5"/>
    <a:srgbClr val="FD49B0"/>
    <a:srgbClr val="FEA8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452" autoAdjust="0"/>
  </p:normalViewPr>
  <p:slideViewPr>
    <p:cSldViewPr>
      <p:cViewPr varScale="1">
        <p:scale>
          <a:sx n="81" d="100"/>
          <a:sy n="81" d="100"/>
        </p:scale>
        <p:origin x="-1056"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4/19/2021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178" rtl="0" eaLnBrk="1" latinLnBrk="0" hangingPunct="1">
      <a:defRPr sz="1200" kern="1200">
        <a:solidFill>
          <a:schemeClr val="tx1"/>
        </a:solidFill>
        <a:latin typeface="+mn-lt"/>
        <a:ea typeface="+mn-ea"/>
        <a:cs typeface="+mn-cs"/>
      </a:defRPr>
    </a:lvl1pPr>
    <a:lvl2pPr marL="456589" algn="l" defTabSz="913178" rtl="0" eaLnBrk="1" latinLnBrk="0" hangingPunct="1">
      <a:defRPr sz="1200" kern="1200">
        <a:solidFill>
          <a:schemeClr val="tx1"/>
        </a:solidFill>
        <a:latin typeface="+mn-lt"/>
        <a:ea typeface="+mn-ea"/>
        <a:cs typeface="+mn-cs"/>
      </a:defRPr>
    </a:lvl2pPr>
    <a:lvl3pPr marL="913178" algn="l" defTabSz="913178" rtl="0" eaLnBrk="1" latinLnBrk="0" hangingPunct="1">
      <a:defRPr sz="1200" kern="1200">
        <a:solidFill>
          <a:schemeClr val="tx1"/>
        </a:solidFill>
        <a:latin typeface="+mn-lt"/>
        <a:ea typeface="+mn-ea"/>
        <a:cs typeface="+mn-cs"/>
      </a:defRPr>
    </a:lvl3pPr>
    <a:lvl4pPr marL="1369769" algn="l" defTabSz="913178" rtl="0" eaLnBrk="1" latinLnBrk="0" hangingPunct="1">
      <a:defRPr sz="1200" kern="1200">
        <a:solidFill>
          <a:schemeClr val="tx1"/>
        </a:solidFill>
        <a:latin typeface="+mn-lt"/>
        <a:ea typeface="+mn-ea"/>
        <a:cs typeface="+mn-cs"/>
      </a:defRPr>
    </a:lvl4pPr>
    <a:lvl5pPr marL="1826358" algn="l" defTabSz="913178" rtl="0" eaLnBrk="1" latinLnBrk="0" hangingPunct="1">
      <a:defRPr sz="1200" kern="1200">
        <a:solidFill>
          <a:schemeClr val="tx1"/>
        </a:solidFill>
        <a:latin typeface="+mn-lt"/>
        <a:ea typeface="+mn-ea"/>
        <a:cs typeface="+mn-cs"/>
      </a:defRPr>
    </a:lvl5pPr>
    <a:lvl6pPr marL="2282948" algn="l" defTabSz="913178" rtl="0" eaLnBrk="1" latinLnBrk="0" hangingPunct="1">
      <a:defRPr sz="1200" kern="1200">
        <a:solidFill>
          <a:schemeClr val="tx1"/>
        </a:solidFill>
        <a:latin typeface="+mn-lt"/>
        <a:ea typeface="+mn-ea"/>
        <a:cs typeface="+mn-cs"/>
      </a:defRPr>
    </a:lvl6pPr>
    <a:lvl7pPr marL="2739538" algn="l" defTabSz="913178" rtl="0" eaLnBrk="1" latinLnBrk="0" hangingPunct="1">
      <a:defRPr sz="1200" kern="1200">
        <a:solidFill>
          <a:schemeClr val="tx1"/>
        </a:solidFill>
        <a:latin typeface="+mn-lt"/>
        <a:ea typeface="+mn-ea"/>
        <a:cs typeface="+mn-cs"/>
      </a:defRPr>
    </a:lvl7pPr>
    <a:lvl8pPr marL="3196127" algn="l" defTabSz="913178" rtl="0" eaLnBrk="1" latinLnBrk="0" hangingPunct="1">
      <a:defRPr sz="1200" kern="1200">
        <a:solidFill>
          <a:schemeClr val="tx1"/>
        </a:solidFill>
        <a:latin typeface="+mn-lt"/>
        <a:ea typeface="+mn-ea"/>
        <a:cs typeface="+mn-cs"/>
      </a:defRPr>
    </a:lvl8pPr>
    <a:lvl9pPr marL="3652716" algn="l" defTabSz="9131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F164E-D685-493E-AF07-0CE742DE1FDD}" type="slidenum">
              <a:rPr lang="zh-CN" altLang="en-US" smtClean="0"/>
              <a:t>1</a:t>
            </a:fld>
            <a:endParaRPr lang="zh-CN" altLang="en-US"/>
          </a:p>
        </p:txBody>
      </p:sp>
    </p:spTree>
    <p:extLst>
      <p:ext uri="{BB962C8B-B14F-4D97-AF65-F5344CB8AC3E}">
        <p14:creationId xmlns:p14="http://schemas.microsoft.com/office/powerpoint/2010/main" val="2798012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16</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HD</a:t>
            </a:r>
            <a:r>
              <a:rPr lang="en-US" baseline="0" smtClean="0"/>
              <a:t> học sinh khi trả lời cần nói đầy đủ, có đầu có đuôi. </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17</a:t>
            </a:fld>
            <a:endParaRPr lang="en-US"/>
          </a:p>
        </p:txBody>
      </p:sp>
    </p:spTree>
    <p:extLst>
      <p:ext uri="{BB962C8B-B14F-4D97-AF65-F5344CB8AC3E}">
        <p14:creationId xmlns:p14="http://schemas.microsoft.com/office/powerpoint/2010/main" val="2838435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18</a:t>
            </a:fld>
            <a:endParaRPr lang="en-US"/>
          </a:p>
        </p:txBody>
      </p:sp>
    </p:spTree>
    <p:extLst>
      <p:ext uri="{BB962C8B-B14F-4D97-AF65-F5344CB8AC3E}">
        <p14:creationId xmlns:p14="http://schemas.microsoft.com/office/powerpoint/2010/main" val="2838435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19</a:t>
            </a:fld>
            <a:endParaRPr lang="en-US"/>
          </a:p>
        </p:txBody>
      </p:sp>
    </p:spTree>
    <p:extLst>
      <p:ext uri="{BB962C8B-B14F-4D97-AF65-F5344CB8AC3E}">
        <p14:creationId xmlns:p14="http://schemas.microsoft.com/office/powerpoint/2010/main" val="2838435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giáo</a:t>
            </a:r>
            <a:r>
              <a:rPr lang="en-US" baseline="0" smtClean="0"/>
              <a:t> dục mở rộng: bảo vệ thiên nhiên, bảo vệ môi trường.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20</a:t>
            </a:fld>
            <a:endParaRPr lang="en-US"/>
          </a:p>
        </p:txBody>
      </p:sp>
    </p:spTree>
    <p:extLst>
      <p:ext uri="{BB962C8B-B14F-4D97-AF65-F5344CB8AC3E}">
        <p14:creationId xmlns:p14="http://schemas.microsoft.com/office/powerpoint/2010/main" val="3923380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21</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Giáo</a:t>
            </a:r>
            <a:r>
              <a:rPr lang="en-US" baseline="0" smtClean="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F164E-D685-493E-AF07-0CE742DE1FDD}" type="slidenum">
              <a:rPr lang="zh-CN" altLang="en-US" smtClean="0"/>
              <a:t>7</a:t>
            </a:fld>
            <a:endParaRPr lang="zh-CN" altLang="en-US"/>
          </a:p>
        </p:txBody>
      </p:sp>
    </p:spTree>
    <p:extLst>
      <p:ext uri="{BB962C8B-B14F-4D97-AF65-F5344CB8AC3E}">
        <p14:creationId xmlns:p14="http://schemas.microsoft.com/office/powerpoint/2010/main" val="2530494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yêu</a:t>
            </a:r>
            <a:r>
              <a:rPr lang="en-US" baseline="0" smtClean="0"/>
              <a:t> cầu hs nêu nghĩa theo cách hs hiểu trước.</a:t>
            </a:r>
          </a:p>
          <a:p>
            <a:r>
              <a:rPr lang="en-US" baseline="0" smtClean="0"/>
              <a:t>Có thể cho HS giải nghĩa bằng cách đặt câu.</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yêu</a:t>
            </a:r>
            <a:r>
              <a:rPr lang="en-US" baseline="0" smtClean="0"/>
              <a:t> cầu hs nêu nghĩa theo cách hs hiểu trước.</a:t>
            </a:r>
          </a:p>
          <a:p>
            <a:r>
              <a:rPr lang="en-US" baseline="0" smtClean="0"/>
              <a:t>Có thể cho HS giải nghĩa bằng cách đặt câu.</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yêu</a:t>
            </a:r>
            <a:r>
              <a:rPr lang="en-US" baseline="0" smtClean="0"/>
              <a:t> cầu hs nêu nghĩa theo cách hs hiểu trước.</a:t>
            </a:r>
          </a:p>
          <a:p>
            <a:r>
              <a:rPr lang="en-US" baseline="0" smtClean="0"/>
              <a:t>Có thể cho HS giải nghĩa bằng cách đặt câu.</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13</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Đọc nối</a:t>
            </a:r>
            <a:r>
              <a:rPr lang="en-US" baseline="0" smtClean="0"/>
              <a:t> tiếp đoạn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14</a:t>
            </a:fld>
            <a:endParaRPr lang="en-US"/>
          </a:p>
        </p:txBody>
      </p:sp>
    </p:spTree>
    <p:extLst>
      <p:ext uri="{BB962C8B-B14F-4D97-AF65-F5344CB8AC3E}">
        <p14:creationId xmlns:p14="http://schemas.microsoft.com/office/powerpoint/2010/main" val="1725670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Thi đua</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15</a:t>
            </a:fld>
            <a:endParaRPr lang="en-US"/>
          </a:p>
        </p:txBody>
      </p:sp>
    </p:spTree>
    <p:extLst>
      <p:ext uri="{BB962C8B-B14F-4D97-AF65-F5344CB8AC3E}">
        <p14:creationId xmlns:p14="http://schemas.microsoft.com/office/powerpoint/2010/main" val="1698149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27" indent="0" algn="ctr">
              <a:buNone/>
              <a:defRPr>
                <a:solidFill>
                  <a:schemeClr val="tx1">
                    <a:tint val="75000"/>
                  </a:schemeClr>
                </a:solidFill>
              </a:defRPr>
            </a:lvl2pPr>
            <a:lvl3pPr marL="913056" indent="0" algn="ctr">
              <a:buNone/>
              <a:defRPr>
                <a:solidFill>
                  <a:schemeClr val="tx1">
                    <a:tint val="75000"/>
                  </a:schemeClr>
                </a:solidFill>
              </a:defRPr>
            </a:lvl3pPr>
            <a:lvl4pPr marL="1369583" indent="0" algn="ctr">
              <a:buNone/>
              <a:defRPr>
                <a:solidFill>
                  <a:schemeClr val="tx1">
                    <a:tint val="75000"/>
                  </a:schemeClr>
                </a:solidFill>
              </a:defRPr>
            </a:lvl4pPr>
            <a:lvl5pPr marL="1826111" indent="0" algn="ctr">
              <a:buNone/>
              <a:defRPr>
                <a:solidFill>
                  <a:schemeClr val="tx1">
                    <a:tint val="75000"/>
                  </a:schemeClr>
                </a:solidFill>
              </a:defRPr>
            </a:lvl5pPr>
            <a:lvl6pPr marL="2282638" indent="0" algn="ctr">
              <a:buNone/>
              <a:defRPr>
                <a:solidFill>
                  <a:schemeClr val="tx1">
                    <a:tint val="75000"/>
                  </a:schemeClr>
                </a:solidFill>
              </a:defRPr>
            </a:lvl6pPr>
            <a:lvl7pPr marL="2739166" indent="0" algn="ctr">
              <a:buNone/>
              <a:defRPr>
                <a:solidFill>
                  <a:schemeClr val="tx1">
                    <a:tint val="75000"/>
                  </a:schemeClr>
                </a:solidFill>
              </a:defRPr>
            </a:lvl7pPr>
            <a:lvl8pPr marL="3195694" indent="0" algn="ctr">
              <a:buNone/>
              <a:defRPr>
                <a:solidFill>
                  <a:schemeClr val="tx1">
                    <a:tint val="75000"/>
                  </a:schemeClr>
                </a:solidFill>
              </a:defRPr>
            </a:lvl8pPr>
            <a:lvl9pPr marL="365222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4/19/2021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4/19/2021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4/19/2021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9144001" cy="51435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 y="3458194"/>
            <a:ext cx="9144011" cy="1685306"/>
          </a:xfrm>
          <a:prstGeom prst="rect">
            <a:avLst/>
          </a:prstGeom>
        </p:spPr>
      </p:pic>
    </p:spTree>
    <p:extLst>
      <p:ext uri="{BB962C8B-B14F-4D97-AF65-F5344CB8AC3E}">
        <p14:creationId xmlns:p14="http://schemas.microsoft.com/office/powerpoint/2010/main" val="223638025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4/19/2021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27" indent="0">
              <a:buNone/>
              <a:defRPr sz="1800">
                <a:solidFill>
                  <a:schemeClr val="tx1">
                    <a:tint val="75000"/>
                  </a:schemeClr>
                </a:solidFill>
              </a:defRPr>
            </a:lvl2pPr>
            <a:lvl3pPr marL="913056" indent="0">
              <a:buNone/>
              <a:defRPr sz="1600">
                <a:solidFill>
                  <a:schemeClr val="tx1">
                    <a:tint val="75000"/>
                  </a:schemeClr>
                </a:solidFill>
              </a:defRPr>
            </a:lvl3pPr>
            <a:lvl4pPr marL="1369583" indent="0">
              <a:buNone/>
              <a:defRPr sz="1400">
                <a:solidFill>
                  <a:schemeClr val="tx1">
                    <a:tint val="75000"/>
                  </a:schemeClr>
                </a:solidFill>
              </a:defRPr>
            </a:lvl4pPr>
            <a:lvl5pPr marL="1826111" indent="0">
              <a:buNone/>
              <a:defRPr sz="1400">
                <a:solidFill>
                  <a:schemeClr val="tx1">
                    <a:tint val="75000"/>
                  </a:schemeClr>
                </a:solidFill>
              </a:defRPr>
            </a:lvl5pPr>
            <a:lvl6pPr marL="2282638" indent="0">
              <a:buNone/>
              <a:defRPr sz="1400">
                <a:solidFill>
                  <a:schemeClr val="tx1">
                    <a:tint val="75000"/>
                  </a:schemeClr>
                </a:solidFill>
              </a:defRPr>
            </a:lvl6pPr>
            <a:lvl7pPr marL="2739166" indent="0">
              <a:buNone/>
              <a:defRPr sz="1400">
                <a:solidFill>
                  <a:schemeClr val="tx1">
                    <a:tint val="75000"/>
                  </a:schemeClr>
                </a:solidFill>
              </a:defRPr>
            </a:lvl7pPr>
            <a:lvl8pPr marL="3195694" indent="0">
              <a:buNone/>
              <a:defRPr sz="1400">
                <a:solidFill>
                  <a:schemeClr val="tx1">
                    <a:tint val="75000"/>
                  </a:schemeClr>
                </a:solidFill>
              </a:defRPr>
            </a:lvl8pPr>
            <a:lvl9pPr marL="365222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4/19/2021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4/19/2021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27" indent="0">
              <a:buNone/>
              <a:defRPr sz="2000" b="1"/>
            </a:lvl2pPr>
            <a:lvl3pPr marL="913056" indent="0">
              <a:buNone/>
              <a:defRPr sz="1800" b="1"/>
            </a:lvl3pPr>
            <a:lvl4pPr marL="1369583" indent="0">
              <a:buNone/>
              <a:defRPr sz="1600" b="1"/>
            </a:lvl4pPr>
            <a:lvl5pPr marL="1826111" indent="0">
              <a:buNone/>
              <a:defRPr sz="1600" b="1"/>
            </a:lvl5pPr>
            <a:lvl6pPr marL="2282638" indent="0">
              <a:buNone/>
              <a:defRPr sz="1600" b="1"/>
            </a:lvl6pPr>
            <a:lvl7pPr marL="2739166" indent="0">
              <a:buNone/>
              <a:defRPr sz="1600" b="1"/>
            </a:lvl7pPr>
            <a:lvl8pPr marL="3195694" indent="0">
              <a:buNone/>
              <a:defRPr sz="1600" b="1"/>
            </a:lvl8pPr>
            <a:lvl9pPr marL="365222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6527" indent="0">
              <a:buNone/>
              <a:defRPr sz="2000" b="1"/>
            </a:lvl2pPr>
            <a:lvl3pPr marL="913056" indent="0">
              <a:buNone/>
              <a:defRPr sz="1800" b="1"/>
            </a:lvl3pPr>
            <a:lvl4pPr marL="1369583" indent="0">
              <a:buNone/>
              <a:defRPr sz="1600" b="1"/>
            </a:lvl4pPr>
            <a:lvl5pPr marL="1826111" indent="0">
              <a:buNone/>
              <a:defRPr sz="1600" b="1"/>
            </a:lvl5pPr>
            <a:lvl6pPr marL="2282638" indent="0">
              <a:buNone/>
              <a:defRPr sz="1600" b="1"/>
            </a:lvl6pPr>
            <a:lvl7pPr marL="2739166" indent="0">
              <a:buNone/>
              <a:defRPr sz="1600" b="1"/>
            </a:lvl7pPr>
            <a:lvl8pPr marL="3195694" indent="0">
              <a:buNone/>
              <a:defRPr sz="1600" b="1"/>
            </a:lvl8pPr>
            <a:lvl9pPr marL="365222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4/19/2021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4/19/2021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4/19/2021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9"/>
            <a:ext cx="3008313" cy="3518297"/>
          </a:xfrm>
        </p:spPr>
        <p:txBody>
          <a:bodyPr/>
          <a:lstStyle>
            <a:lvl1pPr marL="0" indent="0">
              <a:buNone/>
              <a:defRPr sz="1400"/>
            </a:lvl1pPr>
            <a:lvl2pPr marL="456527" indent="0">
              <a:buNone/>
              <a:defRPr sz="1200"/>
            </a:lvl2pPr>
            <a:lvl3pPr marL="913056" indent="0">
              <a:buNone/>
              <a:defRPr sz="1000"/>
            </a:lvl3pPr>
            <a:lvl4pPr marL="1369583" indent="0">
              <a:buNone/>
              <a:defRPr sz="900"/>
            </a:lvl4pPr>
            <a:lvl5pPr marL="1826111" indent="0">
              <a:buNone/>
              <a:defRPr sz="900"/>
            </a:lvl5pPr>
            <a:lvl6pPr marL="2282638" indent="0">
              <a:buNone/>
              <a:defRPr sz="900"/>
            </a:lvl6pPr>
            <a:lvl7pPr marL="2739166" indent="0">
              <a:buNone/>
              <a:defRPr sz="900"/>
            </a:lvl7pPr>
            <a:lvl8pPr marL="3195694" indent="0">
              <a:buNone/>
              <a:defRPr sz="900"/>
            </a:lvl8pPr>
            <a:lvl9pPr marL="365222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4/19/2021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27" indent="0">
              <a:buNone/>
              <a:defRPr sz="2800"/>
            </a:lvl2pPr>
            <a:lvl3pPr marL="913056" indent="0">
              <a:buNone/>
              <a:defRPr sz="2400"/>
            </a:lvl3pPr>
            <a:lvl4pPr marL="1369583" indent="0">
              <a:buNone/>
              <a:defRPr sz="2000"/>
            </a:lvl4pPr>
            <a:lvl5pPr marL="1826111" indent="0">
              <a:buNone/>
              <a:defRPr sz="2000"/>
            </a:lvl5pPr>
            <a:lvl6pPr marL="2282638" indent="0">
              <a:buNone/>
              <a:defRPr sz="2000"/>
            </a:lvl6pPr>
            <a:lvl7pPr marL="2739166" indent="0">
              <a:buNone/>
              <a:defRPr sz="2000"/>
            </a:lvl7pPr>
            <a:lvl8pPr marL="3195694" indent="0">
              <a:buNone/>
              <a:defRPr sz="2000"/>
            </a:lvl8pPr>
            <a:lvl9pPr marL="3652221"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6527" indent="0">
              <a:buNone/>
              <a:defRPr sz="1200"/>
            </a:lvl2pPr>
            <a:lvl3pPr marL="913056" indent="0">
              <a:buNone/>
              <a:defRPr sz="1000"/>
            </a:lvl3pPr>
            <a:lvl4pPr marL="1369583" indent="0">
              <a:buNone/>
              <a:defRPr sz="900"/>
            </a:lvl4pPr>
            <a:lvl5pPr marL="1826111" indent="0">
              <a:buNone/>
              <a:defRPr sz="900"/>
            </a:lvl5pPr>
            <a:lvl6pPr marL="2282638" indent="0">
              <a:buNone/>
              <a:defRPr sz="900"/>
            </a:lvl6pPr>
            <a:lvl7pPr marL="2739166" indent="0">
              <a:buNone/>
              <a:defRPr sz="900"/>
            </a:lvl7pPr>
            <a:lvl8pPr marL="3195694" indent="0">
              <a:buNone/>
              <a:defRPr sz="900"/>
            </a:lvl8pPr>
            <a:lvl9pPr marL="365222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4/19/2021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2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05" tIns="45654" rIns="91305" bIns="4565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05" tIns="45654" rIns="91305" bIns="4565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305" tIns="45654" rIns="91305" bIns="45654" rtlCol="0" anchor="ctr"/>
          <a:lstStyle>
            <a:lvl1pPr algn="l">
              <a:defRPr sz="1200">
                <a:solidFill>
                  <a:schemeClr val="tx1">
                    <a:tint val="75000"/>
                  </a:schemeClr>
                </a:solidFill>
              </a:defRPr>
            </a:lvl1pPr>
          </a:lstStyle>
          <a:p>
            <a:fld id="{4CEF851F-4C9B-4ED8-A706-7687066F5A2C}" type="datetimeFigureOut">
              <a:rPr lang="en-US" smtClean="0"/>
              <a:t>4/19/2021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05" tIns="45654" rIns="91305" bIns="4565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05" tIns="45654" rIns="91305" bIns="4565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3056" rtl="0" eaLnBrk="1" latinLnBrk="0" hangingPunct="1">
        <a:spcBef>
          <a:spcPct val="0"/>
        </a:spcBef>
        <a:buNone/>
        <a:defRPr sz="4400" kern="1200">
          <a:solidFill>
            <a:schemeClr val="tx1"/>
          </a:solidFill>
          <a:latin typeface="+mj-lt"/>
          <a:ea typeface="+mj-ea"/>
          <a:cs typeface="+mj-cs"/>
        </a:defRPr>
      </a:lvl1pPr>
    </p:titleStyle>
    <p:bodyStyle>
      <a:lvl1pPr marL="342395" indent="-342395" algn="l" defTabSz="91305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57" indent="-285330" algn="l" defTabSz="91305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19" indent="-228265" algn="l" defTabSz="91305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47"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75"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902"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429"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58"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85"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56" rtl="0" eaLnBrk="1" latinLnBrk="0" hangingPunct="1">
        <a:defRPr sz="1800" kern="1200">
          <a:solidFill>
            <a:schemeClr val="tx1"/>
          </a:solidFill>
          <a:latin typeface="+mn-lt"/>
          <a:ea typeface="+mn-ea"/>
          <a:cs typeface="+mn-cs"/>
        </a:defRPr>
      </a:lvl1pPr>
      <a:lvl2pPr marL="456527" algn="l" defTabSz="913056" rtl="0" eaLnBrk="1" latinLnBrk="0" hangingPunct="1">
        <a:defRPr sz="1800" kern="1200">
          <a:solidFill>
            <a:schemeClr val="tx1"/>
          </a:solidFill>
          <a:latin typeface="+mn-lt"/>
          <a:ea typeface="+mn-ea"/>
          <a:cs typeface="+mn-cs"/>
        </a:defRPr>
      </a:lvl2pPr>
      <a:lvl3pPr marL="913056" algn="l" defTabSz="913056" rtl="0" eaLnBrk="1" latinLnBrk="0" hangingPunct="1">
        <a:defRPr sz="1800" kern="1200">
          <a:solidFill>
            <a:schemeClr val="tx1"/>
          </a:solidFill>
          <a:latin typeface="+mn-lt"/>
          <a:ea typeface="+mn-ea"/>
          <a:cs typeface="+mn-cs"/>
        </a:defRPr>
      </a:lvl3pPr>
      <a:lvl4pPr marL="1369583" algn="l" defTabSz="913056" rtl="0" eaLnBrk="1" latinLnBrk="0" hangingPunct="1">
        <a:defRPr sz="1800" kern="1200">
          <a:solidFill>
            <a:schemeClr val="tx1"/>
          </a:solidFill>
          <a:latin typeface="+mn-lt"/>
          <a:ea typeface="+mn-ea"/>
          <a:cs typeface="+mn-cs"/>
        </a:defRPr>
      </a:lvl4pPr>
      <a:lvl5pPr marL="1826111" algn="l" defTabSz="913056" rtl="0" eaLnBrk="1" latinLnBrk="0" hangingPunct="1">
        <a:defRPr sz="1800" kern="1200">
          <a:solidFill>
            <a:schemeClr val="tx1"/>
          </a:solidFill>
          <a:latin typeface="+mn-lt"/>
          <a:ea typeface="+mn-ea"/>
          <a:cs typeface="+mn-cs"/>
        </a:defRPr>
      </a:lvl5pPr>
      <a:lvl6pPr marL="2282638" algn="l" defTabSz="913056" rtl="0" eaLnBrk="1" latinLnBrk="0" hangingPunct="1">
        <a:defRPr sz="1800" kern="1200">
          <a:solidFill>
            <a:schemeClr val="tx1"/>
          </a:solidFill>
          <a:latin typeface="+mn-lt"/>
          <a:ea typeface="+mn-ea"/>
          <a:cs typeface="+mn-cs"/>
        </a:defRPr>
      </a:lvl6pPr>
      <a:lvl7pPr marL="2739166" algn="l" defTabSz="913056" rtl="0" eaLnBrk="1" latinLnBrk="0" hangingPunct="1">
        <a:defRPr sz="1800" kern="1200">
          <a:solidFill>
            <a:schemeClr val="tx1"/>
          </a:solidFill>
          <a:latin typeface="+mn-lt"/>
          <a:ea typeface="+mn-ea"/>
          <a:cs typeface="+mn-cs"/>
        </a:defRPr>
      </a:lvl7pPr>
      <a:lvl8pPr marL="3195694" algn="l" defTabSz="913056" rtl="0" eaLnBrk="1" latinLnBrk="0" hangingPunct="1">
        <a:defRPr sz="1800" kern="1200">
          <a:solidFill>
            <a:schemeClr val="tx1"/>
          </a:solidFill>
          <a:latin typeface="+mn-lt"/>
          <a:ea typeface="+mn-ea"/>
          <a:cs typeface="+mn-cs"/>
        </a:defRPr>
      </a:lvl8pPr>
      <a:lvl9pPr marL="3652221" algn="l" defTabSz="91305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2.mp4"/><Relationship Id="rId7"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slideLayout" Target="../slideLayouts/slideLayout4.xml"/><Relationship Id="rId4" Type="http://schemas.openxmlformats.org/officeDocument/2006/relationships/video" Target="../media/media2.mp4"/></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27111"/>
          <a:stretch/>
        </p:blipFill>
        <p:spPr>
          <a:xfrm>
            <a:off x="-1" y="0"/>
            <a:ext cx="9144001" cy="5143500"/>
          </a:xfrm>
          <a:prstGeom prst="rect">
            <a:avLst/>
          </a:prstGeom>
        </p:spPr>
      </p:pic>
      <p:pic>
        <p:nvPicPr>
          <p:cNvPr id="22" name="图片 21">
            <a:extLst>
              <a:ext uri="{FF2B5EF4-FFF2-40B4-BE49-F238E27FC236}">
                <a16:creationId xmlns:a16="http://schemas.microsoft.com/office/drawing/2014/main" xmlns="" id="{2C05A27C-0C40-4CD7-93FB-419E8BBC2C4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138328" y="-46409"/>
            <a:ext cx="3401524" cy="514350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r="93467" b="46605"/>
          <a:stretch/>
        </p:blipFill>
        <p:spPr>
          <a:xfrm>
            <a:off x="-1" y="688019"/>
            <a:ext cx="589556" cy="2011638"/>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154643"/>
            <a:ext cx="9144000" cy="2985516"/>
          </a:xfrm>
          <a:prstGeom prst="rect">
            <a:avLst/>
          </a:prstGeom>
        </p:spPr>
      </p:pic>
      <p:sp>
        <p:nvSpPr>
          <p:cNvPr id="15" name="文本框 14"/>
          <p:cNvSpPr txBox="1"/>
          <p:nvPr/>
        </p:nvSpPr>
        <p:spPr>
          <a:xfrm>
            <a:off x="2805308" y="1433171"/>
            <a:ext cx="5095818" cy="1396536"/>
          </a:xfrm>
          <a:prstGeom prst="rect">
            <a:avLst/>
          </a:prstGeom>
          <a:noFill/>
        </p:spPr>
        <p:txBody>
          <a:bodyPr wrap="none" lIns="68580" tIns="34290" rIns="68580" bIns="34290" rtlCol="0">
            <a:spAutoFit/>
          </a:bodyPr>
          <a:lstStyle>
            <a:defPPr>
              <a:defRPr lang="zh-CN"/>
            </a:defPPr>
            <a:lvl1pPr>
              <a:defRPr sz="4000" b="1">
                <a:solidFill>
                  <a:srgbClr val="865B3E"/>
                </a:solidFill>
                <a:latin typeface="微软雅黑" panose="020B0503020204020204" pitchFamily="34" charset="-122"/>
                <a:ea typeface="微软雅黑" panose="020B0503020204020204" pitchFamily="34" charset="-122"/>
              </a:defRPr>
            </a:lvl1pPr>
          </a:lstStyle>
          <a:p>
            <a:r>
              <a:rPr lang="en-US" altLang="zh-CN" sz="8600" dirty="0">
                <a:latin typeface="Arial" panose="020B0604020202020204" pitchFamily="34" charset="0"/>
                <a:cs typeface="Arial" panose="020B0604020202020204" pitchFamily="34" charset="0"/>
              </a:rPr>
              <a:t>TẬP ĐỌC</a:t>
            </a:r>
            <a:endParaRPr lang="zh-CN" altLang="en-US" sz="8600" dirty="0">
              <a:latin typeface="Arial" panose="020B0604020202020204" pitchFamily="34" charset="0"/>
              <a:cs typeface="Arial" panose="020B0604020202020204" pitchFamily="34" charset="0"/>
            </a:endParaRPr>
          </a:p>
        </p:txBody>
      </p:sp>
      <p:pic>
        <p:nvPicPr>
          <p:cNvPr id="2" name="图片 1">
            <a:extLst>
              <a:ext uri="{FF2B5EF4-FFF2-40B4-BE49-F238E27FC236}">
                <a16:creationId xmlns:a16="http://schemas.microsoft.com/office/drawing/2014/main" xmlns="" id="{D3D5378D-2B37-4113-B3D8-9A2935E980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55166" y="3510114"/>
            <a:ext cx="4810161" cy="1162478"/>
          </a:xfrm>
          <a:prstGeom prst="rect">
            <a:avLst/>
          </a:prstGeom>
        </p:spPr>
      </p:pic>
      <p:pic>
        <p:nvPicPr>
          <p:cNvPr id="23" name="图片 22">
            <a:extLst>
              <a:ext uri="{FF2B5EF4-FFF2-40B4-BE49-F238E27FC236}">
                <a16:creationId xmlns:a16="http://schemas.microsoft.com/office/drawing/2014/main" xmlns="" id="{39251336-69F0-4CDA-8C7B-BC9AA8063F6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p:blipFill>
        <p:spPr>
          <a:xfrm>
            <a:off x="7063631" y="-46408"/>
            <a:ext cx="1759996" cy="734428"/>
          </a:xfrm>
          <a:prstGeom prst="rect">
            <a:avLst/>
          </a:prstGeom>
        </p:spPr>
      </p:pic>
    </p:spTree>
    <p:extLst>
      <p:ext uri="{BB962C8B-B14F-4D97-AF65-F5344CB8AC3E}">
        <p14:creationId xmlns:p14="http://schemas.microsoft.com/office/powerpoint/2010/main" val="11761456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childTnLst>
                                </p:cTn>
                              </p:par>
                            </p:childTnLst>
                          </p:cTn>
                        </p:par>
                        <p:par>
                          <p:cTn id="30" fill="hold">
                            <p:stCondLst>
                              <p:cond delay="3000"/>
                            </p:stCondLst>
                            <p:childTnLst>
                              <p:par>
                                <p:cTn id="31" presetID="50" presetClass="entr" presetSubtype="0" decel="10000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1000" fill="hold"/>
                                        <p:tgtEl>
                                          <p:spTgt spid="15"/>
                                        </p:tgtEl>
                                        <p:attrNameLst>
                                          <p:attrName>ppt_w</p:attrName>
                                        </p:attrNameLst>
                                      </p:cBhvr>
                                      <p:tavLst>
                                        <p:tav tm="0">
                                          <p:val>
                                            <p:strVal val="#ppt_w+.3"/>
                                          </p:val>
                                        </p:tav>
                                        <p:tav tm="100000">
                                          <p:val>
                                            <p:strVal val="#ppt_w"/>
                                          </p:val>
                                        </p:tav>
                                      </p:tavLst>
                                    </p:anim>
                                    <p:anim calcmode="lin" valueType="num">
                                      <p:cBhvr>
                                        <p:cTn id="34" dur="1000" fill="hold"/>
                                        <p:tgtEl>
                                          <p:spTgt spid="15"/>
                                        </p:tgtEl>
                                        <p:attrNameLst>
                                          <p:attrName>ppt_h</p:attrName>
                                        </p:attrNameLst>
                                      </p:cBhvr>
                                      <p:tavLst>
                                        <p:tav tm="0">
                                          <p:val>
                                            <p:strVal val="#ppt_h"/>
                                          </p:val>
                                        </p:tav>
                                        <p:tav tm="100000">
                                          <p:val>
                                            <p:strVal val="#ppt_h"/>
                                          </p:val>
                                        </p:tav>
                                      </p:tavLst>
                                    </p:anim>
                                    <p:animEffect transition="in" filter="fade">
                                      <p:cBhvr>
                                        <p:cTn id="3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270" y="670719"/>
            <a:ext cx="527050" cy="1520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419" y="2190750"/>
            <a:ext cx="52705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1430734"/>
            <a:ext cx="381000" cy="400110"/>
          </a:xfrm>
          <a:prstGeom prst="rect">
            <a:avLst/>
          </a:prstGeom>
          <a:noFill/>
        </p:spPr>
        <p:txBody>
          <a:bodyPr wrap="square" rtlCol="0">
            <a:spAutoFit/>
          </a:bodyPr>
          <a:lstStyle/>
          <a:p>
            <a:pPr algn="ctr"/>
            <a:r>
              <a:rPr lang="en-US" sz="2000" b="1" smtClean="0">
                <a:latin typeface="Arial" pitchFamily="34" charset="0"/>
                <a:cs typeface="Arial" pitchFamily="34" charset="0"/>
              </a:rPr>
              <a:t>1</a:t>
            </a:r>
            <a:endParaRPr lang="en-US" sz="2000" b="1">
              <a:latin typeface="Arial" pitchFamily="34" charset="0"/>
              <a:cs typeface="Arial" pitchFamily="34" charset="0"/>
            </a:endParaRPr>
          </a:p>
        </p:txBody>
      </p:sp>
      <p:sp>
        <p:nvSpPr>
          <p:cNvPr id="14" name="TextBox 13"/>
          <p:cNvSpPr txBox="1"/>
          <p:nvPr/>
        </p:nvSpPr>
        <p:spPr>
          <a:xfrm>
            <a:off x="-7081" y="2972371"/>
            <a:ext cx="381000" cy="400110"/>
          </a:xfrm>
          <a:prstGeom prst="rect">
            <a:avLst/>
          </a:prstGeom>
          <a:noFill/>
        </p:spPr>
        <p:txBody>
          <a:bodyPr wrap="square" rtlCol="0">
            <a:spAutoFit/>
          </a:bodyPr>
          <a:lstStyle/>
          <a:p>
            <a:pPr algn="ctr"/>
            <a:r>
              <a:rPr lang="en-US" sz="2000" b="1" smtClean="0">
                <a:latin typeface="Arial" pitchFamily="34" charset="0"/>
                <a:cs typeface="Arial" pitchFamily="34" charset="0"/>
              </a:rPr>
              <a:t>2</a:t>
            </a:r>
            <a:endParaRPr lang="en-US" sz="2000" b="1">
              <a:latin typeface="Arial" pitchFamily="34" charset="0"/>
              <a:cs typeface="Arial" pitchFamily="34" charset="0"/>
            </a:endParaRPr>
          </a:p>
        </p:txBody>
      </p:sp>
      <p:pic>
        <p:nvPicPr>
          <p:cNvPr id="1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270" y="4045686"/>
            <a:ext cx="5270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9770" y="4196409"/>
            <a:ext cx="381000" cy="400110"/>
          </a:xfrm>
          <a:prstGeom prst="rect">
            <a:avLst/>
          </a:prstGeom>
          <a:noFill/>
        </p:spPr>
        <p:txBody>
          <a:bodyPr wrap="square" rtlCol="0">
            <a:spAutoFit/>
          </a:bodyPr>
          <a:lstStyle/>
          <a:p>
            <a:pPr algn="ctr"/>
            <a:r>
              <a:rPr lang="en-US" sz="2000" b="1" smtClean="0">
                <a:latin typeface="Arial" pitchFamily="34" charset="0"/>
                <a:cs typeface="Arial" pitchFamily="34" charset="0"/>
              </a:rPr>
              <a:t>3</a:t>
            </a:r>
            <a:endParaRPr lang="en-US" sz="2000" b="1">
              <a:latin typeface="Arial" pitchFamily="34" charset="0"/>
              <a:cs typeface="Arial" pitchFamily="34" charset="0"/>
            </a:endParaRPr>
          </a:p>
        </p:txBody>
      </p:sp>
      <p:grpSp>
        <p:nvGrpSpPr>
          <p:cNvPr id="12" name="Group 11"/>
          <p:cNvGrpSpPr/>
          <p:nvPr/>
        </p:nvGrpSpPr>
        <p:grpSpPr>
          <a:xfrm>
            <a:off x="463794" y="209187"/>
            <a:ext cx="8555515" cy="4956026"/>
            <a:chOff x="117764" y="209187"/>
            <a:chExt cx="8901546" cy="4956026"/>
          </a:xfrm>
        </p:grpSpPr>
        <p:sp>
          <p:nvSpPr>
            <p:cNvPr id="16" name="TextBox 15"/>
            <p:cNvSpPr txBox="1"/>
            <p:nvPr/>
          </p:nvSpPr>
          <p:spPr>
            <a:xfrm>
              <a:off x="1524000" y="209187"/>
              <a:ext cx="5947064" cy="461532"/>
            </a:xfrm>
            <a:prstGeom prst="rect">
              <a:avLst/>
            </a:prstGeom>
            <a:noFill/>
          </p:spPr>
          <p:txBody>
            <a:bodyPr wrap="square" lIns="91305" tIns="45654" rIns="91305" bIns="45654" rtlCol="0">
              <a:spAutoFit/>
            </a:bodyPr>
            <a:lstStyle/>
            <a:p>
              <a:pPr algn="ctr"/>
              <a:r>
                <a:rPr lang="en-US" sz="2400" b="1" smtClean="0">
                  <a:latin typeface="Arial" pitchFamily="34" charset="0"/>
                  <a:ea typeface="Arial-Rounded" pitchFamily="34" charset="0"/>
                  <a:cs typeface="Arial" pitchFamily="34" charset="0"/>
                </a:rPr>
                <a:t>Những cánh cò</a:t>
              </a:r>
              <a:endParaRPr lang="en-US" sz="2400" b="1">
                <a:latin typeface="Arial" pitchFamily="34" charset="0"/>
                <a:ea typeface="Arial-Rounded" pitchFamily="34" charset="0"/>
                <a:cs typeface="Arial" pitchFamily="34" charset="0"/>
              </a:endParaRPr>
            </a:p>
          </p:txBody>
        </p:sp>
        <p:sp>
          <p:nvSpPr>
            <p:cNvPr id="19" name="TextBox 18"/>
            <p:cNvSpPr txBox="1"/>
            <p:nvPr/>
          </p:nvSpPr>
          <p:spPr>
            <a:xfrm>
              <a:off x="117764" y="779530"/>
              <a:ext cx="8901546" cy="4385683"/>
            </a:xfrm>
            <a:prstGeom prst="rect">
              <a:avLst/>
            </a:prstGeom>
            <a:noFill/>
          </p:spPr>
          <p:txBody>
            <a:bodyPr wrap="square" lIns="91305" tIns="45654" rIns="91305" bIns="45654" rtlCol="0">
              <a:spAutoFit/>
            </a:bodyPr>
            <a:lstStyle/>
            <a:p>
              <a:pPr algn="just">
                <a:spcAft>
                  <a:spcPts val="600"/>
                </a:spcAft>
              </a:pPr>
              <a:r>
                <a:rPr lang="en-US" sz="2400" smtClean="0">
                  <a:latin typeface="Arial" pitchFamily="34" charset="0"/>
                  <a:ea typeface="Arial-Rounded" pitchFamily="34" charset="0"/>
                  <a:cs typeface="Arial" pitchFamily="34" charset="0"/>
                </a:rPr>
                <a:t>	Ông kể ngày xưa, quê của bé có rất nhiều cò. Mùa xuân, từng đàn cò trắng duyên dáng bay tới. Chúng lượn trên bầu trời trong xanh rồi hạ cánh xuống những luỹ tre. Hằng ngày, cò đi mò tôm, bắt cá ở các ao, hồ, đầm. </a:t>
              </a:r>
            </a:p>
            <a:p>
              <a:pPr algn="just">
                <a:spcAft>
                  <a:spcPts val="600"/>
                </a:spcAft>
              </a:pPr>
              <a:r>
                <a:rPr lang="en-US" sz="2400" smtClean="0">
                  <a:latin typeface="Arial" pitchFamily="34" charset="0"/>
                  <a:ea typeface="Arial-Rounded" pitchFamily="34" charset="0"/>
                  <a:cs typeface="Arial" pitchFamily="34" charset="0"/>
                </a:rPr>
                <a:t>	Bây giờ, ao, hồ, đầm phải nhường chỗ cho những toà nhà cao vút, những con đường cao tốc, những nhà máy toả khói mịt mù. Cò chẳng còn nơi kiếm ăn. Cò sợ những âm thanh ồn ào. Thế là chúng bay đi.</a:t>
              </a:r>
            </a:p>
            <a:p>
              <a:pPr algn="just">
                <a:spcAft>
                  <a:spcPts val="600"/>
                </a:spcAft>
              </a:pPr>
              <a:r>
                <a:rPr lang="en-US" sz="2400" smtClean="0">
                  <a:latin typeface="Arial" pitchFamily="34" charset="0"/>
                  <a:ea typeface="Arial-Rounded" pitchFamily="34" charset="0"/>
                  <a:cs typeface="Arial" pitchFamily="34" charset="0"/>
                </a:rPr>
                <a:t>	Bé ước ao được thấy những cánh cò trên cánh đồng quê hương. </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 </a:t>
              </a:r>
              <a:r>
                <a:rPr lang="en-US" sz="2400" smtClean="0">
                  <a:latin typeface="Arial" pitchFamily="34" charset="0"/>
                  <a:ea typeface="Arial-Rounded" pitchFamily="34" charset="0"/>
                  <a:cs typeface="Arial" pitchFamily="34" charset="0"/>
                </a:rPr>
                <a:t>Hoài Nam)</a:t>
              </a:r>
              <a:endParaRPr lang="en-US" sz="2400">
                <a:latin typeface="Arial" pitchFamily="34" charset="0"/>
                <a:ea typeface="Arial-Rounded" pitchFamily="34" charset="0"/>
                <a:cs typeface="Arial" pitchFamily="34" charset="0"/>
              </a:endParaRPr>
            </a:p>
          </p:txBody>
        </p:sp>
      </p:grpSp>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
            <a:ext cx="8229600" cy="857250"/>
          </a:xfrm>
        </p:spPr>
        <p:txBody>
          <a:bodyPr>
            <a:normAutofit/>
          </a:bodyPr>
          <a:lstStyle/>
          <a:p>
            <a:r>
              <a:rPr lang="en-US" sz="4000">
                <a:latin typeface="Arial" pitchFamily="34" charset="0"/>
                <a:cs typeface="Arial" pitchFamily="34" charset="0"/>
              </a:rPr>
              <a:t>Giải nghĩa từ khó:</a:t>
            </a:r>
          </a:p>
        </p:txBody>
      </p:sp>
      <p:sp>
        <p:nvSpPr>
          <p:cNvPr id="3" name="Title 1"/>
          <p:cNvSpPr txBox="1">
            <a:spLocks/>
          </p:cNvSpPr>
          <p:nvPr/>
        </p:nvSpPr>
        <p:spPr>
          <a:xfrm>
            <a:off x="139700" y="773384"/>
            <a:ext cx="2971800"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smtClean="0">
                <a:solidFill>
                  <a:srgbClr val="FF0000"/>
                </a:solidFill>
                <a:latin typeface="Arial" pitchFamily="34" charset="0"/>
                <a:cs typeface="Arial" pitchFamily="34" charset="0"/>
              </a:rPr>
              <a:t>Luỹ tre	:</a:t>
            </a:r>
            <a:endParaRPr lang="en-US" sz="3600">
              <a:latin typeface="Arial" pitchFamily="34" charset="0"/>
              <a:cs typeface="Arial" pitchFamily="34" charset="0"/>
            </a:endParaRPr>
          </a:p>
        </p:txBody>
      </p:sp>
      <p:sp>
        <p:nvSpPr>
          <p:cNvPr id="7" name="Title 1"/>
          <p:cNvSpPr txBox="1">
            <a:spLocks/>
          </p:cNvSpPr>
          <p:nvPr/>
        </p:nvSpPr>
        <p:spPr>
          <a:xfrm>
            <a:off x="2224453" y="762000"/>
            <a:ext cx="6192715"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smtClean="0">
                <a:latin typeface="Arial" pitchFamily="34" charset="0"/>
                <a:cs typeface="Arial" pitchFamily="34" charset="0"/>
              </a:rPr>
              <a:t>tre mọc thành hàng rất dày.</a:t>
            </a:r>
            <a:endParaRPr lang="en-US" sz="3600">
              <a:latin typeface="Arial" pitchFamily="34" charset="0"/>
              <a:cs typeface="Arial" pitchFamily="34" charset="0"/>
            </a:endParaRPr>
          </a:p>
        </p:txBody>
      </p:sp>
      <p:pic>
        <p:nvPicPr>
          <p:cNvPr id="1026" name="Picture 2" descr="Ngỡ ngàng tre Việt! - Báo Người lao độ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67374"/>
            <a:ext cx="5003800" cy="31309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òn đâu những lũy tre làng? | Báo Dân tộc và Phát triể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1400" y="2000583"/>
            <a:ext cx="4256698" cy="2799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03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par>
                                <p:cTn id="18" presetID="10"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
            <a:ext cx="8229600" cy="857250"/>
          </a:xfrm>
        </p:spPr>
        <p:txBody>
          <a:bodyPr>
            <a:normAutofit/>
          </a:bodyPr>
          <a:lstStyle/>
          <a:p>
            <a:r>
              <a:rPr lang="en-US" sz="4000">
                <a:latin typeface="Arial" pitchFamily="34" charset="0"/>
                <a:cs typeface="Arial" pitchFamily="34" charset="0"/>
              </a:rPr>
              <a:t>Giải nghĩa từ khó:</a:t>
            </a:r>
          </a:p>
        </p:txBody>
      </p:sp>
      <p:sp>
        <p:nvSpPr>
          <p:cNvPr id="3" name="Title 1"/>
          <p:cNvSpPr txBox="1">
            <a:spLocks/>
          </p:cNvSpPr>
          <p:nvPr/>
        </p:nvSpPr>
        <p:spPr>
          <a:xfrm>
            <a:off x="139700" y="514350"/>
            <a:ext cx="2971800"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smtClean="0">
                <a:solidFill>
                  <a:srgbClr val="FF0000"/>
                </a:solidFill>
                <a:latin typeface="Arial" pitchFamily="34" charset="0"/>
                <a:cs typeface="Arial" pitchFamily="34" charset="0"/>
              </a:rPr>
              <a:t>Cao vút	:</a:t>
            </a:r>
            <a:endParaRPr lang="en-US" sz="3600">
              <a:latin typeface="Arial" pitchFamily="34" charset="0"/>
              <a:cs typeface="Arial" pitchFamily="34" charset="0"/>
            </a:endParaRPr>
          </a:p>
        </p:txBody>
      </p:sp>
      <p:sp>
        <p:nvSpPr>
          <p:cNvPr id="7" name="Title 1"/>
          <p:cNvSpPr txBox="1">
            <a:spLocks/>
          </p:cNvSpPr>
          <p:nvPr/>
        </p:nvSpPr>
        <p:spPr>
          <a:xfrm>
            <a:off x="2224453" y="769666"/>
            <a:ext cx="6192715"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smtClean="0">
                <a:latin typeface="Arial" pitchFamily="34" charset="0"/>
                <a:cs typeface="Arial" pitchFamily="34" charset="0"/>
              </a:rPr>
              <a:t>rất cao, vươn lên thẳng không trung.</a:t>
            </a:r>
            <a:endParaRPr lang="en-US" sz="3600">
              <a:latin typeface="Arial" pitchFamily="34" charset="0"/>
              <a:cs typeface="Arial" pitchFamily="34" charset="0"/>
            </a:endParaRPr>
          </a:p>
        </p:txBody>
      </p:sp>
      <p:pic>
        <p:nvPicPr>
          <p:cNvPr id="2050" name="Picture 2" descr="Lạc bước thung lũng cọ xanh cao vút - DiaOc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03" y="1932368"/>
            <a:ext cx="4356100" cy="28968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ạc bước thung lũng cọ xanh cao vút - DiaOcOn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968632"/>
            <a:ext cx="4589106" cy="2860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86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par>
                                <p:cTn id="18" presetID="10" presetClass="entr" presetSubtype="0" fill="hold" nodeType="with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fade">
                                      <p:cBhvr>
                                        <p:cTn id="2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
            <a:ext cx="8229600" cy="857250"/>
          </a:xfrm>
        </p:spPr>
        <p:txBody>
          <a:bodyPr>
            <a:normAutofit/>
          </a:bodyPr>
          <a:lstStyle/>
          <a:p>
            <a:r>
              <a:rPr lang="en-US" sz="4000">
                <a:latin typeface="Arial" pitchFamily="34" charset="0"/>
                <a:cs typeface="Arial" pitchFamily="34" charset="0"/>
              </a:rPr>
              <a:t>Giải nghĩa từ khó:</a:t>
            </a:r>
          </a:p>
        </p:txBody>
      </p:sp>
      <p:sp>
        <p:nvSpPr>
          <p:cNvPr id="3" name="Title 1"/>
          <p:cNvSpPr txBox="1">
            <a:spLocks/>
          </p:cNvSpPr>
          <p:nvPr/>
        </p:nvSpPr>
        <p:spPr>
          <a:xfrm>
            <a:off x="332155" y="742950"/>
            <a:ext cx="2971800"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smtClean="0">
                <a:solidFill>
                  <a:srgbClr val="FF0000"/>
                </a:solidFill>
                <a:latin typeface="Arial" pitchFamily="34" charset="0"/>
                <a:cs typeface="Arial" pitchFamily="34" charset="0"/>
              </a:rPr>
              <a:t>Cao tốc	:</a:t>
            </a:r>
            <a:endParaRPr lang="en-US" sz="3600">
              <a:latin typeface="Arial" pitchFamily="34" charset="0"/>
              <a:cs typeface="Arial" pitchFamily="34" charset="0"/>
            </a:endParaRPr>
          </a:p>
        </p:txBody>
      </p:sp>
      <p:sp>
        <p:nvSpPr>
          <p:cNvPr id="7" name="Title 1"/>
          <p:cNvSpPr txBox="1">
            <a:spLocks/>
          </p:cNvSpPr>
          <p:nvPr/>
        </p:nvSpPr>
        <p:spPr>
          <a:xfrm>
            <a:off x="2416908" y="742950"/>
            <a:ext cx="6192715"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smtClean="0">
                <a:latin typeface="Arial" pitchFamily="34" charset="0"/>
                <a:cs typeface="Arial" pitchFamily="34" charset="0"/>
              </a:rPr>
              <a:t>có tốc độ cao.</a:t>
            </a:r>
            <a:endParaRPr lang="en-US" sz="3600">
              <a:latin typeface="Arial" pitchFamily="34" charset="0"/>
              <a:cs typeface="Arial" pitchFamily="34" charset="0"/>
            </a:endParaRPr>
          </a:p>
        </p:txBody>
      </p:sp>
      <p:sp>
        <p:nvSpPr>
          <p:cNvPr id="8" name="Title 1"/>
          <p:cNvSpPr txBox="1">
            <a:spLocks/>
          </p:cNvSpPr>
          <p:nvPr/>
        </p:nvSpPr>
        <p:spPr>
          <a:xfrm>
            <a:off x="332155" y="1447800"/>
            <a:ext cx="2971800"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smtClean="0">
                <a:solidFill>
                  <a:srgbClr val="FF0000"/>
                </a:solidFill>
                <a:latin typeface="Arial" pitchFamily="34" charset="0"/>
                <a:cs typeface="Arial" pitchFamily="34" charset="0"/>
              </a:rPr>
              <a:t>Mịt mù	:</a:t>
            </a:r>
            <a:endParaRPr lang="en-US" sz="3600">
              <a:latin typeface="Arial" pitchFamily="34" charset="0"/>
              <a:cs typeface="Arial" pitchFamily="34" charset="0"/>
            </a:endParaRPr>
          </a:p>
        </p:txBody>
      </p:sp>
      <p:sp>
        <p:nvSpPr>
          <p:cNvPr id="9" name="Title 1"/>
          <p:cNvSpPr txBox="1">
            <a:spLocks/>
          </p:cNvSpPr>
          <p:nvPr/>
        </p:nvSpPr>
        <p:spPr>
          <a:xfrm>
            <a:off x="2439377" y="1701311"/>
            <a:ext cx="6192715"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smtClean="0">
                <a:latin typeface="Arial" pitchFamily="34" charset="0"/>
                <a:cs typeface="Arial" pitchFamily="34" charset="0"/>
              </a:rPr>
              <a:t>không nhìn thấy gì do khói bụi.</a:t>
            </a:r>
            <a:endParaRPr lang="en-US" sz="3600">
              <a:latin typeface="Arial" pitchFamily="34" charset="0"/>
              <a:cs typeface="Arial" pitchFamily="34" charset="0"/>
            </a:endParaRPr>
          </a:p>
        </p:txBody>
      </p:sp>
      <p:pic>
        <p:nvPicPr>
          <p:cNvPr id="3074" name="Picture 2" descr="Người dân &quot;nghẹt thở&quot; trước cảnh bụi bay mịt mù, khi đơn vị thi công dùng  máy công suất lớn thổi bụi làm đườ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1" y="2333625"/>
            <a:ext cx="4572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09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fade">
                                      <p:cBhvr>
                                        <p:cTn id="2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764" y="209187"/>
            <a:ext cx="8901546" cy="4956026"/>
            <a:chOff x="117764" y="209187"/>
            <a:chExt cx="8901546" cy="4956026"/>
          </a:xfrm>
        </p:grpSpPr>
        <p:sp>
          <p:nvSpPr>
            <p:cNvPr id="20" name="TextBox 19"/>
            <p:cNvSpPr txBox="1"/>
            <p:nvPr/>
          </p:nvSpPr>
          <p:spPr>
            <a:xfrm>
              <a:off x="117764" y="779530"/>
              <a:ext cx="8901546" cy="4385683"/>
            </a:xfrm>
            <a:prstGeom prst="rect">
              <a:avLst/>
            </a:prstGeom>
            <a:noFill/>
          </p:spPr>
          <p:txBody>
            <a:bodyPr wrap="square" lIns="91305" tIns="45654" rIns="91305" bIns="45654" rtlCol="0">
              <a:spAutoFit/>
            </a:bodyPr>
            <a:lstStyle/>
            <a:p>
              <a:pPr algn="just">
                <a:spcAft>
                  <a:spcPts val="600"/>
                </a:spcAft>
              </a:pPr>
              <a:r>
                <a:rPr lang="en-US" sz="2400" smtClean="0">
                  <a:latin typeface="Arial" pitchFamily="34" charset="0"/>
                  <a:ea typeface="Arial-Rounded" pitchFamily="34" charset="0"/>
                  <a:cs typeface="Arial" pitchFamily="34" charset="0"/>
                </a:rPr>
                <a:t>	Ông kể ngày xưa, quê của bé có rất nhiều cò. Mùa xuân, từng đàn cò trắng duyên dáng bay tới. Chúng lượn trên bầu trời trong xanh rồi hạ cánh xuống những luỹ tre. Hằng ngày, cò đi mò tôm, bắt cá ở các ao, hồ, đầm. </a:t>
              </a:r>
            </a:p>
            <a:p>
              <a:pPr algn="just">
                <a:spcAft>
                  <a:spcPts val="600"/>
                </a:spcAft>
              </a:pPr>
              <a:r>
                <a:rPr lang="en-US" sz="2400" smtClean="0">
                  <a:latin typeface="Arial" pitchFamily="34" charset="0"/>
                  <a:ea typeface="Arial-Rounded" pitchFamily="34" charset="0"/>
                  <a:cs typeface="Arial" pitchFamily="34" charset="0"/>
                </a:rPr>
                <a:t>	Bây giờ, ao, hồ, đầm phải nhường chỗ cho những toà nhà cao vút, những con đường cao tốc, những nhà máy toả khói mịt mù. Cò chẳng còn nơi kiếm ăn. Cò sợ những âm thanh ồn ào. Thế là chúng bay đi.</a:t>
              </a:r>
            </a:p>
            <a:p>
              <a:pPr algn="just">
                <a:spcAft>
                  <a:spcPts val="600"/>
                </a:spcAft>
              </a:pPr>
              <a:r>
                <a:rPr lang="en-US" sz="2400" smtClean="0">
                  <a:latin typeface="Arial" pitchFamily="34" charset="0"/>
                  <a:ea typeface="Arial-Rounded" pitchFamily="34" charset="0"/>
                  <a:cs typeface="Arial" pitchFamily="34" charset="0"/>
                </a:rPr>
                <a:t>	Bé ước ao được thấy những cánh cò trên cánh đồng quê hương. </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 </a:t>
              </a:r>
              <a:r>
                <a:rPr lang="en-US" sz="2400" smtClean="0">
                  <a:latin typeface="Arial" pitchFamily="34" charset="0"/>
                  <a:ea typeface="Arial-Rounded" pitchFamily="34" charset="0"/>
                  <a:cs typeface="Arial" pitchFamily="34" charset="0"/>
                </a:rPr>
                <a:t>Hoài Nam)</a:t>
              </a:r>
              <a:endParaRPr lang="en-US" sz="2400">
                <a:latin typeface="Arial" pitchFamily="34" charset="0"/>
                <a:ea typeface="Arial-Rounded" pitchFamily="34" charset="0"/>
                <a:cs typeface="Arial" pitchFamily="34" charset="0"/>
              </a:endParaRPr>
            </a:p>
          </p:txBody>
        </p:sp>
        <p:sp>
          <p:nvSpPr>
            <p:cNvPr id="19" name="TextBox 18"/>
            <p:cNvSpPr txBox="1"/>
            <p:nvPr/>
          </p:nvSpPr>
          <p:spPr>
            <a:xfrm>
              <a:off x="1524000" y="209187"/>
              <a:ext cx="5947064" cy="461532"/>
            </a:xfrm>
            <a:prstGeom prst="rect">
              <a:avLst/>
            </a:prstGeom>
            <a:noFill/>
          </p:spPr>
          <p:txBody>
            <a:bodyPr wrap="square" lIns="91305" tIns="45654" rIns="91305" bIns="45654" rtlCol="0">
              <a:spAutoFit/>
            </a:bodyPr>
            <a:lstStyle/>
            <a:p>
              <a:pPr algn="ctr"/>
              <a:r>
                <a:rPr lang="en-US" sz="2400" b="1" smtClean="0">
                  <a:latin typeface="Arial" pitchFamily="34" charset="0"/>
                  <a:ea typeface="Arial-Rounded" pitchFamily="34" charset="0"/>
                  <a:cs typeface="Arial" pitchFamily="34" charset="0"/>
                </a:rPr>
                <a:t>Những cánh cò</a:t>
              </a:r>
              <a:endParaRPr lang="en-US" sz="2400" b="1">
                <a:latin typeface="Arial" pitchFamily="34" charset="0"/>
                <a:ea typeface="Arial-Rounded" pitchFamily="34" charset="0"/>
                <a:cs typeface="Arial" pitchFamily="34" charset="0"/>
              </a:endParaRPr>
            </a:p>
          </p:txBody>
        </p:sp>
      </p:grpSp>
      <p:grpSp>
        <p:nvGrpSpPr>
          <p:cNvPr id="9" name="Group 8"/>
          <p:cNvGrpSpPr/>
          <p:nvPr/>
        </p:nvGrpSpPr>
        <p:grpSpPr>
          <a:xfrm>
            <a:off x="5029200" y="1885950"/>
            <a:ext cx="98712" cy="435617"/>
            <a:chOff x="2590800" y="2272159"/>
            <a:chExt cx="98712" cy="435617"/>
          </a:xfrm>
        </p:grpSpPr>
        <p:cxnSp>
          <p:nvCxnSpPr>
            <p:cNvPr id="10" name="Straight Connector 9"/>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4038600" y="3440226"/>
            <a:ext cx="98712" cy="435617"/>
            <a:chOff x="2590800" y="2272159"/>
            <a:chExt cx="98712" cy="435617"/>
          </a:xfrm>
        </p:grpSpPr>
        <p:cxnSp>
          <p:nvCxnSpPr>
            <p:cNvPr id="13" name="Straight Connector 12"/>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1219200" y="4325652"/>
            <a:ext cx="98712" cy="435617"/>
            <a:chOff x="2590800" y="2272159"/>
            <a:chExt cx="98712" cy="435617"/>
          </a:xfrm>
        </p:grpSpPr>
        <p:cxnSp>
          <p:nvCxnSpPr>
            <p:cNvPr id="16" name="Straight Connector 15"/>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8074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0182" b="30348"/>
          <a:stretch/>
        </p:blipFill>
        <p:spPr>
          <a:xfrm>
            <a:off x="3572846" y="4578682"/>
            <a:ext cx="1143000" cy="441037"/>
          </a:xfrm>
          <a:prstGeom prst="rect">
            <a:avLst/>
          </a:prstGeom>
        </p:spPr>
      </p:pic>
      <p:grpSp>
        <p:nvGrpSpPr>
          <p:cNvPr id="6" name="Group 5"/>
          <p:cNvGrpSpPr/>
          <p:nvPr/>
        </p:nvGrpSpPr>
        <p:grpSpPr>
          <a:xfrm>
            <a:off x="117764" y="209187"/>
            <a:ext cx="8901546" cy="4956026"/>
            <a:chOff x="117764" y="209187"/>
            <a:chExt cx="8901546" cy="4956026"/>
          </a:xfrm>
        </p:grpSpPr>
        <p:sp>
          <p:nvSpPr>
            <p:cNvPr id="7" name="TextBox 6"/>
            <p:cNvSpPr txBox="1"/>
            <p:nvPr/>
          </p:nvSpPr>
          <p:spPr>
            <a:xfrm>
              <a:off x="1524000" y="209187"/>
              <a:ext cx="5947064" cy="461532"/>
            </a:xfrm>
            <a:prstGeom prst="rect">
              <a:avLst/>
            </a:prstGeom>
            <a:noFill/>
          </p:spPr>
          <p:txBody>
            <a:bodyPr wrap="square" lIns="91305" tIns="45654" rIns="91305" bIns="45654" rtlCol="0">
              <a:spAutoFit/>
            </a:bodyPr>
            <a:lstStyle/>
            <a:p>
              <a:pPr algn="ctr"/>
              <a:r>
                <a:rPr lang="en-US" sz="2400" b="1" smtClean="0">
                  <a:latin typeface="Arial" pitchFamily="34" charset="0"/>
                  <a:ea typeface="Arial-Rounded" pitchFamily="34" charset="0"/>
                  <a:cs typeface="Arial" pitchFamily="34" charset="0"/>
                </a:rPr>
                <a:t>Những cánh cò</a:t>
              </a:r>
              <a:endParaRPr lang="en-US" sz="2400" b="1">
                <a:latin typeface="Arial" pitchFamily="34" charset="0"/>
                <a:ea typeface="Arial-Rounded" pitchFamily="34" charset="0"/>
                <a:cs typeface="Arial" pitchFamily="34" charset="0"/>
              </a:endParaRPr>
            </a:p>
          </p:txBody>
        </p:sp>
        <p:sp>
          <p:nvSpPr>
            <p:cNvPr id="10" name="TextBox 9"/>
            <p:cNvSpPr txBox="1"/>
            <p:nvPr/>
          </p:nvSpPr>
          <p:spPr>
            <a:xfrm>
              <a:off x="117764" y="779530"/>
              <a:ext cx="8901546" cy="4385683"/>
            </a:xfrm>
            <a:prstGeom prst="rect">
              <a:avLst/>
            </a:prstGeom>
            <a:noFill/>
          </p:spPr>
          <p:txBody>
            <a:bodyPr wrap="square" lIns="91305" tIns="45654" rIns="91305" bIns="45654" rtlCol="0">
              <a:spAutoFit/>
            </a:bodyPr>
            <a:lstStyle/>
            <a:p>
              <a:pPr algn="just">
                <a:spcAft>
                  <a:spcPts val="600"/>
                </a:spcAft>
              </a:pPr>
              <a:r>
                <a:rPr lang="en-US" sz="2400" smtClean="0">
                  <a:latin typeface="Arial" pitchFamily="34" charset="0"/>
                  <a:ea typeface="Arial-Rounded" pitchFamily="34" charset="0"/>
                  <a:cs typeface="Arial" pitchFamily="34" charset="0"/>
                </a:rPr>
                <a:t>	Ông kể ngày xưa, quê của bé có rất nhiều cò. Mùa xuân, từng đàn cò trắng duyên dáng bay tới. Chúng lượn trên bầu trời trong xanh rồi hạ cánh xuống những luỹ tre. Hằng ngày, cò đi mò tôm, bắt cá ở các ao, hồ, đầm. </a:t>
              </a:r>
            </a:p>
            <a:p>
              <a:pPr algn="just">
                <a:spcAft>
                  <a:spcPts val="600"/>
                </a:spcAft>
              </a:pPr>
              <a:r>
                <a:rPr lang="en-US" sz="2400" smtClean="0">
                  <a:latin typeface="Arial" pitchFamily="34" charset="0"/>
                  <a:ea typeface="Arial-Rounded" pitchFamily="34" charset="0"/>
                  <a:cs typeface="Arial" pitchFamily="34" charset="0"/>
                </a:rPr>
                <a:t>	Bây giờ, ao, hồ, đầm phải nhường chỗ cho những toà nhà cao vút, những con đường cao tốc, những nhà máy toả khói mịt mù. Cò chẳng còn nơi kiếm ăn. Cò sợ những âm thanh ồn ào. Thế là chúng bay đi.</a:t>
              </a:r>
            </a:p>
            <a:p>
              <a:pPr algn="just">
                <a:spcAft>
                  <a:spcPts val="600"/>
                </a:spcAft>
              </a:pPr>
              <a:r>
                <a:rPr lang="en-US" sz="2400" smtClean="0">
                  <a:latin typeface="Arial" pitchFamily="34" charset="0"/>
                  <a:ea typeface="Arial-Rounded" pitchFamily="34" charset="0"/>
                  <a:cs typeface="Arial" pitchFamily="34" charset="0"/>
                </a:rPr>
                <a:t>	Bé ước ao được thấy những cánh cò trên cánh đồng quê hương. </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 </a:t>
              </a:r>
              <a:r>
                <a:rPr lang="en-US" sz="2400" smtClean="0">
                  <a:latin typeface="Arial" pitchFamily="34" charset="0"/>
                  <a:ea typeface="Arial-Rounded" pitchFamily="34" charset="0"/>
                  <a:cs typeface="Arial" pitchFamily="34" charset="0"/>
                </a:rPr>
                <a:t>Hoài Nam)</a:t>
              </a:r>
              <a:endParaRPr lang="en-US" sz="2400">
                <a:latin typeface="Arial" pitchFamily="34" charset="0"/>
                <a:ea typeface="Arial-Rounded" pitchFamily="34" charset="0"/>
                <a:cs typeface="Arial" pitchFamily="34" charset="0"/>
              </a:endParaRPr>
            </a:p>
          </p:txBody>
        </p:sp>
      </p:grpSp>
    </p:spTree>
    <p:extLst>
      <p:ext uri="{BB962C8B-B14F-4D97-AF65-F5344CB8AC3E}">
        <p14:creationId xmlns:p14="http://schemas.microsoft.com/office/powerpoint/2010/main" val="42137274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6530" y="93050"/>
            <a:ext cx="3193470" cy="461532"/>
          </a:xfrm>
          <a:prstGeom prst="rect">
            <a:avLst/>
          </a:prstGeom>
          <a:noFill/>
        </p:spPr>
        <p:txBody>
          <a:bodyPr wrap="square" lIns="91305" tIns="45654" rIns="91305" bIns="45654" rtlCol="0">
            <a:spAutoFit/>
          </a:bodyPr>
          <a:lstStyle/>
          <a:p>
            <a:pPr algn="just"/>
            <a:r>
              <a:rPr lang="en-US" sz="2400" b="1">
                <a:latin typeface="Arial" pitchFamily="34" charset="0"/>
                <a:ea typeface="Arial-Rounded" pitchFamily="34" charset="0"/>
                <a:cs typeface="Arial" pitchFamily="34" charset="0"/>
              </a:rPr>
              <a:t>Trả lời câu hỏi</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69" y="27709"/>
            <a:ext cx="587375" cy="681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117764" y="209187"/>
            <a:ext cx="8901546" cy="4956026"/>
            <a:chOff x="117764" y="209187"/>
            <a:chExt cx="8901546" cy="4956026"/>
          </a:xfrm>
        </p:grpSpPr>
        <p:sp>
          <p:nvSpPr>
            <p:cNvPr id="9" name="TextBox 8"/>
            <p:cNvSpPr txBox="1"/>
            <p:nvPr/>
          </p:nvSpPr>
          <p:spPr>
            <a:xfrm>
              <a:off x="1524000" y="209187"/>
              <a:ext cx="5947064" cy="461532"/>
            </a:xfrm>
            <a:prstGeom prst="rect">
              <a:avLst/>
            </a:prstGeom>
            <a:noFill/>
          </p:spPr>
          <p:txBody>
            <a:bodyPr wrap="square" lIns="91305" tIns="45654" rIns="91305" bIns="45654" rtlCol="0">
              <a:spAutoFit/>
            </a:bodyPr>
            <a:lstStyle/>
            <a:p>
              <a:pPr algn="ctr"/>
              <a:r>
                <a:rPr lang="en-US" sz="2400" b="1" smtClean="0">
                  <a:latin typeface="Arial" pitchFamily="34" charset="0"/>
                  <a:ea typeface="Arial-Rounded" pitchFamily="34" charset="0"/>
                  <a:cs typeface="Arial" pitchFamily="34" charset="0"/>
                </a:rPr>
                <a:t>Những cánh cò</a:t>
              </a:r>
              <a:endParaRPr lang="en-US" sz="2400" b="1">
                <a:latin typeface="Arial" pitchFamily="34" charset="0"/>
                <a:ea typeface="Arial-Rounded" pitchFamily="34" charset="0"/>
                <a:cs typeface="Arial" pitchFamily="34" charset="0"/>
              </a:endParaRPr>
            </a:p>
          </p:txBody>
        </p:sp>
        <p:sp>
          <p:nvSpPr>
            <p:cNvPr id="10" name="TextBox 9"/>
            <p:cNvSpPr txBox="1"/>
            <p:nvPr/>
          </p:nvSpPr>
          <p:spPr>
            <a:xfrm>
              <a:off x="117764" y="779530"/>
              <a:ext cx="8901546" cy="4385683"/>
            </a:xfrm>
            <a:prstGeom prst="rect">
              <a:avLst/>
            </a:prstGeom>
            <a:noFill/>
          </p:spPr>
          <p:txBody>
            <a:bodyPr wrap="square" lIns="91305" tIns="45654" rIns="91305" bIns="45654" rtlCol="0">
              <a:spAutoFit/>
            </a:bodyPr>
            <a:lstStyle/>
            <a:p>
              <a:pPr algn="just">
                <a:spcAft>
                  <a:spcPts val="600"/>
                </a:spcAft>
              </a:pPr>
              <a:r>
                <a:rPr lang="en-US" sz="2400" smtClean="0">
                  <a:latin typeface="Arial" pitchFamily="34" charset="0"/>
                  <a:ea typeface="Arial-Rounded" pitchFamily="34" charset="0"/>
                  <a:cs typeface="Arial" pitchFamily="34" charset="0"/>
                </a:rPr>
                <a:t>	Ông kể ngày xưa, quê của bé có rất nhiều cò. Mùa xuân, từng đàn cò trắng duyên dáng bay tới. Chúng lượn trên bầu trời trong xanh rồi hạ cánh xuống những luỹ tre. Hằng ngày, cò đi mò tôm, bắt cá ở các ao, hồ, đầm. </a:t>
              </a:r>
            </a:p>
            <a:p>
              <a:pPr algn="just">
                <a:spcAft>
                  <a:spcPts val="600"/>
                </a:spcAft>
              </a:pPr>
              <a:r>
                <a:rPr lang="en-US" sz="2400" smtClean="0">
                  <a:latin typeface="Arial" pitchFamily="34" charset="0"/>
                  <a:ea typeface="Arial-Rounded" pitchFamily="34" charset="0"/>
                  <a:cs typeface="Arial" pitchFamily="34" charset="0"/>
                </a:rPr>
                <a:t>	Bây giờ, ao, hồ, đầm phải nhường chỗ cho những toà nhà cao vút, những con đường cao tốc, những nhà máy toả khói mịt mù. Cò chẳng còn nơi kiếm ăn. Cò sợ những âm thanh ồn ào. Thế là chúng bay đi.</a:t>
              </a:r>
            </a:p>
            <a:p>
              <a:pPr algn="just">
                <a:spcAft>
                  <a:spcPts val="600"/>
                </a:spcAft>
              </a:pPr>
              <a:r>
                <a:rPr lang="en-US" sz="2400" smtClean="0">
                  <a:latin typeface="Arial" pitchFamily="34" charset="0"/>
                  <a:ea typeface="Arial-Rounded" pitchFamily="34" charset="0"/>
                  <a:cs typeface="Arial" pitchFamily="34" charset="0"/>
                </a:rPr>
                <a:t>	Bé ước ao được thấy những cánh cò trên cánh đồng quê hương. </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 </a:t>
              </a:r>
              <a:r>
                <a:rPr lang="en-US" sz="2400" smtClean="0">
                  <a:latin typeface="Arial" pitchFamily="34" charset="0"/>
                  <a:ea typeface="Arial-Rounded" pitchFamily="34" charset="0"/>
                  <a:cs typeface="Arial" pitchFamily="34" charset="0"/>
                </a:rPr>
                <a:t>Hoài Nam)</a:t>
              </a:r>
              <a:endParaRPr lang="en-US" sz="2400">
                <a:latin typeface="Arial" pitchFamily="34" charset="0"/>
                <a:ea typeface="Arial-Rounded" pitchFamily="34" charset="0"/>
                <a:cs typeface="Arial" pitchFamily="34" charset="0"/>
              </a:endParaRPr>
            </a:p>
          </p:txBody>
        </p:sp>
      </p:grpSp>
    </p:spTree>
    <p:extLst>
      <p:ext uri="{BB962C8B-B14F-4D97-AF65-F5344CB8AC3E}">
        <p14:creationId xmlns:p14="http://schemas.microsoft.com/office/powerpoint/2010/main" val="21827409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1000" y="4171950"/>
            <a:ext cx="8312727" cy="584654"/>
          </a:xfrm>
          <a:prstGeom prst="rect">
            <a:avLst/>
          </a:prstGeom>
          <a:solidFill>
            <a:schemeClr val="accent6">
              <a:lumMod val="40000"/>
              <a:lumOff val="60000"/>
            </a:schemeClr>
          </a:solidFill>
        </p:spPr>
        <p:txBody>
          <a:bodyPr wrap="square" lIns="91318" tIns="45660" rIns="91318" bIns="45660" rtlCol="0">
            <a:spAutoFit/>
          </a:bodyPr>
          <a:lstStyle/>
          <a:p>
            <a:pPr algn="ctr"/>
            <a:r>
              <a:rPr lang="en-US" sz="3200" smtClean="0">
                <a:latin typeface="Arial" pitchFamily="34" charset="0"/>
                <a:ea typeface="Arial-Rounded" pitchFamily="34" charset="0"/>
                <a:cs typeface="Arial" pitchFamily="34" charset="0"/>
              </a:rPr>
              <a:t>Ai kể chuyện ngày xưa cho bé nghe?</a:t>
            </a:r>
            <a:endParaRPr lang="en-US" sz="3200">
              <a:latin typeface="Arial" pitchFamily="34" charset="0"/>
              <a:ea typeface="Arial-Rounded" pitchFamily="34" charset="0"/>
              <a:cs typeface="Arial" pitchFamily="34" charset="0"/>
            </a:endParaRPr>
          </a:p>
        </p:txBody>
      </p:sp>
      <p:sp>
        <p:nvSpPr>
          <p:cNvPr id="15" name="Title 1"/>
          <p:cNvSpPr txBox="1">
            <a:spLocks/>
          </p:cNvSpPr>
          <p:nvPr/>
        </p:nvSpPr>
        <p:spPr>
          <a:xfrm>
            <a:off x="345831" y="1543438"/>
            <a:ext cx="8610600" cy="708471"/>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spcAft>
                <a:spcPts val="600"/>
              </a:spcAft>
            </a:pPr>
            <a:r>
              <a:rPr lang="en-US" sz="3600" smtClean="0">
                <a:latin typeface="Arial" pitchFamily="34" charset="0"/>
                <a:ea typeface="Arial-Rounded" pitchFamily="34" charset="0"/>
                <a:cs typeface="Arial" pitchFamily="34" charset="0"/>
              </a:rPr>
              <a:t>	</a:t>
            </a:r>
            <a:r>
              <a:rPr lang="en-US" sz="3600">
                <a:latin typeface="Arial" pitchFamily="34" charset="0"/>
                <a:ea typeface="Arial-Rounded" pitchFamily="34" charset="0"/>
                <a:cs typeface="Arial" pitchFamily="34" charset="0"/>
              </a:rPr>
              <a:t>Ông kể ngày xưa, quê của bé có rất nhiều cò. Mùa xuân, từng đàn cò trắng duyên dáng bay tới. Chúng lượn trên bầu trời trong xanh rồi hạ cánh xuống những luỹ tre. Hằng ngày, cò đi mò tôm, bắt cá ở các ao, hồ, đầm. </a:t>
            </a:r>
          </a:p>
        </p:txBody>
      </p:sp>
      <p:cxnSp>
        <p:nvCxnSpPr>
          <p:cNvPr id="4" name="Straight Connector 3"/>
          <p:cNvCxnSpPr/>
          <p:nvPr/>
        </p:nvCxnSpPr>
        <p:spPr>
          <a:xfrm flipH="1">
            <a:off x="1324428" y="771978"/>
            <a:ext cx="8711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81000" y="4171950"/>
            <a:ext cx="8312727" cy="584654"/>
          </a:xfrm>
          <a:prstGeom prst="rect">
            <a:avLst/>
          </a:prstGeom>
          <a:solidFill>
            <a:schemeClr val="accent6">
              <a:lumMod val="40000"/>
              <a:lumOff val="60000"/>
            </a:schemeClr>
          </a:solidFill>
        </p:spPr>
        <p:txBody>
          <a:bodyPr wrap="square" lIns="91318" tIns="45660" rIns="91318" bIns="45660" rtlCol="0">
            <a:spAutoFit/>
          </a:bodyPr>
          <a:lstStyle/>
          <a:p>
            <a:pPr algn="ctr"/>
            <a:r>
              <a:rPr lang="en-US" sz="3200" smtClean="0">
                <a:latin typeface="Arial" pitchFamily="34" charset="0"/>
                <a:ea typeface="Arial-Rounded" pitchFamily="34" charset="0"/>
                <a:cs typeface="Arial" pitchFamily="34" charset="0"/>
              </a:rPr>
              <a:t>Ngày xưa, quê bé có rất nhiều loài vật nào?</a:t>
            </a:r>
            <a:endParaRPr lang="en-US" sz="3200">
              <a:latin typeface="Arial" pitchFamily="34" charset="0"/>
              <a:ea typeface="Arial-Rounded" pitchFamily="34" charset="0"/>
              <a:cs typeface="Arial" pitchFamily="34" charset="0"/>
            </a:endParaRPr>
          </a:p>
        </p:txBody>
      </p:sp>
      <p:cxnSp>
        <p:nvCxnSpPr>
          <p:cNvPr id="6" name="Straight Connector 5"/>
          <p:cNvCxnSpPr/>
          <p:nvPr/>
        </p:nvCxnSpPr>
        <p:spPr>
          <a:xfrm flipH="1">
            <a:off x="1712449" y="1276350"/>
            <a:ext cx="6545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81000" y="4171950"/>
            <a:ext cx="8312727" cy="584654"/>
          </a:xfrm>
          <a:prstGeom prst="rect">
            <a:avLst/>
          </a:prstGeom>
          <a:solidFill>
            <a:schemeClr val="accent6">
              <a:lumMod val="40000"/>
              <a:lumOff val="60000"/>
            </a:schemeClr>
          </a:solidFill>
        </p:spPr>
        <p:txBody>
          <a:bodyPr wrap="square" lIns="91318" tIns="45660" rIns="91318" bIns="45660" rtlCol="0">
            <a:spAutoFit/>
          </a:bodyPr>
          <a:lstStyle/>
          <a:p>
            <a:pPr algn="ctr"/>
            <a:r>
              <a:rPr lang="en-US" sz="3200" smtClean="0">
                <a:latin typeface="Arial" pitchFamily="34" charset="0"/>
                <a:ea typeface="Arial-Rounded" pitchFamily="34" charset="0"/>
                <a:cs typeface="Arial" pitchFamily="34" charset="0"/>
              </a:rPr>
              <a:t>Hằng ngày, cò đi mò tôm, bắt cá ở đâu?</a:t>
            </a:r>
            <a:endParaRPr lang="en-US" sz="3200">
              <a:latin typeface="Arial" pitchFamily="34" charset="0"/>
              <a:ea typeface="Arial-Rounded" pitchFamily="34" charset="0"/>
              <a:cs typeface="Arial" pitchFamily="34" charset="0"/>
            </a:endParaRPr>
          </a:p>
        </p:txBody>
      </p:sp>
      <p:cxnSp>
        <p:nvCxnSpPr>
          <p:cNvPr id="9" name="Straight Connector 8"/>
          <p:cNvCxnSpPr/>
          <p:nvPr/>
        </p:nvCxnSpPr>
        <p:spPr>
          <a:xfrm flipH="1">
            <a:off x="870860" y="3562350"/>
            <a:ext cx="33201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4218842"/>
            <a:ext cx="8610600" cy="523099"/>
          </a:xfrm>
          <a:prstGeom prst="rect">
            <a:avLst/>
          </a:prstGeom>
          <a:solidFill>
            <a:schemeClr val="accent6">
              <a:lumMod val="40000"/>
              <a:lumOff val="60000"/>
            </a:schemeClr>
          </a:solidFill>
        </p:spPr>
        <p:txBody>
          <a:bodyPr wrap="square" lIns="91318" tIns="45660" rIns="91318" bIns="45660" rtlCol="0">
            <a:spAutoFit/>
          </a:bodyPr>
          <a:lstStyle/>
          <a:p>
            <a:pPr algn="ctr"/>
            <a:r>
              <a:rPr lang="en-US" sz="2800" smtClean="0">
                <a:latin typeface="Arial" pitchFamily="34" charset="0"/>
                <a:ea typeface="Arial-Rounded" pitchFamily="34" charset="0"/>
                <a:cs typeface="Arial" pitchFamily="34" charset="0"/>
              </a:rPr>
              <a:t>Bây giờ ở quê bé, những gì đã thay thế ao, hồ, đầm?</a:t>
            </a:r>
            <a:endParaRPr lang="en-US" sz="2800">
              <a:latin typeface="Arial" pitchFamily="34" charset="0"/>
              <a:ea typeface="Arial-Rounded" pitchFamily="34" charset="0"/>
              <a:cs typeface="Arial" pitchFamily="34" charset="0"/>
            </a:endParaRPr>
          </a:p>
        </p:txBody>
      </p:sp>
      <p:sp>
        <p:nvSpPr>
          <p:cNvPr id="15" name="Title 1"/>
          <p:cNvSpPr txBox="1">
            <a:spLocks/>
          </p:cNvSpPr>
          <p:nvPr/>
        </p:nvSpPr>
        <p:spPr>
          <a:xfrm>
            <a:off x="304800" y="1710879"/>
            <a:ext cx="8610600" cy="708471"/>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spcAft>
                <a:spcPts val="600"/>
              </a:spcAft>
            </a:pPr>
            <a:r>
              <a:rPr lang="en-US" sz="3600" smtClean="0">
                <a:latin typeface="Arial" pitchFamily="34" charset="0"/>
                <a:ea typeface="Arial-Rounded" pitchFamily="34" charset="0"/>
                <a:cs typeface="Arial" pitchFamily="34" charset="0"/>
              </a:rPr>
              <a:t>	Bây </a:t>
            </a:r>
            <a:r>
              <a:rPr lang="en-US" sz="3600">
                <a:latin typeface="Arial" pitchFamily="34" charset="0"/>
                <a:ea typeface="Arial-Rounded" pitchFamily="34" charset="0"/>
                <a:cs typeface="Arial" pitchFamily="34" charset="0"/>
              </a:rPr>
              <a:t>giờ, ao, hồ, đầm phải nhường chỗ cho những toà nhà cao vút, những con đường cao tốc, những nhà máy toả khói mịt mù. Cò chẳng còn nơi kiếm ăn. Cò sợ những âm thanh ồn ào. Thế là chúng bay đi.</a:t>
            </a:r>
          </a:p>
        </p:txBody>
      </p:sp>
      <p:sp>
        <p:nvSpPr>
          <p:cNvPr id="4" name="TextBox 3"/>
          <p:cNvSpPr txBox="1"/>
          <p:nvPr/>
        </p:nvSpPr>
        <p:spPr>
          <a:xfrm>
            <a:off x="304800" y="4218842"/>
            <a:ext cx="8610600" cy="646210"/>
          </a:xfrm>
          <a:prstGeom prst="rect">
            <a:avLst/>
          </a:prstGeom>
          <a:solidFill>
            <a:schemeClr val="accent6">
              <a:lumMod val="40000"/>
              <a:lumOff val="60000"/>
            </a:schemeClr>
          </a:solidFill>
        </p:spPr>
        <p:txBody>
          <a:bodyPr wrap="square" lIns="91318" tIns="45660" rIns="91318" bIns="45660" rtlCol="0">
            <a:spAutoFit/>
          </a:bodyPr>
          <a:lstStyle/>
          <a:p>
            <a:pPr algn="ctr"/>
            <a:r>
              <a:rPr lang="en-US" sz="3600" smtClean="0">
                <a:latin typeface="Arial" pitchFamily="34" charset="0"/>
                <a:ea typeface="Arial-Rounded" pitchFamily="34" charset="0"/>
                <a:cs typeface="Arial" pitchFamily="34" charset="0"/>
              </a:rPr>
              <a:t>Điều gì khiến đàn cò sợ hãi?</a:t>
            </a:r>
            <a:endParaRPr lang="en-US" sz="3600">
              <a:latin typeface="Arial" pitchFamily="34" charset="0"/>
              <a:ea typeface="Arial-Rounded" pitchFamily="34" charset="0"/>
              <a:cs typeface="Arial" pitchFamily="34" charset="0"/>
            </a:endParaRPr>
          </a:p>
        </p:txBody>
      </p:sp>
      <p:cxnSp>
        <p:nvCxnSpPr>
          <p:cNvPr id="5" name="Straight Connector 4"/>
          <p:cNvCxnSpPr/>
          <p:nvPr/>
        </p:nvCxnSpPr>
        <p:spPr>
          <a:xfrm flipH="1">
            <a:off x="2209802" y="1504950"/>
            <a:ext cx="65566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375478" y="2065114"/>
            <a:ext cx="83909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53736" y="2625278"/>
            <a:ext cx="23621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905001" y="3181350"/>
            <a:ext cx="50291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712449" y="1276350"/>
            <a:ext cx="6545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337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4218842"/>
            <a:ext cx="8610600" cy="523099"/>
          </a:xfrm>
          <a:prstGeom prst="rect">
            <a:avLst/>
          </a:prstGeom>
          <a:solidFill>
            <a:schemeClr val="accent6">
              <a:lumMod val="40000"/>
              <a:lumOff val="60000"/>
            </a:schemeClr>
          </a:solidFill>
        </p:spPr>
        <p:txBody>
          <a:bodyPr wrap="square" lIns="91318" tIns="45660" rIns="91318" bIns="45660" rtlCol="0">
            <a:spAutoFit/>
          </a:bodyPr>
          <a:lstStyle/>
          <a:p>
            <a:pPr algn="ctr"/>
            <a:r>
              <a:rPr lang="en-US" sz="2800" smtClean="0">
                <a:latin typeface="Arial" pitchFamily="34" charset="0"/>
                <a:ea typeface="Arial-Rounded" pitchFamily="34" charset="0"/>
                <a:cs typeface="Arial" pitchFamily="34" charset="0"/>
              </a:rPr>
              <a:t>Bây giờ ở quê bé, những gì đã thay thế ao, hồ, đầm?</a:t>
            </a:r>
            <a:endParaRPr lang="en-US" sz="2800">
              <a:latin typeface="Arial" pitchFamily="34" charset="0"/>
              <a:ea typeface="Arial-Rounded" pitchFamily="34" charset="0"/>
              <a:cs typeface="Arial" pitchFamily="34" charset="0"/>
            </a:endParaRPr>
          </a:p>
        </p:txBody>
      </p:sp>
      <p:sp>
        <p:nvSpPr>
          <p:cNvPr id="15" name="Title 1"/>
          <p:cNvSpPr txBox="1">
            <a:spLocks/>
          </p:cNvSpPr>
          <p:nvPr/>
        </p:nvSpPr>
        <p:spPr>
          <a:xfrm>
            <a:off x="304800" y="1710879"/>
            <a:ext cx="8610600" cy="708471"/>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spcAft>
                <a:spcPts val="600"/>
              </a:spcAft>
            </a:pPr>
            <a:r>
              <a:rPr lang="en-US" sz="3600" smtClean="0">
                <a:latin typeface="Arial" pitchFamily="34" charset="0"/>
                <a:ea typeface="Arial-Rounded" pitchFamily="34" charset="0"/>
                <a:cs typeface="Arial" pitchFamily="34" charset="0"/>
              </a:rPr>
              <a:t>	</a:t>
            </a:r>
            <a:r>
              <a:rPr lang="en-US" sz="3600">
                <a:latin typeface="Arial" pitchFamily="34" charset="0"/>
                <a:ea typeface="Arial-Rounded" pitchFamily="34" charset="0"/>
                <a:cs typeface="Arial" pitchFamily="34" charset="0"/>
              </a:rPr>
              <a:t> Bé ước ao được thấy những cánh cò trên cánh đồng quê hương. </a:t>
            </a:r>
          </a:p>
        </p:txBody>
      </p:sp>
      <p:sp>
        <p:nvSpPr>
          <p:cNvPr id="4" name="TextBox 3"/>
          <p:cNvSpPr txBox="1"/>
          <p:nvPr/>
        </p:nvSpPr>
        <p:spPr>
          <a:xfrm>
            <a:off x="304800" y="4218842"/>
            <a:ext cx="8610600" cy="646210"/>
          </a:xfrm>
          <a:prstGeom prst="rect">
            <a:avLst/>
          </a:prstGeom>
          <a:solidFill>
            <a:schemeClr val="accent6">
              <a:lumMod val="40000"/>
              <a:lumOff val="60000"/>
            </a:schemeClr>
          </a:solidFill>
        </p:spPr>
        <p:txBody>
          <a:bodyPr wrap="square" lIns="91318" tIns="45660" rIns="91318" bIns="45660" rtlCol="0">
            <a:spAutoFit/>
          </a:bodyPr>
          <a:lstStyle/>
          <a:p>
            <a:pPr algn="ctr"/>
            <a:r>
              <a:rPr lang="en-US" sz="3600" smtClean="0">
                <a:latin typeface="Arial" pitchFamily="34" charset="0"/>
                <a:ea typeface="Arial-Rounded" pitchFamily="34" charset="0"/>
                <a:cs typeface="Arial" pitchFamily="34" charset="0"/>
              </a:rPr>
              <a:t>Bé ước gì?</a:t>
            </a:r>
            <a:endParaRPr lang="en-US" sz="36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25523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13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3562" y="1428750"/>
            <a:ext cx="5449887"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66375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4211540"/>
            <a:ext cx="8610600" cy="646210"/>
          </a:xfrm>
          <a:prstGeom prst="rect">
            <a:avLst/>
          </a:prstGeom>
          <a:solidFill>
            <a:schemeClr val="accent6">
              <a:lumMod val="40000"/>
              <a:lumOff val="60000"/>
            </a:schemeClr>
          </a:solidFill>
        </p:spPr>
        <p:txBody>
          <a:bodyPr wrap="square" lIns="91318" tIns="45660" rIns="91318" bIns="45660" rtlCol="0">
            <a:spAutoFit/>
          </a:bodyPr>
          <a:lstStyle/>
          <a:p>
            <a:pPr algn="ctr"/>
            <a:r>
              <a:rPr lang="en-US" sz="3600" smtClean="0">
                <a:latin typeface="Arial" pitchFamily="34" charset="0"/>
                <a:ea typeface="Arial-Rounded" pitchFamily="34" charset="0"/>
                <a:cs typeface="Arial" pitchFamily="34" charset="0"/>
              </a:rPr>
              <a:t>Em hãy nói về vẻ đẹp của quê em?</a:t>
            </a:r>
            <a:endParaRPr lang="en-US" sz="3600">
              <a:latin typeface="Arial" pitchFamily="34" charset="0"/>
              <a:ea typeface="Arial-Rounded" pitchFamily="34" charset="0"/>
              <a:cs typeface="Arial" pitchFamily="34" charset="0"/>
            </a:endParaRPr>
          </a:p>
        </p:txBody>
      </p:sp>
      <p:pic>
        <p:nvPicPr>
          <p:cNvPr id="1026" name="Picture 2" descr="Quê hương 2 tiếng gọi thân thương | Anhduong Blog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7106" y="412099"/>
            <a:ext cx="5602380" cy="3733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hững hình ảnh quê hương Việt Nam tuyệt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9" y="1188612"/>
            <a:ext cx="4876800" cy="29527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Ừ VỰNG TIẾNG ANH VỀ QUÊ HƯƠNG thông dụng nhấ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440" y="-171450"/>
            <a:ext cx="9212875" cy="61419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ộ ảnh Indonesia gần gũi làng quê Việt | Thanh Niên Tự D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90" y="-457200"/>
            <a:ext cx="9140371" cy="63151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Xuất hiện loài cò nhạn quý hiếm ở vùng Bảy Núi An Giang | baotintuc.v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174" y="0"/>
            <a:ext cx="10293364" cy="539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35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5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fade">
                                      <p:cBhvr>
                                        <p:cTn id="27" dur="500"/>
                                        <p:tgtEl>
                                          <p:spTgt spid="10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4"/>
                                        </p:tgtEl>
                                        <p:attrNameLst>
                                          <p:attrName>style.visibility</p:attrName>
                                        </p:attrNameLst>
                                      </p:cBhvr>
                                      <p:to>
                                        <p:strVal val="visible"/>
                                      </p:to>
                                    </p:set>
                                    <p:animEffect transition="in" filter="fade">
                                      <p:cBhvr>
                                        <p:cTn id="3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950" y="1809750"/>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138546" y="2277121"/>
            <a:ext cx="8662647" cy="584775"/>
          </a:xfrm>
          <a:prstGeom prst="rect">
            <a:avLst/>
          </a:prstGeom>
        </p:spPr>
        <p:txBody>
          <a:bodyPr wrap="square">
            <a:spAutoFit/>
          </a:bodyPr>
          <a:lstStyle/>
          <a:p>
            <a:pPr algn="just"/>
            <a:r>
              <a:rPr lang="en-US" sz="3200" b="1" smtClean="0">
                <a:solidFill>
                  <a:srgbClr val="7030A0"/>
                </a:solidFill>
                <a:latin typeface="HP001 4 hàng" pitchFamily="34" charset="0"/>
                <a:ea typeface="Arial-Rounded" pitchFamily="34" charset="0"/>
                <a:cs typeface="Arial-Rounded" pitchFamily="34" charset="0"/>
              </a:rPr>
              <a:t>a) </a:t>
            </a:r>
            <a:r>
              <a:rPr lang="vi-VN" sz="3200" b="1">
                <a:solidFill>
                  <a:srgbClr val="7030A0"/>
                </a:solidFill>
                <a:latin typeface="HP001 4 hàng" pitchFamily="34" charset="0"/>
                <a:ea typeface="Arial-Rounded" pitchFamily="34" charset="0"/>
                <a:cs typeface="Arial-Rounded" pitchFamily="34" charset="0"/>
              </a:rPr>
              <a:t>Hằng wgày, cò đi jò Ǉį, bắt cá ở các ao, hồ</a:t>
            </a:r>
            <a:r>
              <a:rPr lang="vi-VN" sz="3200" b="1" smtClean="0">
                <a:solidFill>
                  <a:srgbClr val="7030A0"/>
                </a:solidFill>
                <a:latin typeface="HP001 4 hàng" pitchFamily="34" charset="0"/>
                <a:ea typeface="Arial-Rounded" pitchFamily="34" charset="0"/>
                <a:cs typeface="Arial-Rounded" pitchFamily="34" charset="0"/>
              </a:rPr>
              <a:t>,</a:t>
            </a:r>
            <a:endParaRPr lang="en-US" sz="3200" b="1">
              <a:solidFill>
                <a:srgbClr val="7030A0"/>
              </a:solidFill>
              <a:latin typeface="HP001 4 hàng" pitchFamily="34" charset="0"/>
              <a:ea typeface="Arial-Rounded" pitchFamily="34" charset="0"/>
              <a:cs typeface="Arial-Rounded" pitchFamily="34" charset="0"/>
            </a:endParaRPr>
          </a:p>
        </p:txBody>
      </p:sp>
      <p:pic>
        <p:nvPicPr>
          <p:cNvPr id="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761"/>
          <a:stretch/>
        </p:blipFill>
        <p:spPr bwMode="auto">
          <a:xfrm>
            <a:off x="190500" y="3957073"/>
            <a:ext cx="8743950" cy="198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125846" y="3604760"/>
            <a:ext cx="8662647" cy="584775"/>
          </a:xfrm>
          <a:prstGeom prst="rect">
            <a:avLst/>
          </a:prstGeom>
        </p:spPr>
        <p:txBody>
          <a:bodyPr wrap="square">
            <a:spAutoFit/>
          </a:bodyPr>
          <a:lstStyle/>
          <a:p>
            <a:pPr algn="just"/>
            <a:r>
              <a:rPr lang="en-US" sz="3200" b="1" smtClean="0">
                <a:solidFill>
                  <a:srgbClr val="7030A0"/>
                </a:solidFill>
                <a:latin typeface="HP001 4 hàng" pitchFamily="34" charset="0"/>
                <a:ea typeface="Arial-Rounded" pitchFamily="34" charset="0"/>
                <a:cs typeface="Arial-Rounded" pitchFamily="34" charset="0"/>
              </a:rPr>
              <a:t>c) </a:t>
            </a:r>
            <a:r>
              <a:rPr lang="vi-VN" sz="3200" b="1">
                <a:solidFill>
                  <a:srgbClr val="7030A0"/>
                </a:solidFill>
                <a:latin typeface="HP001 4 hàng" pitchFamily="34" charset="0"/>
                <a:ea typeface="Arial-Rounded" pitchFamily="34" charset="0"/>
                <a:cs typeface="Arial-Rounded" pitchFamily="34" charset="0"/>
              </a:rPr>
              <a:t>Nǖững âm </a:t>
            </a:r>
            <a:r>
              <a:rPr lang="el-GR" sz="3200" b="1">
                <a:solidFill>
                  <a:srgbClr val="7030A0"/>
                </a:solidFill>
                <a:latin typeface="HP001 4 hàng" pitchFamily="34" charset="0"/>
                <a:ea typeface="Arial-Rounded" pitchFamily="34" charset="0"/>
                <a:cs typeface="Arial-Rounded" pitchFamily="34" charset="0"/>
              </a:rPr>
              <a:t>κ</a:t>
            </a:r>
            <a:r>
              <a:rPr lang="vi-VN" sz="3200" b="1">
                <a:solidFill>
                  <a:srgbClr val="7030A0"/>
                </a:solidFill>
                <a:latin typeface="HP001 4 hàng" pitchFamily="34" charset="0"/>
                <a:ea typeface="Arial-Rounded" pitchFamily="34" charset="0"/>
                <a:cs typeface="Arial-Rounded" pitchFamily="34" charset="0"/>
              </a:rPr>
              <a:t>a</a:t>
            </a:r>
            <a:r>
              <a:rPr lang="el-GR" sz="3200" b="1">
                <a:solidFill>
                  <a:srgbClr val="7030A0"/>
                </a:solidFill>
                <a:latin typeface="HP001 4 hàng" pitchFamily="34" charset="0"/>
                <a:ea typeface="Arial-Rounded" pitchFamily="34" charset="0"/>
                <a:cs typeface="Arial-Rounded" pitchFamily="34" charset="0"/>
              </a:rPr>
              <a:t>ζ </a:t>
            </a:r>
            <a:r>
              <a:rPr lang="vi-VN" sz="3200" b="1">
                <a:solidFill>
                  <a:srgbClr val="7030A0"/>
                </a:solidFill>
                <a:latin typeface="HP001 4 hàng" pitchFamily="34" charset="0"/>
                <a:ea typeface="Arial-Rounded" pitchFamily="34" charset="0"/>
                <a:cs typeface="Arial-Rounded" pitchFamily="34" charset="0"/>
              </a:rPr>
              <a:t>Ŭ ào </a:t>
            </a:r>
            <a:r>
              <a:rPr lang="el-GR" sz="3200" b="1">
                <a:solidFill>
                  <a:srgbClr val="7030A0"/>
                </a:solidFill>
                <a:latin typeface="HP001 4 hàng" pitchFamily="34" charset="0"/>
                <a:ea typeface="Arial-Rounded" pitchFamily="34" charset="0"/>
                <a:cs typeface="Arial-Rounded" pitchFamily="34" charset="0"/>
              </a:rPr>
              <a:t>δΗ</a:t>
            </a:r>
            <a:r>
              <a:rPr lang="vi-VN" sz="3200" b="1">
                <a:solidFill>
                  <a:srgbClr val="7030A0"/>
                </a:solidFill>
                <a:latin typeface="HP001 4 hàng" pitchFamily="34" charset="0"/>
                <a:ea typeface="Arial-Rounded" pitchFamily="34" charset="0"/>
                <a:cs typeface="Arial-Rounded" pitchFamily="34" charset="0"/>
              </a:rPr>
              <a:t>Ğn đàn cò sợ </a:t>
            </a:r>
            <a:r>
              <a:rPr lang="vi-VN" sz="3200" b="1" smtClean="0">
                <a:solidFill>
                  <a:srgbClr val="7030A0"/>
                </a:solidFill>
                <a:latin typeface="HP001 4 hàng" pitchFamily="34" charset="0"/>
                <a:ea typeface="Arial-Rounded" pitchFamily="34" charset="0"/>
                <a:cs typeface="Arial-Rounded" pitchFamily="34" charset="0"/>
              </a:rPr>
              <a:t>hãi</a:t>
            </a:r>
            <a:r>
              <a:rPr lang="en-US" sz="3200" b="1" smtClean="0">
                <a:solidFill>
                  <a:srgbClr val="7030A0"/>
                </a:solidFill>
                <a:latin typeface="HP001 4 hàng" pitchFamily="34" charset="0"/>
                <a:ea typeface="Arial-Rounded" pitchFamily="34" charset="0"/>
                <a:cs typeface="Arial-Rounded" pitchFamily="34" charset="0"/>
              </a:rPr>
              <a:t>.</a:t>
            </a:r>
            <a:endParaRPr lang="en-US" sz="3200" b="1">
              <a:solidFill>
                <a:srgbClr val="7030A0"/>
              </a:solidFill>
              <a:latin typeface="HP001 4 hàng" pitchFamily="34" charset="0"/>
              <a:ea typeface="Arial-Rounded" pitchFamily="34" charset="0"/>
              <a:cs typeface="Arial-Rounded" pitchFamily="34" charset="0"/>
            </a:endParaRPr>
          </a:p>
        </p:txBody>
      </p:sp>
      <p:sp>
        <p:nvSpPr>
          <p:cNvPr id="4" name="TextBox 3"/>
          <p:cNvSpPr txBox="1"/>
          <p:nvPr/>
        </p:nvSpPr>
        <p:spPr>
          <a:xfrm>
            <a:off x="692730" y="127000"/>
            <a:ext cx="7841670" cy="461532"/>
          </a:xfrm>
          <a:prstGeom prst="rect">
            <a:avLst/>
          </a:prstGeom>
          <a:noFill/>
        </p:spPr>
        <p:txBody>
          <a:bodyPr wrap="square" lIns="91305" tIns="45654" rIns="91305" bIns="45654" rtlCol="0">
            <a:spAutoFit/>
          </a:bodyPr>
          <a:lstStyle/>
          <a:p>
            <a:pPr algn="just"/>
            <a:r>
              <a:rPr lang="en-US" sz="2400" b="1">
                <a:latin typeface="Arial" pitchFamily="34" charset="0"/>
                <a:ea typeface="Arial-Rounded" pitchFamily="34" charset="0"/>
                <a:cs typeface="Arial" pitchFamily="34" charset="0"/>
              </a:rPr>
              <a:t>Viết vào vở câu trả lời cho câu hỏi </a:t>
            </a:r>
            <a:r>
              <a:rPr lang="en-US" sz="2400" b="1" smtClean="0">
                <a:latin typeface="Arial" pitchFamily="34" charset="0"/>
                <a:ea typeface="Arial-Rounded" pitchFamily="34" charset="0"/>
                <a:cs typeface="Arial" pitchFamily="34" charset="0"/>
              </a:rPr>
              <a:t>a và c ở </a:t>
            </a:r>
            <a:r>
              <a:rPr lang="en-US" sz="2400" b="1">
                <a:latin typeface="Arial" pitchFamily="34" charset="0"/>
                <a:ea typeface="Arial-Rounded" pitchFamily="34" charset="0"/>
                <a:cs typeface="Arial" pitchFamily="34" charset="0"/>
              </a:rPr>
              <a:t>mục 3</a:t>
            </a:r>
          </a:p>
        </p:txBody>
      </p:sp>
      <p:sp>
        <p:nvSpPr>
          <p:cNvPr id="5" name="Rectangle 4"/>
          <p:cNvSpPr/>
          <p:nvPr/>
        </p:nvSpPr>
        <p:spPr>
          <a:xfrm>
            <a:off x="679087" y="709659"/>
            <a:ext cx="6866313" cy="523099"/>
          </a:xfrm>
          <a:prstGeom prst="rect">
            <a:avLst/>
          </a:prstGeom>
        </p:spPr>
        <p:txBody>
          <a:bodyPr wrap="none" lIns="91318" tIns="45660" rIns="91318" bIns="45660">
            <a:spAutoFit/>
          </a:bodyPr>
          <a:lstStyle/>
          <a:p>
            <a:r>
              <a:rPr lang="en-US" sz="2800" smtClean="0">
                <a:latin typeface="Arial" pitchFamily="34" charset="0"/>
                <a:ea typeface="Arial-Rounded" pitchFamily="34" charset="0"/>
                <a:cs typeface="Arial" pitchFamily="34" charset="0"/>
              </a:rPr>
              <a:t>a. Hằng ngày, cò đi mò tôm, bắt cá ở (…).</a:t>
            </a:r>
            <a:endParaRPr lang="en-US" sz="2800">
              <a:latin typeface="Arial" pitchFamily="34" charset="0"/>
              <a:ea typeface="Arial-Rounded" pitchFamily="34" charset="0"/>
              <a:cs typeface="Arial" pitchFamily="34"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01" y="5715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ectangle 44"/>
          <p:cNvSpPr/>
          <p:nvPr/>
        </p:nvSpPr>
        <p:spPr>
          <a:xfrm>
            <a:off x="679087" y="1200150"/>
            <a:ext cx="4496497" cy="523099"/>
          </a:xfrm>
          <a:prstGeom prst="rect">
            <a:avLst/>
          </a:prstGeom>
        </p:spPr>
        <p:txBody>
          <a:bodyPr wrap="none" lIns="91318" tIns="45660" rIns="91318" bIns="45660">
            <a:spAutoFit/>
          </a:bodyPr>
          <a:lstStyle/>
          <a:p>
            <a:r>
              <a:rPr lang="en-US" sz="2800" smtClean="0">
                <a:latin typeface="Arial" pitchFamily="34" charset="0"/>
                <a:ea typeface="Arial-Rounded" pitchFamily="34" charset="0"/>
                <a:cs typeface="Arial" pitchFamily="34" charset="0"/>
              </a:rPr>
              <a:t>c. (…) khiến đàn cò sợ hãi.</a:t>
            </a:r>
            <a:endParaRPr lang="en-US" sz="2800">
              <a:latin typeface="Arial" pitchFamily="34" charset="0"/>
              <a:ea typeface="Arial-Rounded" pitchFamily="34" charset="0"/>
              <a:cs typeface="Arial" pitchFamily="34" charset="0"/>
            </a:endParaRPr>
          </a:p>
        </p:txBody>
      </p:sp>
      <p:sp>
        <p:nvSpPr>
          <p:cNvPr id="10" name="Rectangle 9"/>
          <p:cNvSpPr/>
          <p:nvPr/>
        </p:nvSpPr>
        <p:spPr>
          <a:xfrm>
            <a:off x="133350" y="2942406"/>
            <a:ext cx="8662647" cy="584775"/>
          </a:xfrm>
          <a:prstGeom prst="rect">
            <a:avLst/>
          </a:prstGeom>
        </p:spPr>
        <p:txBody>
          <a:bodyPr wrap="square">
            <a:spAutoFit/>
          </a:bodyPr>
          <a:lstStyle/>
          <a:p>
            <a:pPr algn="just"/>
            <a:r>
              <a:rPr lang="vi-VN" sz="3200" b="1" smtClean="0">
                <a:solidFill>
                  <a:srgbClr val="7030A0"/>
                </a:solidFill>
                <a:latin typeface="HP001 4 hàng" pitchFamily="34" charset="0"/>
                <a:ea typeface="Arial-Rounded" pitchFamily="34" charset="0"/>
                <a:cs typeface="Arial-Rounded" pitchFamily="34" charset="0"/>
              </a:rPr>
              <a:t>đầm</a:t>
            </a:r>
            <a:endParaRPr lang="en-US" sz="3200" b="1">
              <a:solidFill>
                <a:srgbClr val="7030A0"/>
              </a:solidFill>
              <a:latin typeface="HP001 4 hàng" pitchFamily="34" charset="0"/>
              <a:ea typeface="Arial-Rounded" pitchFamily="34" charset="0"/>
              <a:cs typeface="Arial-Rounded" pitchFamily="34" charset="0"/>
            </a:endParaRPr>
          </a:p>
        </p:txBody>
      </p:sp>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500"/>
                                        <p:tgtEl>
                                          <p:spTgt spid="4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7" grpId="0"/>
      <p:bldP spid="5" grpId="0"/>
      <p:bldP spid="45"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6215" y="355023"/>
            <a:ext cx="3511570" cy="126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05" tIns="45654" rIns="91305" bIns="45654" spcCol="0" rtlCol="0" anchor="ctr"/>
          <a:lstStyle/>
          <a:p>
            <a:pPr algn="ctr"/>
            <a:endParaRPr lang="en-US"/>
          </a:p>
        </p:txBody>
      </p:sp>
      <p:sp>
        <p:nvSpPr>
          <p:cNvPr id="6" name="Rectangle 5"/>
          <p:cNvSpPr/>
          <p:nvPr/>
        </p:nvSpPr>
        <p:spPr>
          <a:xfrm>
            <a:off x="0" y="0"/>
            <a:ext cx="9144000" cy="1333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05" tIns="45654" rIns="91305" bIns="45654" spcCol="0" rtlCol="0" anchor="ctr"/>
          <a:lstStyle/>
          <a:p>
            <a:pPr algn="ctr"/>
            <a:endParaRPr lang="en-US"/>
          </a:p>
        </p:txBody>
      </p:sp>
      <p:pic>
        <p:nvPicPr>
          <p:cNvPr id="9" name="H.mp4">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7"/>
          <a:stretch>
            <a:fillRect/>
          </a:stretch>
        </p:blipFill>
        <p:spPr>
          <a:xfrm>
            <a:off x="-228600" y="178631"/>
            <a:ext cx="4969265" cy="4969265"/>
          </a:xfrm>
        </p:spPr>
      </p:pic>
      <p:pic>
        <p:nvPicPr>
          <p:cNvPr id="11" name="N.mp4">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8"/>
          <a:stretch>
            <a:fillRect/>
          </a:stretch>
        </p:blipFill>
        <p:spPr>
          <a:xfrm>
            <a:off x="4419600" y="174235"/>
            <a:ext cx="4969265" cy="4969265"/>
          </a:xfrm>
        </p:spPr>
      </p:pic>
    </p:spTree>
    <p:extLst>
      <p:ext uri="{BB962C8B-B14F-4D97-AF65-F5344CB8AC3E}">
        <p14:creationId xmlns:p14="http://schemas.microsoft.com/office/powerpoint/2010/main" val="22547007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video>
              <p:cMediaNode vol="80000">
                <p:cTn id="13" fill="hold" display="0">
                  <p:stCondLst>
                    <p:cond delay="indefinite"/>
                  </p:stCondLst>
                </p:cTn>
                <p:tgtEl>
                  <p:spTgt spid="11"/>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Choáng ngợp đàn cò ốc rợp bóng trên đồng - THD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6200" y="4396"/>
            <a:ext cx="9067800" cy="5100488"/>
          </a:xfrm>
        </p:spPr>
      </p:pic>
    </p:spTree>
    <p:extLst>
      <p:ext uri="{BB962C8B-B14F-4D97-AF65-F5344CB8AC3E}">
        <p14:creationId xmlns:p14="http://schemas.microsoft.com/office/powerpoint/2010/main" val="7206368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ánh cò.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9646" y="0"/>
            <a:ext cx="8915400" cy="5014765"/>
          </a:xfrm>
        </p:spPr>
      </p:pic>
    </p:spTree>
    <p:extLst>
      <p:ext uri="{BB962C8B-B14F-4D97-AF65-F5344CB8AC3E}">
        <p14:creationId xmlns:p14="http://schemas.microsoft.com/office/powerpoint/2010/main" val="36553958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r>
              <a:rPr lang="en-US" sz="3200" b="1">
                <a:solidFill>
                  <a:schemeClr val="tx1"/>
                </a:solidFill>
                <a:latin typeface="Arial" pitchFamily="34" charset="0"/>
                <a:cs typeface="Arial" pitchFamily="34" charset="0"/>
              </a:rPr>
              <a:t>Dặn dò:</a:t>
            </a:r>
          </a:p>
          <a:p>
            <a:pPr marL="457138" indent="-457138" algn="just">
              <a:buFontTx/>
              <a:buChar char="-"/>
            </a:pPr>
            <a:r>
              <a:rPr lang="en-US" sz="3200" smtClean="0">
                <a:solidFill>
                  <a:schemeClr val="tx1"/>
                </a:solidFill>
                <a:latin typeface="Arial" pitchFamily="34" charset="0"/>
                <a:cs typeface="Arial" pitchFamily="34" charset="0"/>
              </a:rPr>
              <a:t>Xem lại bài đã học </a:t>
            </a:r>
            <a:r>
              <a:rPr lang="en-US" sz="3200">
                <a:solidFill>
                  <a:schemeClr val="tx1"/>
                </a:solidFill>
                <a:latin typeface="Arial" pitchFamily="34" charset="0"/>
                <a:cs typeface="Arial" pitchFamily="34" charset="0"/>
              </a:rPr>
              <a:t>(trang </a:t>
            </a:r>
            <a:r>
              <a:rPr lang="en-US" sz="3200" smtClean="0">
                <a:solidFill>
                  <a:schemeClr val="tx1"/>
                </a:solidFill>
                <a:latin typeface="Arial" pitchFamily="34" charset="0"/>
                <a:cs typeface="Arial" pitchFamily="34" charset="0"/>
              </a:rPr>
              <a:t>134 - 136).</a:t>
            </a:r>
            <a:endParaRPr lang="en-US" sz="3200">
              <a:solidFill>
                <a:schemeClr val="tx1"/>
              </a:solidFill>
              <a:latin typeface="Arial" pitchFamily="34" charset="0"/>
              <a:cs typeface="Arial" pitchFamily="34" charset="0"/>
            </a:endParaRPr>
          </a:p>
          <a:p>
            <a:pPr marL="457138" indent="-457138" algn="just">
              <a:buFontTx/>
              <a:buChar char="-"/>
            </a:pPr>
            <a:r>
              <a:rPr lang="en-US" sz="3200">
                <a:solidFill>
                  <a:schemeClr val="tx1"/>
                </a:solidFill>
                <a:latin typeface="Arial" pitchFamily="34" charset="0"/>
                <a:cs typeface="Arial" pitchFamily="34" charset="0"/>
              </a:rPr>
              <a:t>Chuẩn bị bài mới (trang </a:t>
            </a:r>
            <a:r>
              <a:rPr lang="en-US" sz="3200" smtClean="0">
                <a:solidFill>
                  <a:schemeClr val="tx1"/>
                </a:solidFill>
                <a:latin typeface="Arial" pitchFamily="34" charset="0"/>
                <a:cs typeface="Arial" pitchFamily="34" charset="0"/>
              </a:rPr>
              <a:t>136, 137).</a:t>
            </a:r>
            <a:endParaRPr lang="en-US" sz="32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grpSp>
        <p:nvGrpSpPr>
          <p:cNvPr id="2" name="Group 1"/>
          <p:cNvGrpSpPr/>
          <p:nvPr/>
        </p:nvGrpSpPr>
        <p:grpSpPr>
          <a:xfrm>
            <a:off x="1354231" y="2152115"/>
            <a:ext cx="7219136"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685800"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chemeClr val="accent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5"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C6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12700" y="178394"/>
            <a:ext cx="1341530" cy="1107947"/>
          </a:xfrm>
          <a:prstGeom prst="rect">
            <a:avLst/>
          </a:prstGeom>
          <a:noFill/>
        </p:spPr>
        <p:txBody>
          <a:bodyPr wrap="square" lIns="91391" tIns="45696" rIns="91391" bIns="45696" rtlCol="0">
            <a:spAutoFit/>
          </a:bodyPr>
          <a:lstStyle/>
          <a:p>
            <a:pPr algn="ctr"/>
            <a:r>
              <a:rPr lang="en-US" sz="6600" b="1" smtClean="0">
                <a:solidFill>
                  <a:schemeClr val="accent6"/>
                </a:solidFill>
                <a:latin typeface="Arial Rounded MT Bold" pitchFamily="34" charset="0"/>
                <a:ea typeface="Arial-Rounded" pitchFamily="34" charset="0"/>
                <a:cs typeface="Times New Roman" pitchFamily="18" charset="0"/>
              </a:rPr>
              <a:t>7</a:t>
            </a:r>
            <a:endParaRPr lang="en-US" sz="6600" b="1">
              <a:solidFill>
                <a:schemeClr val="accent6"/>
              </a:solidFill>
              <a:latin typeface="Arial Rounded MT Bold" pitchFamily="34" charset="0"/>
              <a:ea typeface="Arial-Rounded" pitchFamily="34" charset="0"/>
              <a:cs typeface="Times New Roman" pitchFamily="18" charset="0"/>
            </a:endParaRPr>
          </a:p>
        </p:txBody>
      </p:sp>
      <p:sp>
        <p:nvSpPr>
          <p:cNvPr id="29" name="TextBox 28"/>
          <p:cNvSpPr txBox="1"/>
          <p:nvPr/>
        </p:nvSpPr>
        <p:spPr>
          <a:xfrm>
            <a:off x="1828800" y="437711"/>
            <a:ext cx="7162800" cy="830948"/>
          </a:xfrm>
          <a:prstGeom prst="rect">
            <a:avLst/>
          </a:prstGeom>
          <a:noFill/>
        </p:spPr>
        <p:txBody>
          <a:bodyPr wrap="square" lIns="91391" tIns="45696" rIns="91391" bIns="45696" rtlCol="0">
            <a:spAutoFit/>
          </a:bodyPr>
          <a:lstStyle/>
          <a:p>
            <a:pPr algn="ctr"/>
            <a:r>
              <a:rPr lang="en-US" sz="4800" b="1" smtClean="0">
                <a:ln w="3175">
                  <a:solidFill>
                    <a:schemeClr val="bg1"/>
                  </a:solidFill>
                </a:ln>
                <a:solidFill>
                  <a:schemeClr val="bg1"/>
                </a:solidFill>
                <a:latin typeface="Arial-Rounded" pitchFamily="34" charset="0"/>
                <a:ea typeface="Arial-Rounded" pitchFamily="34" charset="0"/>
                <a:cs typeface="Arial-Rounded" pitchFamily="34" charset="0"/>
              </a:rPr>
              <a:t>THẾ GIỚI TRONG MẮT EM</a:t>
            </a:r>
            <a:endParaRPr lang="en-US" sz="4800" b="1">
              <a:ln w="3175">
                <a:solidFill>
                  <a:schemeClr val="bg1"/>
                </a:solidFill>
              </a:ln>
              <a:solidFill>
                <a:schemeClr val="bg1"/>
              </a:solidFill>
              <a:latin typeface="Arial-Rounded" pitchFamily="34" charset="0"/>
              <a:ea typeface="Arial-Rounded" pitchFamily="34" charset="0"/>
              <a:cs typeface="Arial-Rounded" pitchFamily="34" charset="0"/>
            </a:endParaRPr>
          </a:p>
        </p:txBody>
      </p:sp>
      <p:sp>
        <p:nvSpPr>
          <p:cNvPr id="33" name="TextBox 32"/>
          <p:cNvSpPr txBox="1"/>
          <p:nvPr/>
        </p:nvSpPr>
        <p:spPr>
          <a:xfrm>
            <a:off x="716605" y="2162639"/>
            <a:ext cx="990600" cy="954059"/>
          </a:xfrm>
          <a:prstGeom prst="rect">
            <a:avLst/>
          </a:prstGeom>
          <a:noFill/>
        </p:spPr>
        <p:txBody>
          <a:bodyPr wrap="square" lIns="91391" tIns="45696" rIns="91391" bIns="45696"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5</a:t>
            </a:r>
          </a:p>
        </p:txBody>
      </p:sp>
      <p:sp>
        <p:nvSpPr>
          <p:cNvPr id="24" name="TextBox 23"/>
          <p:cNvSpPr txBox="1"/>
          <p:nvPr/>
        </p:nvSpPr>
        <p:spPr>
          <a:xfrm>
            <a:off x="1371600" y="2289089"/>
            <a:ext cx="6350566" cy="646282"/>
          </a:xfrm>
          <a:prstGeom prst="rect">
            <a:avLst/>
          </a:prstGeom>
          <a:noFill/>
        </p:spPr>
        <p:txBody>
          <a:bodyPr wrap="square" lIns="91391" tIns="45696" rIns="91391" bIns="45696" rtlCol="0">
            <a:spAutoFit/>
          </a:bodyPr>
          <a:lstStyle/>
          <a:p>
            <a:pPr algn="ctr"/>
            <a:r>
              <a:rPr lang="en-US" sz="3600" b="1" smtClean="0">
                <a:solidFill>
                  <a:srgbClr val="F68426"/>
                </a:solidFill>
                <a:latin typeface="Arial-Rounded" pitchFamily="34" charset="0"/>
                <a:ea typeface="Arial-Rounded" pitchFamily="34" charset="0"/>
                <a:cs typeface="Arial-Rounded" pitchFamily="34" charset="0"/>
              </a:rPr>
              <a:t>NHỮNG CÁNH CÒ</a:t>
            </a:r>
            <a:endParaRPr lang="en-US" sz="3600" b="1">
              <a:solidFill>
                <a:srgbClr val="F68426"/>
              </a:solidFill>
              <a:latin typeface="Arial-Rounded" pitchFamily="34" charset="0"/>
              <a:ea typeface="Arial-Rounded" pitchFamily="34" charset="0"/>
              <a:cs typeface="Arial-Rounded"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14758"/>
          <a:stretch/>
        </p:blipFill>
        <p:spPr>
          <a:xfrm>
            <a:off x="3276600" y="3062754"/>
            <a:ext cx="1905000" cy="1753772"/>
          </a:xfrm>
          <a:prstGeom prst="rect">
            <a:avLst/>
          </a:prstGeom>
        </p:spPr>
      </p:pic>
    </p:spTree>
    <p:extLst>
      <p:ext uri="{BB962C8B-B14F-4D97-AF65-F5344CB8AC3E}">
        <p14:creationId xmlns:p14="http://schemas.microsoft.com/office/powerpoint/2010/main" val="7759822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1850" y="215550"/>
            <a:ext cx="7962900" cy="461532"/>
          </a:xfrm>
          <a:prstGeom prst="rect">
            <a:avLst/>
          </a:prstGeom>
          <a:noFill/>
        </p:spPr>
        <p:txBody>
          <a:bodyPr wrap="square" lIns="91305" tIns="45654" rIns="91305" bIns="45654" rtlCol="0">
            <a:spAutoFit/>
          </a:bodyPr>
          <a:lstStyle/>
          <a:p>
            <a:pPr algn="just"/>
            <a:r>
              <a:rPr lang="en-US" sz="2400" b="1" smtClean="0">
                <a:latin typeface="Arial" pitchFamily="34" charset="0"/>
                <a:ea typeface="Arial-Rounded" pitchFamily="34" charset="0"/>
                <a:cs typeface="Arial" pitchFamily="34" charset="0"/>
              </a:rPr>
              <a:t>Quan sát hai bức tranh</a:t>
            </a:r>
            <a:endParaRPr lang="en-US" sz="2400" b="1">
              <a:latin typeface="Arial" pitchFamily="34" charset="0"/>
              <a:ea typeface="Arial-Rounded" pitchFamily="34" charset="0"/>
              <a:cs typeface="Arial" pitchFamily="34" charset="0"/>
            </a:endParaRPr>
          </a:p>
        </p:txBody>
      </p:sp>
      <p:sp>
        <p:nvSpPr>
          <p:cNvPr id="6" name="Oval 5"/>
          <p:cNvSpPr/>
          <p:nvPr/>
        </p:nvSpPr>
        <p:spPr>
          <a:xfrm>
            <a:off x="209550" y="141516"/>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1</a:t>
            </a:r>
          </a:p>
        </p:txBody>
      </p:sp>
      <p:sp>
        <p:nvSpPr>
          <p:cNvPr id="7" name="TextBox 6"/>
          <p:cNvSpPr txBox="1"/>
          <p:nvPr/>
        </p:nvSpPr>
        <p:spPr>
          <a:xfrm>
            <a:off x="381000" y="4095750"/>
            <a:ext cx="7962900" cy="830863"/>
          </a:xfrm>
          <a:prstGeom prst="rect">
            <a:avLst/>
          </a:prstGeom>
          <a:noFill/>
        </p:spPr>
        <p:txBody>
          <a:bodyPr wrap="square" lIns="91305" tIns="45654" rIns="91305" bIns="45654" rtlCol="0">
            <a:spAutoFit/>
          </a:bodyPr>
          <a:lstStyle/>
          <a:p>
            <a:pPr marL="457200" indent="-457200" algn="just">
              <a:buAutoNum type="alphaLcPeriod"/>
            </a:pPr>
            <a:r>
              <a:rPr lang="en-US" sz="2400" smtClean="0">
                <a:latin typeface="Arial" pitchFamily="34" charset="0"/>
                <a:ea typeface="Arial-Rounded" pitchFamily="34" charset="0"/>
                <a:cs typeface="Arial" pitchFamily="34" charset="0"/>
              </a:rPr>
              <a:t>Em thấy gì trong mỗi tranh?</a:t>
            </a:r>
          </a:p>
          <a:p>
            <a:pPr marL="457200" indent="-457200" algn="just">
              <a:buAutoNum type="alphaLcPeriod"/>
            </a:pPr>
            <a:r>
              <a:rPr lang="en-US" sz="2400" smtClean="0">
                <a:latin typeface="Arial" pitchFamily="34" charset="0"/>
                <a:ea typeface="Arial-Rounded" pitchFamily="34" charset="0"/>
                <a:cs typeface="Arial" pitchFamily="34" charset="0"/>
              </a:rPr>
              <a:t>Em thích khung cảnh ở bức tranh nào hơn? Vì sao?</a:t>
            </a:r>
            <a:endParaRPr lang="en-US" sz="2400">
              <a:latin typeface="Arial" pitchFamily="34" charset="0"/>
              <a:ea typeface="Arial-Rounded" pitchFamily="34" charset="0"/>
              <a:cs typeface="Arial" pitchFamily="34" charset="0"/>
            </a:endParaRPr>
          </a:p>
        </p:txBody>
      </p:sp>
      <p:pic>
        <p:nvPicPr>
          <p:cNvPr id="1028" name="Picture 4" descr="Thành phố Hồ Chí Minh sẽ trở thành đô thị thông minh vào năm 2025 | Xã hộ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4271" y="1533723"/>
            <a:ext cx="4209771" cy="26082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áo Quảng Ninh điện t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1" y="923473"/>
            <a:ext cx="4495396" cy="2528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1153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4682" y="122916"/>
            <a:ext cx="1160318" cy="523087"/>
          </a:xfrm>
          <a:prstGeom prst="rect">
            <a:avLst/>
          </a:prstGeom>
          <a:noFill/>
        </p:spPr>
        <p:txBody>
          <a:bodyPr wrap="square" lIns="91305" tIns="45654" rIns="91305" bIns="45654" rtlCol="0">
            <a:spAutoFit/>
          </a:bodyPr>
          <a:lstStyle/>
          <a:p>
            <a:pPr algn="just"/>
            <a:r>
              <a:rPr lang="en-US" sz="2800" b="1">
                <a:latin typeface="Arial" pitchFamily="34" charset="0"/>
                <a:ea typeface="Arial-Rounded" pitchFamily="34" charset="0"/>
                <a:cs typeface="Arial" pitchFamily="34" charset="0"/>
              </a:rPr>
              <a:t>Đọc</a:t>
            </a:r>
          </a:p>
        </p:txBody>
      </p:sp>
      <p:grpSp>
        <p:nvGrpSpPr>
          <p:cNvPr id="7" name="Group 6"/>
          <p:cNvGrpSpPr/>
          <p:nvPr/>
        </p:nvGrpSpPr>
        <p:grpSpPr>
          <a:xfrm>
            <a:off x="117764" y="209187"/>
            <a:ext cx="8901546" cy="4956026"/>
            <a:chOff x="117764" y="209187"/>
            <a:chExt cx="8901546" cy="4956026"/>
          </a:xfrm>
        </p:grpSpPr>
        <p:sp>
          <p:nvSpPr>
            <p:cNvPr id="4" name="TextBox 3"/>
            <p:cNvSpPr txBox="1"/>
            <p:nvPr/>
          </p:nvSpPr>
          <p:spPr>
            <a:xfrm>
              <a:off x="1524000" y="209187"/>
              <a:ext cx="5947064" cy="461532"/>
            </a:xfrm>
            <a:prstGeom prst="rect">
              <a:avLst/>
            </a:prstGeom>
            <a:noFill/>
          </p:spPr>
          <p:txBody>
            <a:bodyPr wrap="square" lIns="91305" tIns="45654" rIns="91305" bIns="45654" rtlCol="0">
              <a:spAutoFit/>
            </a:bodyPr>
            <a:lstStyle/>
            <a:p>
              <a:pPr algn="ctr"/>
              <a:r>
                <a:rPr lang="en-US" sz="2400" b="1" smtClean="0">
                  <a:latin typeface="Arial" pitchFamily="34" charset="0"/>
                  <a:ea typeface="Arial-Rounded" pitchFamily="34" charset="0"/>
                  <a:cs typeface="Arial" pitchFamily="34" charset="0"/>
                </a:rPr>
                <a:t>Những cánh cò</a:t>
              </a:r>
              <a:endParaRPr lang="en-US" sz="2400" b="1">
                <a:latin typeface="Arial" pitchFamily="34" charset="0"/>
                <a:ea typeface="Arial-Rounded" pitchFamily="34" charset="0"/>
                <a:cs typeface="Arial" pitchFamily="34" charset="0"/>
              </a:endParaRPr>
            </a:p>
          </p:txBody>
        </p:sp>
        <p:sp>
          <p:nvSpPr>
            <p:cNvPr id="5" name="TextBox 4"/>
            <p:cNvSpPr txBox="1"/>
            <p:nvPr/>
          </p:nvSpPr>
          <p:spPr>
            <a:xfrm>
              <a:off x="117764" y="779530"/>
              <a:ext cx="8901546" cy="4385683"/>
            </a:xfrm>
            <a:prstGeom prst="rect">
              <a:avLst/>
            </a:prstGeom>
            <a:noFill/>
          </p:spPr>
          <p:txBody>
            <a:bodyPr wrap="square" lIns="91305" tIns="45654" rIns="91305" bIns="45654" rtlCol="0">
              <a:spAutoFit/>
            </a:bodyPr>
            <a:lstStyle/>
            <a:p>
              <a:pPr algn="just">
                <a:spcAft>
                  <a:spcPts val="600"/>
                </a:spcAft>
              </a:pPr>
              <a:r>
                <a:rPr lang="en-US" sz="2400" smtClean="0">
                  <a:latin typeface="Arial" pitchFamily="34" charset="0"/>
                  <a:ea typeface="Arial-Rounded" pitchFamily="34" charset="0"/>
                  <a:cs typeface="Arial" pitchFamily="34" charset="0"/>
                </a:rPr>
                <a:t>	Ông kể ngày xưa, quê của bé có rất nhiều cò. Mùa xuân, từng đàn cò trắng duyên dáng bay tới. Chúng lượn trên bầu trời trong xanh rồi hạ cánh xuống những luỹ tre. Hằng ngày, cò đi mò tôm, bắt cá ở các ao, hồ, đầm. </a:t>
              </a:r>
            </a:p>
            <a:p>
              <a:pPr algn="just">
                <a:spcAft>
                  <a:spcPts val="600"/>
                </a:spcAft>
              </a:pPr>
              <a:r>
                <a:rPr lang="en-US" sz="2400" smtClean="0">
                  <a:latin typeface="Arial" pitchFamily="34" charset="0"/>
                  <a:ea typeface="Arial-Rounded" pitchFamily="34" charset="0"/>
                  <a:cs typeface="Arial" pitchFamily="34" charset="0"/>
                </a:rPr>
                <a:t>	Bây giờ, ao, hồ, đầm phải nhường chỗ cho những toà nhà cao vút, những con đường cao tốc, những nhà máy toả khói mịt mù. Cò chẳng còn nơi kiếm ăn. Cò sợ những âm thanh ồn ào. Thế là chúng bay đi.</a:t>
              </a:r>
            </a:p>
            <a:p>
              <a:pPr algn="just">
                <a:spcAft>
                  <a:spcPts val="600"/>
                </a:spcAft>
              </a:pPr>
              <a:r>
                <a:rPr lang="en-US" sz="2400" smtClean="0">
                  <a:latin typeface="Arial" pitchFamily="34" charset="0"/>
                  <a:ea typeface="Arial-Rounded" pitchFamily="34" charset="0"/>
                  <a:cs typeface="Arial" pitchFamily="34" charset="0"/>
                </a:rPr>
                <a:t>	Bé ước ao được thấy những cánh cò trên cánh đồng quê hương. </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 </a:t>
              </a:r>
              <a:r>
                <a:rPr lang="en-US" sz="2400" smtClean="0">
                  <a:latin typeface="Arial" pitchFamily="34" charset="0"/>
                  <a:ea typeface="Arial-Rounded" pitchFamily="34" charset="0"/>
                  <a:cs typeface="Arial" pitchFamily="34" charset="0"/>
                </a:rPr>
                <a:t>Hoài Nam)</a:t>
              </a:r>
              <a:endParaRPr lang="en-US" sz="2400">
                <a:latin typeface="Arial" pitchFamily="34" charset="0"/>
                <a:ea typeface="Arial-Rounded" pitchFamily="34" charset="0"/>
                <a:cs typeface="Arial" pitchFamily="34" charset="0"/>
              </a:endParaRPr>
            </a:p>
          </p:txBody>
        </p:sp>
      </p:grpSp>
      <p:sp>
        <p:nvSpPr>
          <p:cNvPr id="6" name="Oval 5"/>
          <p:cNvSpPr/>
          <p:nvPr/>
        </p:nvSpPr>
        <p:spPr>
          <a:xfrm>
            <a:off x="117764" y="57150"/>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2</a:t>
            </a:r>
          </a:p>
        </p:txBody>
      </p:sp>
    </p:spTree>
    <p:extLst>
      <p:ext uri="{BB962C8B-B14F-4D97-AF65-F5344CB8AC3E}">
        <p14:creationId xmlns:p14="http://schemas.microsoft.com/office/powerpoint/2010/main" val="39444579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764" y="209187"/>
            <a:ext cx="8901546" cy="4956026"/>
            <a:chOff x="117764" y="209187"/>
            <a:chExt cx="8901546" cy="4956026"/>
          </a:xfrm>
        </p:grpSpPr>
        <p:sp>
          <p:nvSpPr>
            <p:cNvPr id="14" name="TextBox 13"/>
            <p:cNvSpPr txBox="1"/>
            <p:nvPr/>
          </p:nvSpPr>
          <p:spPr>
            <a:xfrm>
              <a:off x="1524000" y="209187"/>
              <a:ext cx="5947064" cy="461532"/>
            </a:xfrm>
            <a:prstGeom prst="rect">
              <a:avLst/>
            </a:prstGeom>
            <a:noFill/>
          </p:spPr>
          <p:txBody>
            <a:bodyPr wrap="square" lIns="91305" tIns="45654" rIns="91305" bIns="45654" rtlCol="0">
              <a:spAutoFit/>
            </a:bodyPr>
            <a:lstStyle/>
            <a:p>
              <a:pPr algn="ctr"/>
              <a:r>
                <a:rPr lang="en-US" sz="2400" b="1" smtClean="0">
                  <a:latin typeface="Arial" pitchFamily="34" charset="0"/>
                  <a:ea typeface="Arial-Rounded" pitchFamily="34" charset="0"/>
                  <a:cs typeface="Arial" pitchFamily="34" charset="0"/>
                </a:rPr>
                <a:t>Những cánh cò</a:t>
              </a:r>
              <a:endParaRPr lang="en-US" sz="2400" b="1">
                <a:latin typeface="Arial" pitchFamily="34" charset="0"/>
                <a:ea typeface="Arial-Rounded" pitchFamily="34" charset="0"/>
                <a:cs typeface="Arial" pitchFamily="34" charset="0"/>
              </a:endParaRPr>
            </a:p>
          </p:txBody>
        </p:sp>
        <p:sp>
          <p:nvSpPr>
            <p:cNvPr id="20" name="TextBox 19"/>
            <p:cNvSpPr txBox="1"/>
            <p:nvPr/>
          </p:nvSpPr>
          <p:spPr>
            <a:xfrm>
              <a:off x="117764" y="779530"/>
              <a:ext cx="8901546" cy="4385683"/>
            </a:xfrm>
            <a:prstGeom prst="rect">
              <a:avLst/>
            </a:prstGeom>
            <a:noFill/>
          </p:spPr>
          <p:txBody>
            <a:bodyPr wrap="square" lIns="91305" tIns="45654" rIns="91305" bIns="45654" rtlCol="0">
              <a:spAutoFit/>
            </a:bodyPr>
            <a:lstStyle/>
            <a:p>
              <a:pPr algn="just">
                <a:spcAft>
                  <a:spcPts val="600"/>
                </a:spcAft>
              </a:pPr>
              <a:r>
                <a:rPr lang="en-US" sz="2400" smtClean="0">
                  <a:latin typeface="Arial" pitchFamily="34" charset="0"/>
                  <a:ea typeface="Arial-Rounded" pitchFamily="34" charset="0"/>
                  <a:cs typeface="Arial" pitchFamily="34" charset="0"/>
                </a:rPr>
                <a:t>	Ông kể ngày xưa, quê của bé có rất nhiều cò. Mùa xuân, từng đàn cò trắng duyên dáng bay tới. Chúng lượn trên bầu trời trong xanh rồi hạ cánh xuống những luỹ tre. Hằng ngày, cò đi mò tôm, bắt cá ở các ao, hồ, đầm. </a:t>
              </a:r>
            </a:p>
            <a:p>
              <a:pPr algn="just">
                <a:spcAft>
                  <a:spcPts val="600"/>
                </a:spcAft>
              </a:pPr>
              <a:r>
                <a:rPr lang="en-US" sz="2400" smtClean="0">
                  <a:latin typeface="Arial" pitchFamily="34" charset="0"/>
                  <a:ea typeface="Arial-Rounded" pitchFamily="34" charset="0"/>
                  <a:cs typeface="Arial" pitchFamily="34" charset="0"/>
                </a:rPr>
                <a:t>	Bây giờ, ao, hồ, đầm phải nhường chỗ cho những toà nhà cao vút, những con đường cao tốc, những nhà máy toả khói mịt mù. Cò chẳng còn nơi kiếm ăn. Cò sợ những âm thanh ồn ào. Thế là chúng bay đi.</a:t>
              </a:r>
            </a:p>
            <a:p>
              <a:pPr algn="just">
                <a:spcAft>
                  <a:spcPts val="600"/>
                </a:spcAft>
              </a:pPr>
              <a:r>
                <a:rPr lang="en-US" sz="2400" smtClean="0">
                  <a:latin typeface="Arial" pitchFamily="34" charset="0"/>
                  <a:ea typeface="Arial-Rounded" pitchFamily="34" charset="0"/>
                  <a:cs typeface="Arial" pitchFamily="34" charset="0"/>
                </a:rPr>
                <a:t>	Bé ước ao được thấy những cánh cò trên cánh đồng quê hương. </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 </a:t>
              </a:r>
              <a:r>
                <a:rPr lang="en-US" sz="2400" smtClean="0">
                  <a:latin typeface="Arial" pitchFamily="34" charset="0"/>
                  <a:ea typeface="Arial-Rounded" pitchFamily="34" charset="0"/>
                  <a:cs typeface="Arial" pitchFamily="34" charset="0"/>
                </a:rPr>
                <a:t>Hoài Nam)</a:t>
              </a:r>
              <a:endParaRPr lang="en-US" sz="2400">
                <a:latin typeface="Arial" pitchFamily="34" charset="0"/>
                <a:ea typeface="Arial-Rounded" pitchFamily="34" charset="0"/>
                <a:cs typeface="Arial" pitchFamily="34" charset="0"/>
              </a:endParaRPr>
            </a:p>
          </p:txBody>
        </p:sp>
      </p:grpSp>
      <p:cxnSp>
        <p:nvCxnSpPr>
          <p:cNvPr id="9" name="Straight Connector 8"/>
          <p:cNvCxnSpPr/>
          <p:nvPr/>
        </p:nvCxnSpPr>
        <p:spPr>
          <a:xfrm flipH="1">
            <a:off x="5455540" y="1921119"/>
            <a:ext cx="8711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902788" y="3462704"/>
            <a:ext cx="88144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888288" y="3081704"/>
            <a:ext cx="10042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443239" y="3450981"/>
            <a:ext cx="67864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30605" y="3831981"/>
            <a:ext cx="67864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566033" y="4248150"/>
            <a:ext cx="5608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640287" y="4277458"/>
            <a:ext cx="67864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99643" y="4640873"/>
            <a:ext cx="9032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接连接符 9"/>
          <p:cNvCxnSpPr>
            <a:stCxn id="4" idx="4"/>
            <a:endCxn id="8" idx="0"/>
          </p:cNvCxnSpPr>
          <p:nvPr/>
        </p:nvCxnSpPr>
        <p:spPr>
          <a:xfrm>
            <a:off x="4606749" y="1731385"/>
            <a:ext cx="0" cy="2133118"/>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 name="椭圆 3"/>
          <p:cNvSpPr/>
          <p:nvPr/>
        </p:nvSpPr>
        <p:spPr>
          <a:xfrm>
            <a:off x="4329119" y="1176125"/>
            <a:ext cx="555260" cy="555260"/>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sz="1500" b="1" dirty="0">
                <a:latin typeface="微软雅黑" panose="020B0503020204020204" pitchFamily="34" charset="-122"/>
                <a:ea typeface="微软雅黑" panose="020B0503020204020204" pitchFamily="34" charset="-122"/>
              </a:rPr>
              <a:t>01</a:t>
            </a:r>
            <a:endParaRPr lang="zh-CN" altLang="en-US" sz="1500" b="1" dirty="0">
              <a:latin typeface="微软雅黑" panose="020B0503020204020204" pitchFamily="34" charset="-122"/>
              <a:ea typeface="微软雅黑" panose="020B0503020204020204" pitchFamily="34" charset="-122"/>
            </a:endParaRPr>
          </a:p>
        </p:txBody>
      </p:sp>
      <p:sp>
        <p:nvSpPr>
          <p:cNvPr id="6" name="椭圆 5"/>
          <p:cNvSpPr/>
          <p:nvPr/>
        </p:nvSpPr>
        <p:spPr>
          <a:xfrm>
            <a:off x="4329119" y="2093880"/>
            <a:ext cx="555260" cy="555260"/>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sz="1500" b="1" dirty="0">
                <a:latin typeface="微软雅黑" panose="020B0503020204020204" pitchFamily="34" charset="-122"/>
                <a:ea typeface="微软雅黑" panose="020B0503020204020204" pitchFamily="34" charset="-122"/>
              </a:rPr>
              <a:t>02</a:t>
            </a:r>
            <a:endParaRPr lang="zh-CN" altLang="en-US" sz="1500" b="1" dirty="0">
              <a:latin typeface="微软雅黑" panose="020B0503020204020204" pitchFamily="34" charset="-122"/>
              <a:ea typeface="微软雅黑" panose="020B0503020204020204" pitchFamily="34" charset="-122"/>
            </a:endParaRPr>
          </a:p>
        </p:txBody>
      </p:sp>
      <p:sp>
        <p:nvSpPr>
          <p:cNvPr id="7" name="椭圆 6"/>
          <p:cNvSpPr/>
          <p:nvPr/>
        </p:nvSpPr>
        <p:spPr>
          <a:xfrm>
            <a:off x="4329119" y="2903884"/>
            <a:ext cx="555260" cy="555260"/>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sz="1500" b="1" dirty="0">
                <a:latin typeface="微软雅黑" panose="020B0503020204020204" pitchFamily="34" charset="-122"/>
                <a:ea typeface="微软雅黑" panose="020B0503020204020204" pitchFamily="34" charset="-122"/>
              </a:rPr>
              <a:t>03</a:t>
            </a:r>
            <a:endParaRPr lang="zh-CN" altLang="en-US" sz="1500" b="1" dirty="0">
              <a:latin typeface="微软雅黑" panose="020B0503020204020204" pitchFamily="34" charset="-122"/>
              <a:ea typeface="微软雅黑" panose="020B0503020204020204" pitchFamily="34" charset="-122"/>
            </a:endParaRPr>
          </a:p>
        </p:txBody>
      </p:sp>
      <p:sp>
        <p:nvSpPr>
          <p:cNvPr id="8" name="椭圆 7"/>
          <p:cNvSpPr/>
          <p:nvPr/>
        </p:nvSpPr>
        <p:spPr>
          <a:xfrm>
            <a:off x="4329119" y="3864502"/>
            <a:ext cx="555260" cy="555260"/>
          </a:xfrm>
          <a:prstGeom prst="ellipse">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sz="1500" b="1" dirty="0">
                <a:latin typeface="微软雅黑" panose="020B0503020204020204" pitchFamily="34" charset="-122"/>
                <a:ea typeface="微软雅黑" panose="020B0503020204020204" pitchFamily="34" charset="-122"/>
              </a:rPr>
              <a:t>04</a:t>
            </a:r>
            <a:endParaRPr lang="zh-CN" altLang="en-US" sz="1500" b="1" dirty="0">
              <a:latin typeface="微软雅黑" panose="020B0503020204020204" pitchFamily="34" charset="-122"/>
              <a:ea typeface="微软雅黑" panose="020B0503020204020204" pitchFamily="34" charset="-122"/>
            </a:endParaRPr>
          </a:p>
        </p:txBody>
      </p:sp>
      <p:sp>
        <p:nvSpPr>
          <p:cNvPr id="12" name="文本框 11"/>
          <p:cNvSpPr txBox="1"/>
          <p:nvPr/>
        </p:nvSpPr>
        <p:spPr>
          <a:xfrm>
            <a:off x="5105400" y="1239650"/>
            <a:ext cx="1816934" cy="484748"/>
          </a:xfrm>
          <a:prstGeom prst="rect">
            <a:avLst/>
          </a:prstGeom>
          <a:noFill/>
        </p:spPr>
        <p:txBody>
          <a:bodyPr wrap="square" lIns="68580" tIns="34290" rIns="68580" bIns="34290" rtlCol="0">
            <a:spAutoFit/>
          </a:bodyPr>
          <a:lstStyle/>
          <a:p>
            <a:r>
              <a:rPr lang="en-US" altLang="zh-CN" sz="2700" b="1" smtClean="0">
                <a:solidFill>
                  <a:srgbClr val="F29A5B"/>
                </a:solidFill>
                <a:latin typeface="Arial" panose="020B0604020202020204" pitchFamily="34" charset="0"/>
                <a:cs typeface="Arial" panose="020B0604020202020204" pitchFamily="34" charset="0"/>
              </a:rPr>
              <a:t>Luỹ tre</a:t>
            </a:r>
            <a:endParaRPr lang="zh-CN" altLang="en-US" sz="2700" b="1" dirty="0">
              <a:solidFill>
                <a:srgbClr val="F29A5B"/>
              </a:solidFill>
              <a:latin typeface="Arial" panose="020B0604020202020204" pitchFamily="34" charset="0"/>
              <a:cs typeface="Arial" panose="020B0604020202020204" pitchFamily="34" charset="0"/>
            </a:endParaRPr>
          </a:p>
        </p:txBody>
      </p:sp>
      <p:sp>
        <p:nvSpPr>
          <p:cNvPr id="14" name="文本框 13"/>
          <p:cNvSpPr txBox="1"/>
          <p:nvPr/>
        </p:nvSpPr>
        <p:spPr>
          <a:xfrm>
            <a:off x="5134708" y="2963509"/>
            <a:ext cx="2164598" cy="484748"/>
          </a:xfrm>
          <a:prstGeom prst="rect">
            <a:avLst/>
          </a:prstGeom>
          <a:noFill/>
        </p:spPr>
        <p:txBody>
          <a:bodyPr wrap="square" lIns="68580" tIns="34290" rIns="68580" bIns="34290" rtlCol="0">
            <a:spAutoFit/>
          </a:bodyPr>
          <a:lstStyle/>
          <a:p>
            <a:r>
              <a:rPr lang="en-US" altLang="zh-CN" sz="2700" b="1" smtClean="0">
                <a:solidFill>
                  <a:srgbClr val="B09277"/>
                </a:solidFill>
                <a:latin typeface="Arial" panose="020B0604020202020204" pitchFamily="34" charset="0"/>
                <a:cs typeface="Arial" panose="020B0604020202020204" pitchFamily="34" charset="0"/>
              </a:rPr>
              <a:t>mịt mù</a:t>
            </a:r>
            <a:endParaRPr lang="zh-CN" altLang="en-US" sz="2700" b="1" dirty="0">
              <a:solidFill>
                <a:srgbClr val="B09277"/>
              </a:solidFill>
              <a:latin typeface="Arial" panose="020B0604020202020204" pitchFamily="34" charset="0"/>
              <a:cs typeface="Arial" panose="020B0604020202020204" pitchFamily="34" charset="0"/>
            </a:endParaRPr>
          </a:p>
        </p:txBody>
      </p:sp>
      <p:sp>
        <p:nvSpPr>
          <p:cNvPr id="16" name="文本框 15"/>
          <p:cNvSpPr txBox="1"/>
          <p:nvPr/>
        </p:nvSpPr>
        <p:spPr>
          <a:xfrm>
            <a:off x="2308165" y="3864502"/>
            <a:ext cx="2161109" cy="484748"/>
          </a:xfrm>
          <a:prstGeom prst="rect">
            <a:avLst/>
          </a:prstGeom>
          <a:noFill/>
        </p:spPr>
        <p:txBody>
          <a:bodyPr wrap="square" lIns="68580" tIns="34290" rIns="68580" bIns="34290" rtlCol="0">
            <a:spAutoFit/>
          </a:bodyPr>
          <a:lstStyle/>
          <a:p>
            <a:r>
              <a:rPr lang="en-US" altLang="zh-CN" sz="2700" b="1" smtClean="0">
                <a:solidFill>
                  <a:srgbClr val="C8D85B"/>
                </a:solidFill>
                <a:latin typeface="Arial" panose="020B0604020202020204" pitchFamily="34" charset="0"/>
                <a:cs typeface="Arial" panose="020B0604020202020204" pitchFamily="34" charset="0"/>
              </a:rPr>
              <a:t>kiếm ăn</a:t>
            </a:r>
            <a:endParaRPr lang="zh-CN" altLang="en-US" sz="2700" b="1" dirty="0">
              <a:solidFill>
                <a:srgbClr val="C8D85B"/>
              </a:solidFill>
              <a:latin typeface="Arial" panose="020B0604020202020204" pitchFamily="34" charset="0"/>
              <a:cs typeface="Arial" panose="020B0604020202020204" pitchFamily="34" charset="0"/>
            </a:endParaRPr>
          </a:p>
        </p:txBody>
      </p:sp>
      <p:sp>
        <p:nvSpPr>
          <p:cNvPr id="18" name="文本框 17"/>
          <p:cNvSpPr txBox="1"/>
          <p:nvPr/>
        </p:nvSpPr>
        <p:spPr>
          <a:xfrm>
            <a:off x="2529307" y="2112680"/>
            <a:ext cx="2979014" cy="484748"/>
          </a:xfrm>
          <a:prstGeom prst="rect">
            <a:avLst/>
          </a:prstGeom>
          <a:noFill/>
        </p:spPr>
        <p:txBody>
          <a:bodyPr wrap="square" lIns="68580" tIns="34290" rIns="68580" bIns="34290" rtlCol="0">
            <a:spAutoFit/>
          </a:bodyPr>
          <a:lstStyle/>
          <a:p>
            <a:r>
              <a:rPr lang="en-US" altLang="zh-CN" sz="2700" b="1" smtClean="0">
                <a:solidFill>
                  <a:srgbClr val="A5C0A4"/>
                </a:solidFill>
                <a:latin typeface="Arial" panose="020B0604020202020204" pitchFamily="34" charset="0"/>
                <a:cs typeface="Arial" panose="020B0604020202020204" pitchFamily="34" charset="0"/>
              </a:rPr>
              <a:t>cao vút</a:t>
            </a:r>
            <a:endParaRPr lang="zh-CN" altLang="en-US" sz="2700" b="1" dirty="0">
              <a:solidFill>
                <a:srgbClr val="A5C0A4"/>
              </a:solidFill>
              <a:latin typeface="Arial" panose="020B0604020202020204" pitchFamily="34" charset="0"/>
              <a:cs typeface="Arial" panose="020B0604020202020204" pitchFamily="34" charset="0"/>
            </a:endParaRPr>
          </a:p>
        </p:txBody>
      </p:sp>
      <p:pic>
        <p:nvPicPr>
          <p:cNvPr id="20" name="图片 19">
            <a:extLst>
              <a:ext uri="{FF2B5EF4-FFF2-40B4-BE49-F238E27FC236}">
                <a16:creationId xmlns:a16="http://schemas.microsoft.com/office/drawing/2014/main" xmlns="" id="{495710A2-FA0C-42DD-AB1D-4C007814526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Mark x1="16142" y1="47917" x2="20866" y2="47917"/>
                        <a14:backgroundMark x1="10236" y1="49219" x2="25197" y2="50260"/>
                        <a14:backgroundMark x1="23622" y1="50521" x2="3937" y2="51042"/>
                      </a14:backgroundRemoval>
                    </a14:imgEffect>
                  </a14:imgLayer>
                </a14:imgProps>
              </a:ext>
              <a:ext uri="{28A0092B-C50C-407E-A947-70E740481C1C}">
                <a14:useLocalDpi xmlns:a14="http://schemas.microsoft.com/office/drawing/2010/main" val="0"/>
              </a:ext>
            </a:extLst>
          </a:blip>
          <a:srcRect b="49406"/>
          <a:stretch/>
        </p:blipFill>
        <p:spPr>
          <a:xfrm>
            <a:off x="70956" y="349546"/>
            <a:ext cx="585396" cy="447851"/>
          </a:xfrm>
          <a:prstGeom prst="rect">
            <a:avLst/>
          </a:prstGeom>
        </p:spPr>
      </p:pic>
      <p:grpSp>
        <p:nvGrpSpPr>
          <p:cNvPr id="22" name="组合 41">
            <a:extLst>
              <a:ext uri="{FF2B5EF4-FFF2-40B4-BE49-F238E27FC236}">
                <a16:creationId xmlns:a16="http://schemas.microsoft.com/office/drawing/2014/main" xmlns="" id="{6F6AB393-9A79-4F80-8FFE-2997DB3CFE52}"/>
              </a:ext>
            </a:extLst>
          </p:cNvPr>
          <p:cNvGrpSpPr/>
          <p:nvPr/>
        </p:nvGrpSpPr>
        <p:grpSpPr>
          <a:xfrm rot="19869840">
            <a:off x="728680" y="257008"/>
            <a:ext cx="3671588" cy="888428"/>
            <a:chOff x="1021349" y="3092679"/>
            <a:chExt cx="5353838" cy="1589416"/>
          </a:xfrm>
        </p:grpSpPr>
        <p:sp>
          <p:nvSpPr>
            <p:cNvPr id="23" name="Freeform: Shape 37">
              <a:extLst>
                <a:ext uri="{FF2B5EF4-FFF2-40B4-BE49-F238E27FC236}">
                  <a16:creationId xmlns:a16="http://schemas.microsoft.com/office/drawing/2014/main" xmlns="" id="{026C8175-FA2D-43C3-B1CC-06780EE1E1F9}"/>
                </a:ext>
              </a:extLst>
            </p:cNvPr>
            <p:cNvSpPr/>
            <p:nvPr/>
          </p:nvSpPr>
          <p:spPr>
            <a:xfrm rot="1706723">
              <a:off x="1021349" y="3092679"/>
              <a:ext cx="5353838" cy="1067620"/>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solidFill>
              <a:srgbClr val="F29A5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200"/>
            </a:p>
          </p:txBody>
        </p:sp>
        <p:sp>
          <p:nvSpPr>
            <p:cNvPr id="24" name="Rectangle 57">
              <a:extLst>
                <a:ext uri="{FF2B5EF4-FFF2-40B4-BE49-F238E27FC236}">
                  <a16:creationId xmlns:a16="http://schemas.microsoft.com/office/drawing/2014/main" xmlns="" id="{85BA327F-7ABA-45D9-B637-5594B9691A82}"/>
                </a:ext>
              </a:extLst>
            </p:cNvPr>
            <p:cNvSpPr/>
            <p:nvPr/>
          </p:nvSpPr>
          <p:spPr>
            <a:xfrm rot="1764474">
              <a:off x="4873424" y="4374318"/>
              <a:ext cx="1261884" cy="307777"/>
            </a:xfrm>
            <a:prstGeom prst="rect">
              <a:avLst/>
            </a:prstGeom>
          </p:spPr>
          <p:txBody>
            <a:bodyPr wrap="none">
              <a:noAutofit/>
            </a:bodyPr>
            <a:lstStyle/>
            <a:p>
              <a:pPr algn="r"/>
              <a:r>
                <a:rPr lang="en-US" altLang="zh-CN" sz="3300" smtClean="0">
                  <a:latin typeface="Arial" panose="020B0604020202020204" pitchFamily="34" charset="0"/>
                  <a:cs typeface="Arial" panose="020B0604020202020204" pitchFamily="34" charset="0"/>
                </a:rPr>
                <a:t>LUYỆN ĐỌC   </a:t>
              </a:r>
              <a:endParaRPr lang="zh-CN" altLang="en-US" sz="33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776450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childTnLst>
                                </p:cTn>
                              </p:par>
                              <p:par>
                                <p:cTn id="21" presetID="22" presetClass="entr" presetSubtype="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12" grpId="0"/>
      <p:bldP spid="14" grpId="0"/>
      <p:bldP spid="1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17764" y="209187"/>
            <a:ext cx="8901546" cy="4956026"/>
            <a:chOff x="117764" y="209187"/>
            <a:chExt cx="8901546" cy="4956026"/>
          </a:xfrm>
        </p:grpSpPr>
        <p:sp>
          <p:nvSpPr>
            <p:cNvPr id="7" name="TextBox 6"/>
            <p:cNvSpPr txBox="1"/>
            <p:nvPr/>
          </p:nvSpPr>
          <p:spPr>
            <a:xfrm>
              <a:off x="1524000" y="209187"/>
              <a:ext cx="5947064" cy="461532"/>
            </a:xfrm>
            <a:prstGeom prst="rect">
              <a:avLst/>
            </a:prstGeom>
            <a:noFill/>
          </p:spPr>
          <p:txBody>
            <a:bodyPr wrap="square" lIns="91305" tIns="45654" rIns="91305" bIns="45654" rtlCol="0">
              <a:spAutoFit/>
            </a:bodyPr>
            <a:lstStyle/>
            <a:p>
              <a:pPr algn="ctr"/>
              <a:r>
                <a:rPr lang="en-US" sz="2400" b="1" smtClean="0">
                  <a:latin typeface="Arial" pitchFamily="34" charset="0"/>
                  <a:ea typeface="Arial-Rounded" pitchFamily="34" charset="0"/>
                  <a:cs typeface="Arial" pitchFamily="34" charset="0"/>
                </a:rPr>
                <a:t>Những cánh cò</a:t>
              </a:r>
              <a:endParaRPr lang="en-US" sz="2400" b="1">
                <a:latin typeface="Arial" pitchFamily="34" charset="0"/>
                <a:ea typeface="Arial-Rounded" pitchFamily="34" charset="0"/>
                <a:cs typeface="Arial" pitchFamily="34" charset="0"/>
              </a:endParaRPr>
            </a:p>
          </p:txBody>
        </p:sp>
        <p:sp>
          <p:nvSpPr>
            <p:cNvPr id="12" name="TextBox 11"/>
            <p:cNvSpPr txBox="1"/>
            <p:nvPr/>
          </p:nvSpPr>
          <p:spPr>
            <a:xfrm>
              <a:off x="117764" y="779530"/>
              <a:ext cx="8901546" cy="4385683"/>
            </a:xfrm>
            <a:prstGeom prst="rect">
              <a:avLst/>
            </a:prstGeom>
            <a:noFill/>
          </p:spPr>
          <p:txBody>
            <a:bodyPr wrap="square" lIns="91305" tIns="45654" rIns="91305" bIns="45654" rtlCol="0">
              <a:spAutoFit/>
            </a:bodyPr>
            <a:lstStyle/>
            <a:p>
              <a:pPr algn="just">
                <a:spcAft>
                  <a:spcPts val="600"/>
                </a:spcAft>
              </a:pPr>
              <a:r>
                <a:rPr lang="en-US" sz="2400" smtClean="0">
                  <a:latin typeface="Arial" pitchFamily="34" charset="0"/>
                  <a:ea typeface="Arial-Rounded" pitchFamily="34" charset="0"/>
                  <a:cs typeface="Arial" pitchFamily="34" charset="0"/>
                </a:rPr>
                <a:t>	Ông kể ngày xưa, quê của bé có rất nhiều cò. </a:t>
              </a:r>
              <a:r>
                <a:rPr lang="en-US" sz="2400" smtClean="0">
                  <a:solidFill>
                    <a:srgbClr val="FF0000"/>
                  </a:solidFill>
                  <a:latin typeface="Arial" pitchFamily="34" charset="0"/>
                  <a:ea typeface="Arial-Rounded" pitchFamily="34" charset="0"/>
                  <a:cs typeface="Arial" pitchFamily="34" charset="0"/>
                </a:rPr>
                <a:t>//</a:t>
              </a:r>
              <a:r>
                <a:rPr lang="en-US" sz="2400" smtClean="0">
                  <a:latin typeface="Arial" pitchFamily="34" charset="0"/>
                  <a:ea typeface="Arial-Rounded" pitchFamily="34" charset="0"/>
                  <a:cs typeface="Arial" pitchFamily="34" charset="0"/>
                </a:rPr>
                <a:t> Mùa xuân, từng đàn cò trắng duyên dáng bay tới</a:t>
              </a:r>
              <a:r>
                <a:rPr lang="en-US" sz="2400">
                  <a:latin typeface="Arial" pitchFamily="34" charset="0"/>
                  <a:ea typeface="Arial-Rounded" pitchFamily="34" charset="0"/>
                  <a:cs typeface="Arial" pitchFamily="34" charset="0"/>
                </a:rPr>
                <a:t>. </a:t>
              </a:r>
              <a:r>
                <a:rPr lang="en-US" sz="2400">
                  <a:solidFill>
                    <a:srgbClr val="FF0000"/>
                  </a:solidFill>
                  <a:latin typeface="Arial" pitchFamily="34" charset="0"/>
                  <a:ea typeface="Arial-Rounded" pitchFamily="34" charset="0"/>
                  <a:cs typeface="Arial" pitchFamily="34" charset="0"/>
                </a:rPr>
                <a:t>//</a:t>
              </a:r>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Chúng lượn trên bầu trời trong xanh rồi hạ cánh xuống những luỹ tre.</a:t>
              </a:r>
              <a:r>
                <a:rPr lang="en-US" sz="2400">
                  <a:solidFill>
                    <a:srgbClr val="FF0000"/>
                  </a:solidFill>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 Hằng ngày, cò đi mò tôm, bắt cá ở các ao, hồ, đầm. </a:t>
              </a:r>
              <a:r>
                <a:rPr lang="en-US" sz="2400">
                  <a:solidFill>
                    <a:srgbClr val="FF0000"/>
                  </a:solidFill>
                  <a:latin typeface="Arial" pitchFamily="34" charset="0"/>
                  <a:ea typeface="Arial-Rounded" pitchFamily="34" charset="0"/>
                  <a:cs typeface="Arial" pitchFamily="34" charset="0"/>
                </a:rPr>
                <a:t>//</a:t>
              </a:r>
              <a:endParaRPr lang="en-US" sz="2400" smtClean="0">
                <a:latin typeface="Arial" pitchFamily="34" charset="0"/>
                <a:ea typeface="Arial-Rounded" pitchFamily="34" charset="0"/>
                <a:cs typeface="Arial" pitchFamily="34" charset="0"/>
              </a:endParaRPr>
            </a:p>
            <a:p>
              <a:pPr algn="just">
                <a:spcAft>
                  <a:spcPts val="600"/>
                </a:spcAft>
              </a:pPr>
              <a:r>
                <a:rPr lang="en-US" sz="2400" smtClean="0">
                  <a:latin typeface="Arial" pitchFamily="34" charset="0"/>
                  <a:ea typeface="Arial-Rounded" pitchFamily="34" charset="0"/>
                  <a:cs typeface="Arial" pitchFamily="34" charset="0"/>
                </a:rPr>
                <a:t>	Bây giờ, ao, hồ, đầm phải nhường chỗ cho những toà nhà cao vút, những con đường cao tốc, những nhà máy toả khói mịt mù. </a:t>
              </a:r>
              <a:r>
                <a:rPr lang="en-US" sz="2400">
                  <a:solidFill>
                    <a:srgbClr val="FF0000"/>
                  </a:solidFill>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Cò chẳng còn nơi kiếm ăn.</a:t>
              </a:r>
              <a:r>
                <a:rPr lang="en-US" sz="2400">
                  <a:solidFill>
                    <a:srgbClr val="FF0000"/>
                  </a:solidFill>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 Cò sợ những âm thanh ồn ào. </a:t>
              </a:r>
              <a:r>
                <a:rPr lang="en-US" sz="2400">
                  <a:solidFill>
                    <a:srgbClr val="FF0000"/>
                  </a:solidFill>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Thế là chúng bay đi.</a:t>
              </a:r>
              <a:r>
                <a:rPr lang="en-US" sz="2400">
                  <a:solidFill>
                    <a:srgbClr val="FF0000"/>
                  </a:solidFill>
                  <a:latin typeface="Arial" pitchFamily="34" charset="0"/>
                  <a:ea typeface="Arial-Rounded" pitchFamily="34" charset="0"/>
                  <a:cs typeface="Arial" pitchFamily="34" charset="0"/>
                </a:rPr>
                <a:t> //</a:t>
              </a:r>
              <a:endParaRPr lang="en-US" sz="2400" smtClean="0">
                <a:latin typeface="Arial" pitchFamily="34" charset="0"/>
                <a:ea typeface="Arial-Rounded" pitchFamily="34" charset="0"/>
                <a:cs typeface="Arial" pitchFamily="34" charset="0"/>
              </a:endParaRPr>
            </a:p>
            <a:p>
              <a:pPr algn="just">
                <a:spcAft>
                  <a:spcPts val="600"/>
                </a:spcAft>
              </a:pPr>
              <a:r>
                <a:rPr lang="en-US" sz="2400" smtClean="0">
                  <a:latin typeface="Arial" pitchFamily="34" charset="0"/>
                  <a:ea typeface="Arial-Rounded" pitchFamily="34" charset="0"/>
                  <a:cs typeface="Arial" pitchFamily="34" charset="0"/>
                </a:rPr>
                <a:t>	Bé ước ao được thấy những cánh cò trên cánh đồng quê hương. </a:t>
              </a:r>
              <a:r>
                <a:rPr lang="en-US" sz="2400">
                  <a:solidFill>
                    <a:srgbClr val="FF0000"/>
                  </a:solidFill>
                  <a:latin typeface="Arial" pitchFamily="34" charset="0"/>
                  <a:ea typeface="Arial-Rounded" pitchFamily="34" charset="0"/>
                  <a:cs typeface="Arial" pitchFamily="34" charset="0"/>
                </a:rPr>
                <a:t>//</a:t>
              </a:r>
              <a:endParaRPr lang="en-US" sz="2400" smtClean="0">
                <a:latin typeface="Arial" pitchFamily="34" charset="0"/>
                <a:ea typeface="Arial-Rounded" pitchFamily="34" charset="0"/>
                <a:cs typeface="Arial" pitchFamily="34" charset="0"/>
              </a:endParaRP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 </a:t>
              </a:r>
              <a:r>
                <a:rPr lang="en-US" sz="2400" smtClean="0">
                  <a:latin typeface="Arial" pitchFamily="34" charset="0"/>
                  <a:ea typeface="Arial-Rounded" pitchFamily="34" charset="0"/>
                  <a:cs typeface="Arial" pitchFamily="34" charset="0"/>
                </a:rPr>
                <a:t>Hoài Nam)</a:t>
              </a:r>
              <a:endParaRPr lang="en-US" sz="2400">
                <a:latin typeface="Arial" pitchFamily="34" charset="0"/>
                <a:ea typeface="Arial-Rounded" pitchFamily="34" charset="0"/>
                <a:cs typeface="Arial" pitchFamily="34" charset="0"/>
              </a:endParaRPr>
            </a:p>
          </p:txBody>
        </p:sp>
      </p:grpSp>
    </p:spTree>
    <p:extLst>
      <p:ext uri="{BB962C8B-B14F-4D97-AF65-F5344CB8AC3E}">
        <p14:creationId xmlns:p14="http://schemas.microsoft.com/office/powerpoint/2010/main" val="2990789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466150"/>
            <a:ext cx="4419600" cy="584654"/>
          </a:xfrm>
          <a:prstGeom prst="rect">
            <a:avLst/>
          </a:prstGeom>
          <a:solidFill>
            <a:srgbClr val="D2ECB6"/>
          </a:solidFill>
        </p:spPr>
        <p:txBody>
          <a:bodyPr wrap="square" lIns="91318" tIns="45660" rIns="91318" bIns="45660" rtlCol="0">
            <a:spAutoFit/>
          </a:bodyPr>
          <a:lstStyle/>
          <a:p>
            <a:pPr algn="ctr"/>
            <a:r>
              <a:rPr lang="en-US" sz="3200" b="1">
                <a:latin typeface="Arial" pitchFamily="34" charset="0"/>
                <a:ea typeface="Arial-Rounded" pitchFamily="34" charset="0"/>
                <a:cs typeface="Arial" pitchFamily="34" charset="0"/>
              </a:rPr>
              <a:t>Luyện đọc câu dài:</a:t>
            </a:r>
          </a:p>
        </p:txBody>
      </p:sp>
      <p:sp>
        <p:nvSpPr>
          <p:cNvPr id="4" name="TextBox 3"/>
          <p:cNvSpPr txBox="1"/>
          <p:nvPr/>
        </p:nvSpPr>
        <p:spPr>
          <a:xfrm>
            <a:off x="431740" y="1733552"/>
            <a:ext cx="8407461" cy="2061982"/>
          </a:xfrm>
          <a:prstGeom prst="rect">
            <a:avLst/>
          </a:prstGeom>
          <a:noFill/>
        </p:spPr>
        <p:txBody>
          <a:bodyPr wrap="square" lIns="91318" tIns="45660" rIns="91318" bIns="45660" rtlCol="0">
            <a:spAutoFit/>
          </a:bodyPr>
          <a:lstStyle/>
          <a:p>
            <a:pPr algn="just"/>
            <a:r>
              <a:rPr lang="en-US" sz="3200" smtClean="0">
                <a:latin typeface="Arial" pitchFamily="34" charset="0"/>
                <a:ea typeface="Arial-Rounded" pitchFamily="34" charset="0"/>
                <a:cs typeface="Arial" pitchFamily="34" charset="0"/>
              </a:rPr>
              <a:t>	</a:t>
            </a:r>
            <a:r>
              <a:rPr lang="en-US" sz="3200">
                <a:latin typeface="Arial" pitchFamily="34" charset="0"/>
                <a:ea typeface="Arial-Rounded" pitchFamily="34" charset="0"/>
                <a:cs typeface="Arial" pitchFamily="34" charset="0"/>
              </a:rPr>
              <a:t> Bây giờ, ao, hồ, đầm phải nhường chỗ cho những toà nhà cao vút, những con đường cao tốc, những nhà máy toả khói mịt mù. </a:t>
            </a:r>
          </a:p>
        </p:txBody>
      </p:sp>
      <p:cxnSp>
        <p:nvCxnSpPr>
          <p:cNvPr id="5" name="Straight Connector 4"/>
          <p:cNvCxnSpPr/>
          <p:nvPr/>
        </p:nvCxnSpPr>
        <p:spPr>
          <a:xfrm flipH="1">
            <a:off x="3124200" y="1840583"/>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477000" y="2292044"/>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322840" y="3359917"/>
            <a:ext cx="98712" cy="435617"/>
            <a:chOff x="2590800" y="2272159"/>
            <a:chExt cx="98712" cy="435617"/>
          </a:xfrm>
        </p:grpSpPr>
        <p:cxnSp>
          <p:nvCxnSpPr>
            <p:cNvPr id="11" name="Straight Connector 10"/>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p:cNvCxnSpPr/>
          <p:nvPr/>
        </p:nvCxnSpPr>
        <p:spPr>
          <a:xfrm flipH="1">
            <a:off x="3429000" y="2764543"/>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1857</TotalTime>
  <Words>489</Words>
  <Application>Microsoft Office PowerPoint</Application>
  <PresentationFormat>On-screen Show (16:9)</PresentationFormat>
  <Paragraphs>120</Paragraphs>
  <Slides>25</Slides>
  <Notes>15</Notes>
  <HiddenSlides>0</HiddenSlides>
  <MMClips>4</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Giải nghĩa từ khó:</vt:lpstr>
      <vt:lpstr>Giải nghĩa từ khó:</vt:lpstr>
      <vt:lpstr>Giải nghĩa từ khó: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326</cp:revision>
  <dcterms:created xsi:type="dcterms:W3CDTF">2020-12-08T15:48:47Z</dcterms:created>
  <dcterms:modified xsi:type="dcterms:W3CDTF">2021-04-19T03:51:23Z</dcterms:modified>
</cp:coreProperties>
</file>