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57" r:id="rId3"/>
    <p:sldId id="269" r:id="rId4"/>
    <p:sldId id="259" r:id="rId5"/>
    <p:sldId id="271" r:id="rId6"/>
    <p:sldId id="263" r:id="rId7"/>
    <p:sldId id="265" r:id="rId8"/>
    <p:sldId id="267" r:id="rId9"/>
    <p:sldId id="272" r:id="rId10"/>
    <p:sldId id="274" r:id="rId11"/>
    <p:sldId id="275" r:id="rId12"/>
    <p:sldId id="277" r:id="rId13"/>
    <p:sldId id="278"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28T20:10:54.420" idx="1">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9/29/2024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9/29/2024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3</a:t>
            </a:fld>
            <a:endParaRPr lang="en-US"/>
          </a:p>
        </p:txBody>
      </p:sp>
    </p:spTree>
    <p:extLst>
      <p:ext uri="{BB962C8B-B14F-4D97-AF65-F5344CB8AC3E}">
        <p14:creationId xmlns:p14="http://schemas.microsoft.com/office/powerpoint/2010/main" val="3912149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9/29/2024</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427AEA-BBBB-4C9B-AB23-214EAA8AB789}" type="datetime1">
              <a:rPr lang="en-US"/>
              <a:t>9/29/2024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1CA30-F5CD-4CA0-B16A-349C6F830700}" type="datetime1">
              <a:rPr lang="en-US"/>
              <a:t>9/29/2024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B3AF48E-ABA0-4B58-B562-D1D7408067C4}" type="datetime1">
              <a:rPr lang="en-US"/>
              <a:t>9/29/2024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smtClean="0"/>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A5034C-8BD9-4B0C-893B-33834FAB227F}" type="datetime1">
              <a:rPr lang="en-US"/>
              <a:t>9/29/2024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CD787AA-CBCD-47F9-A04C-7106C508CDE4}" type="datetime1">
              <a:rPr lang="en-US"/>
              <a:t>9/29/2024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D1CC9DD-75F5-4611-BA0B-CFB1A226639C}" type="datetime1">
              <a:rPr lang="en-US"/>
              <a:t>9/29/2024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9/29/2024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9/29/2024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85CD17-C377-4DE5-9FCA-CC7471605C58}" type="datetime1">
              <a:rPr lang="en-US"/>
              <a:t>9/29/2024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BE9F02-BE96-4BAE-86A5-1FA60D24CAE2}" type="datetime1">
              <a:rPr lang="en-US"/>
              <a:t>9/29/2024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9/29/2024</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41" y="970961"/>
            <a:ext cx="12107160" cy="2686639"/>
          </a:xfrm>
        </p:spPr>
        <p:txBody>
          <a:bodyPr>
            <a:normAutofit/>
          </a:bodyPr>
          <a:lstStyle/>
          <a:p>
            <a:r>
              <a:rPr lang="en-US" dirty="0" smtClean="0">
                <a:solidFill>
                  <a:schemeClr val="bg2">
                    <a:lumMod val="10000"/>
                  </a:schemeClr>
                </a:solidFill>
                <a:latin typeface="Times New Roman" panose="02020603050405020304" pitchFamily="18" charset="0"/>
                <a:cs typeface="Times New Roman" panose="02020603050405020304" pitchFamily="18" charset="0"/>
              </a:rPr>
              <a:t>CHÀO MỪNG CÁC EM ĐẾN VỚI BÀI HỌC NÀY HÔM NAY</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561056" y="5448692"/>
            <a:ext cx="1548375" cy="1409307"/>
          </a:xfrm>
        </p:spPr>
        <p:txBody>
          <a:bodyPr/>
          <a:lstStyle/>
          <a:p>
            <a:endParaRPr lang="en-US" dirty="0"/>
          </a:p>
        </p:txBody>
      </p:sp>
    </p:spTree>
    <p:extLst>
      <p:ext uri="{BB962C8B-B14F-4D97-AF65-F5344CB8AC3E}">
        <p14:creationId xmlns:p14="http://schemas.microsoft.com/office/powerpoint/2010/main" val="3578422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704" y="304800"/>
            <a:ext cx="10716109" cy="2845904"/>
          </a:xfrm>
        </p:spPr>
        <p:txBody>
          <a:bodyPr>
            <a:normAutofit/>
          </a:bodyPr>
          <a:lstStyle/>
          <a:p>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Từ</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khi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đổi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mới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ta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đã</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phát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triển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mạnh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mẽ</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đèn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điện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được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thắp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sang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thay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đèn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dầu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nhà</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tranh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thay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bằng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nhà</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cao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tầng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bè</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đò</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được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thay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thế</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bằng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cây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cầu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to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chắc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chắn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sống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vật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chất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dân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ngày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càng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no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đủ</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sống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tinh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thần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ngày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càng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phong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phú</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r>
            <a:br>
              <a:rPr lang="en-US" sz="2800" dirty="0" smtClean="0">
                <a:solidFill>
                  <a:schemeClr val="bg2">
                    <a:lumMod val="10000"/>
                  </a:schemeClr>
                </a:solidFill>
                <a:latin typeface="Times New Roman" panose="02020603050405020304" pitchFamily="18" charset="0"/>
                <a:cs typeface="Times New Roman" panose="02020603050405020304" pitchFamily="18" charset="0"/>
              </a:rPr>
            </a:b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Ngoài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sự</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phát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triển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trên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còn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có</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nông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dân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làm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nông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dần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được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thay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thế</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bằng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máy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móc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có</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con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đường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cao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tốc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thư</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viết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tay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được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thay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thế</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bằng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tin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nhắn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điện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tử</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704" y="3321097"/>
            <a:ext cx="5830114" cy="327705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093" y="3380510"/>
            <a:ext cx="4934877" cy="3217644"/>
          </a:xfrm>
          <a:prstGeom prst="rect">
            <a:avLst/>
          </a:prstGeom>
        </p:spPr>
      </p:pic>
    </p:spTree>
    <p:extLst>
      <p:ext uri="{BB962C8B-B14F-4D97-AF65-F5344CB8AC3E}">
        <p14:creationId xmlns:p14="http://schemas.microsoft.com/office/powerpoint/2010/main" val="1951458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2" y="69574"/>
            <a:ext cx="11491361" cy="586409"/>
          </a:xfrm>
        </p:spPr>
        <p:txBody>
          <a:bodyPr>
            <a:normAutofit/>
          </a:bodyPr>
          <a:lstStyle/>
          <a:p>
            <a:r>
              <a:rPr lang="vi-VN" dirty="0" smtClean="0">
                <a:solidFill>
                  <a:schemeClr val="bg2">
                    <a:lumMod val="10000"/>
                  </a:schemeClr>
                </a:solidFill>
                <a:latin typeface="Times New Roman" panose="02020603050405020304" pitchFamily="18" charset="0"/>
                <a:cs typeface="Times New Roman" panose="02020603050405020304" pitchFamily="18" charset="0"/>
              </a:rPr>
              <a:t>3. Tìm hiểu những việc cần làm để thể hiện tình yêu Tổ quốc.</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906" y="787986"/>
            <a:ext cx="6497578" cy="275167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138" y="3553019"/>
            <a:ext cx="6497578" cy="28955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484" y="762761"/>
            <a:ext cx="3481432" cy="28021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36" y="3539665"/>
            <a:ext cx="3607002" cy="2815497"/>
          </a:xfrm>
          <a:prstGeom prst="rect">
            <a:avLst/>
          </a:prstGeom>
        </p:spPr>
      </p:pic>
    </p:spTree>
    <p:extLst>
      <p:ext uri="{BB962C8B-B14F-4D97-AF65-F5344CB8AC3E}">
        <p14:creationId xmlns:p14="http://schemas.microsoft.com/office/powerpoint/2010/main" val="278619221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8991" y="626165"/>
            <a:ext cx="3251823" cy="2713383"/>
          </a:xfrm>
        </p:spPr>
        <p:txBody>
          <a:bodyPr>
            <a:normAutofit/>
          </a:bodyPr>
          <a:lstStyle/>
          <a:p>
            <a:r>
              <a:rPr lang="vi-VN" sz="2800" dirty="0" smtClean="0">
                <a:solidFill>
                  <a:schemeClr val="bg2">
                    <a:lumMod val="10000"/>
                  </a:schemeClr>
                </a:solidFill>
                <a:latin typeface="Times New Roman" panose="02020603050405020304" pitchFamily="18" charset="0"/>
                <a:cs typeface="Times New Roman" panose="02020603050405020304" pitchFamily="18" charset="0"/>
              </a:rPr>
              <a:t>- Việc làm của các bạn nhỏ trong tranh thể hiện điều gì ?</a:t>
            </a:r>
            <a:br>
              <a:rPr lang="vi-VN" sz="2800" dirty="0" smtClean="0">
                <a:solidFill>
                  <a:schemeClr val="bg2">
                    <a:lumMod val="10000"/>
                  </a:schemeClr>
                </a:solidFill>
                <a:latin typeface="Times New Roman" panose="02020603050405020304" pitchFamily="18" charset="0"/>
                <a:cs typeface="Times New Roman" panose="02020603050405020304" pitchFamily="18" charset="0"/>
              </a:rPr>
            </a:br>
            <a:r>
              <a:rPr lang="vi-VN" sz="2800" dirty="0" smtClean="0">
                <a:solidFill>
                  <a:schemeClr val="bg2">
                    <a:lumMod val="10000"/>
                  </a:schemeClr>
                </a:solidFill>
                <a:latin typeface="Times New Roman" panose="02020603050405020304" pitchFamily="18" charset="0"/>
                <a:cs typeface="Times New Roman" panose="02020603050405020304" pitchFamily="18" charset="0"/>
              </a:rPr>
              <a:t>- Kể thêm việc làm thể hiện tình yêu Tổ quốc ?</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9273" r="9273"/>
          <a:stretch>
            <a:fillRect/>
          </a:stretch>
        </p:blipFill>
        <p:spPr>
          <a:xfrm>
            <a:off x="1388234" y="488674"/>
            <a:ext cx="6629400" cy="4572000"/>
          </a:xfrm>
        </p:spPr>
      </p:pic>
      <p:sp>
        <p:nvSpPr>
          <p:cNvPr id="4" name="Text Placeholder 3"/>
          <p:cNvSpPr>
            <a:spLocks noGrp="1"/>
          </p:cNvSpPr>
          <p:nvPr>
            <p:ph type="body" sz="half" idx="2"/>
          </p:nvPr>
        </p:nvSpPr>
        <p:spPr>
          <a:xfrm>
            <a:off x="8458200" y="4583187"/>
            <a:ext cx="3122614" cy="1728161"/>
          </a:xfrm>
        </p:spPr>
        <p:txBody>
          <a:bodyPr/>
          <a:lstStyle/>
          <a:p>
            <a:endParaRPr lang="en-US" dirty="0"/>
          </a:p>
        </p:txBody>
      </p:sp>
    </p:spTree>
    <p:extLst>
      <p:ext uri="{BB962C8B-B14F-4D97-AF65-F5344CB8AC3E}">
        <p14:creationId xmlns:p14="http://schemas.microsoft.com/office/powerpoint/2010/main" val="3303702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927" y="304800"/>
            <a:ext cx="5260156" cy="3201972"/>
          </a:xfrm>
        </p:spPr>
        <p:txBody>
          <a:bodyPr>
            <a:normAutofit/>
          </a:bodyPr>
          <a:lstStyle/>
          <a:p>
            <a:r>
              <a:rPr lang="vi-VN" sz="3200" dirty="0" smtClean="0">
                <a:solidFill>
                  <a:schemeClr val="bg2">
                    <a:lumMod val="10000"/>
                  </a:schemeClr>
                </a:solidFill>
                <a:latin typeface="Times New Roman" panose="02020603050405020304" pitchFamily="18" charset="0"/>
                <a:cs typeface="Times New Roman" panose="02020603050405020304" pitchFamily="18" charset="0"/>
              </a:rPr>
              <a:t>Chúng ta cần thể hiện tình yêu Tổ Quốc bằng những hành động thiết thực phù hợp như : yêu quý, bảo vệ thiên nhiên , trân trọng và tự hào về truyền thống lịch sử văn hóa của đất nước,....</a:t>
            </a:r>
            <a:endParaRPr lang="en-US" sz="32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8695" y="207390"/>
            <a:ext cx="4573977" cy="5920033"/>
          </a:xfrm>
          <a:prstGeom prst="rect">
            <a:avLst/>
          </a:prstGeom>
        </p:spPr>
      </p:pic>
    </p:spTree>
    <p:extLst>
      <p:ext uri="{BB962C8B-B14F-4D97-AF65-F5344CB8AC3E}">
        <p14:creationId xmlns:p14="http://schemas.microsoft.com/office/powerpoint/2010/main" val="2596099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8213" y="164379"/>
            <a:ext cx="7904883" cy="6409365"/>
          </a:xfrm>
        </p:spPr>
      </p:pic>
    </p:spTree>
    <p:extLst>
      <p:ext uri="{BB962C8B-B14F-4D97-AF65-F5344CB8AC3E}">
        <p14:creationId xmlns:p14="http://schemas.microsoft.com/office/powerpoint/2010/main" val="3306432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90" y="304800"/>
            <a:ext cx="12399390" cy="3173691"/>
          </a:xfrm>
        </p:spPr>
        <p:txBody>
          <a:bodyPr>
            <a:normAutofit/>
          </a:bodyPr>
          <a:lstStyle/>
          <a:p>
            <a:pPr algn="ctr"/>
            <a:r>
              <a:rPr lang="en-US" sz="5400" dirty="0" smtClean="0">
                <a:solidFill>
                  <a:schemeClr val="bg2">
                    <a:lumMod val="10000"/>
                  </a:schemeClr>
                </a:solidFill>
                <a:latin typeface="Times New Roman" panose="02020603050405020304" pitchFamily="18" charset="0"/>
                <a:cs typeface="Times New Roman" panose="02020603050405020304" pitchFamily="18" charset="0"/>
              </a:rPr>
              <a:t>ĐẠO ĐỨC LỚP 3</a:t>
            </a:r>
            <a:br>
              <a:rPr lang="en-US" sz="5400" dirty="0" smtClean="0">
                <a:solidFill>
                  <a:schemeClr val="bg2">
                    <a:lumMod val="10000"/>
                  </a:schemeClr>
                </a:solidFill>
                <a:latin typeface="Times New Roman" panose="02020603050405020304" pitchFamily="18" charset="0"/>
                <a:cs typeface="Times New Roman" panose="02020603050405020304" pitchFamily="18" charset="0"/>
              </a:rPr>
            </a:br>
            <a:r>
              <a:rPr lang="en-US" sz="5400" dirty="0" smtClean="0">
                <a:solidFill>
                  <a:schemeClr val="bg2">
                    <a:lumMod val="10000"/>
                  </a:schemeClr>
                </a:solidFill>
                <a:latin typeface="Times New Roman" panose="02020603050405020304" pitchFamily="18" charset="0"/>
                <a:cs typeface="Times New Roman" panose="02020603050405020304" pitchFamily="18" charset="0"/>
              </a:rPr>
              <a:t>BÀI 2: TỰ HÀO TỔ QUỐC VIỆT NAM</a:t>
            </a:r>
            <a:endParaRPr lang="en-US" sz="54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42721" y="4515438"/>
            <a:ext cx="3238091" cy="1199561"/>
          </a:xfrm>
        </p:spPr>
        <p:txBody>
          <a:bodyPr/>
          <a:lstStyle/>
          <a:p>
            <a:endParaRPr lang="en-US" dirty="0"/>
          </a:p>
        </p:txBody>
      </p:sp>
    </p:spTree>
    <p:extLst>
      <p:ext uri="{BB962C8B-B14F-4D97-AF65-F5344CB8AC3E}">
        <p14:creationId xmlns:p14="http://schemas.microsoft.com/office/powerpoint/2010/main" val="208392889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48" y="304800"/>
            <a:ext cx="11071765" cy="732148"/>
          </a:xfrm>
        </p:spPr>
        <p:txBody>
          <a:bodyPr/>
          <a:lstStyle/>
          <a:p>
            <a:r>
              <a:rPr lang="en-US" dirty="0" smtClean="0">
                <a:solidFill>
                  <a:schemeClr val="bg2">
                    <a:lumMod val="10000"/>
                  </a:schemeClr>
                </a:solidFill>
                <a:latin typeface="Times New Roman" panose="02020603050405020304" pitchFamily="18" charset="0"/>
                <a:cs typeface="Times New Roman" panose="02020603050405020304" pitchFamily="18" charset="0"/>
              </a:rPr>
              <a:t>KHỞI ĐỘNG</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395926" y="1282045"/>
            <a:ext cx="4383464" cy="4432955"/>
          </a:xfrm>
        </p:spPr>
        <p:txBody>
          <a:bodyPr>
            <a:normAutofit/>
          </a:bodyPr>
          <a:lstStyle/>
          <a:p>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Lắng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nghe</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bài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hát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Nam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ơi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sáng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Bùi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Quang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Minh )</a:t>
            </a:r>
          </a:p>
          <a:p>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Bài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hát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thể</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điều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gì</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p>
          <a:p>
            <a:r>
              <a:rPr lang="en-US" sz="2800" dirty="0" smtClean="0">
                <a:solidFill>
                  <a:schemeClr val="bg2">
                    <a:lumMod val="10000"/>
                  </a:schemeClr>
                </a:solidFill>
                <a:latin typeface="Times New Roman" panose="02020603050405020304" pitchFamily="18" charset="0"/>
                <a:cs typeface="Times New Roman" panose="02020603050405020304" pitchFamily="18" charset="0"/>
              </a:rPr>
              <a:t>Chia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cảm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xúc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khi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nghe</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bài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hát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CHỦ ĐỀ 2_ VIỆT NAM ƠI  -  ÂM NHẠC LỚP 8  - KẾT NỐI TRI THỨC">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5005634" y="1282045"/>
            <a:ext cx="6216961" cy="3497041"/>
          </a:xfrm>
        </p:spPr>
      </p:pic>
    </p:spTree>
    <p:extLst>
      <p:ext uri="{BB962C8B-B14F-4D97-AF65-F5344CB8AC3E}">
        <p14:creationId xmlns:p14="http://schemas.microsoft.com/office/powerpoint/2010/main" val="3866169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43" y="304800"/>
            <a:ext cx="11354570" cy="816990"/>
          </a:xfrm>
        </p:spPr>
        <p:txBody>
          <a:bodyPr>
            <a:normAutofit/>
          </a:bodyPr>
          <a:lstStyle/>
          <a:p>
            <a:r>
              <a:rPr lang="en-US" dirty="0" smtClean="0">
                <a:solidFill>
                  <a:schemeClr val="bg2">
                    <a:lumMod val="10000"/>
                  </a:schemeClr>
                </a:solidFill>
                <a:latin typeface="Times New Roman" panose="02020603050405020304" pitchFamily="18" charset="0"/>
                <a:cs typeface="Times New Roman" panose="02020603050405020304" pitchFamily="18" charset="0"/>
              </a:rPr>
              <a:t>KHÁM PHÁ</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6244" y="1121791"/>
            <a:ext cx="11354570" cy="4593210"/>
          </a:xfrm>
        </p:spPr>
        <p:txBody>
          <a:bodyPr>
            <a:normAutofit/>
          </a:bodyPr>
          <a:lstStyle/>
          <a:p>
            <a:r>
              <a:rPr lang="en-US" sz="2800" dirty="0" smtClean="0">
                <a:solidFill>
                  <a:schemeClr val="bg2">
                    <a:lumMod val="10000"/>
                  </a:schemeClr>
                </a:solidFill>
                <a:latin typeface="Times New Roman" panose="02020603050405020304" pitchFamily="18" charset="0"/>
                <a:cs typeface="Times New Roman" panose="02020603050405020304" pitchFamily="18" charset="0"/>
              </a:rPr>
              <a:t>1.Tìm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hiểu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con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Nam</a:t>
            </a:r>
          </a:p>
          <a:p>
            <a:pPr marL="560070" indent="-514350">
              <a:buAutoNum type="alphaLcPeriod"/>
            </a:pP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Nam</a:t>
            </a:r>
          </a:p>
          <a:p>
            <a:pPr>
              <a:buFontTx/>
              <a:buChar char="-"/>
            </a:pP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Quan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sát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hình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ảnh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sgk</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trang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9-10</a:t>
            </a:r>
          </a:p>
          <a:p>
            <a:pPr>
              <a:buFontTx/>
              <a:buChar char="-"/>
            </a:pP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có</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cảm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nhận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gì</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hình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ảnh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trên</a:t>
            </a:r>
            <a:endParaRPr lang="en-US" sz="2800" dirty="0" smtClean="0">
              <a:solidFill>
                <a:schemeClr val="bg2">
                  <a:lumMod val="10000"/>
                </a:schemeClr>
              </a:solidFill>
              <a:latin typeface="Times New Roman" panose="02020603050405020304" pitchFamily="18" charset="0"/>
              <a:cs typeface="Times New Roman" panose="02020603050405020304" pitchFamily="18" charset="0"/>
            </a:endParaRPr>
          </a:p>
          <a:p>
            <a:pPr>
              <a:buFontTx/>
              <a:buChar char="-"/>
            </a:pP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Hãy</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kể</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thêm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khác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Nam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chia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cảm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xúc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trước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đó</a:t>
            </a:r>
            <a:endParaRPr lang="en-US" sz="2800" dirty="0" smtClean="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506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9" y="304800"/>
            <a:ext cx="10537204" cy="1200416"/>
          </a:xfrm>
        </p:spPr>
        <p:txBody>
          <a:bodyPr/>
          <a:lstStyle/>
          <a:p>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6903" y="76200"/>
            <a:ext cx="6879346" cy="3456589"/>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91878" y="3532789"/>
            <a:ext cx="7420884" cy="3066794"/>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249" y="76200"/>
            <a:ext cx="4292123" cy="345658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903" y="3411841"/>
            <a:ext cx="4064975" cy="3446159"/>
          </a:xfrm>
          <a:prstGeom prst="rect">
            <a:avLst/>
          </a:prstGeom>
        </p:spPr>
      </p:pic>
    </p:spTree>
    <p:extLst>
      <p:ext uri="{BB962C8B-B14F-4D97-AF65-F5344CB8AC3E}">
        <p14:creationId xmlns:p14="http://schemas.microsoft.com/office/powerpoint/2010/main" val="393822480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256"/>
            <a:ext cx="11748051" cy="1519457"/>
          </a:xfrm>
        </p:spPr>
        <p:txBody>
          <a:bodyPr>
            <a:normAutofit/>
          </a:bodyPr>
          <a:lstStyle/>
          <a:p>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ảnh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trên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vẻ</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đẹp</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thiên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nhiên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truyền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thống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hóa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Việt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Nam.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vẻ</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đẹp</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đó</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khiến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ta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mến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tự</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hào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quê</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hương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đất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nước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Việt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Nam.</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218660" y="1679713"/>
            <a:ext cx="11757991" cy="4770783"/>
          </a:xfrm>
        </p:spPr>
        <p:txBody>
          <a:bodyPr>
            <a:normAutofit/>
          </a:bodyPr>
          <a:lstStyle/>
          <a:p>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vẻ</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đẹp</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đất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nước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như</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apa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Lào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Cai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Chùa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Một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Cột</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Hà</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Nội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157067" y="2183578"/>
            <a:ext cx="7234688" cy="4535273"/>
          </a:xfrm>
        </p:spPr>
      </p:pic>
    </p:spTree>
    <p:extLst>
      <p:ext uri="{BB962C8B-B14F-4D97-AF65-F5344CB8AC3E}">
        <p14:creationId xmlns:p14="http://schemas.microsoft.com/office/powerpoint/2010/main" val="1702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43" y="141402"/>
            <a:ext cx="11115295" cy="577549"/>
          </a:xfrm>
        </p:spPr>
        <p:txBody>
          <a:bodyPr/>
          <a:lstStyle/>
          <a:p>
            <a:r>
              <a:rPr lang="en-US" dirty="0" err="1" smtClean="0">
                <a:solidFill>
                  <a:schemeClr val="bg2">
                    <a:lumMod val="10000"/>
                  </a:schemeClr>
                </a:solidFill>
                <a:latin typeface="Times New Roman" panose="02020603050405020304" pitchFamily="18" charset="0"/>
                <a:cs typeface="Times New Roman" panose="02020603050405020304" pitchFamily="18" charset="0"/>
              </a:rPr>
              <a:t>Vẻ</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dirty="0" smtClean="0">
                <a:solidFill>
                  <a:schemeClr val="bg2">
                    <a:lumMod val="10000"/>
                  </a:schemeClr>
                </a:solidFill>
                <a:latin typeface="Times New Roman" panose="02020603050405020304" pitchFamily="18" charset="0"/>
                <a:cs typeface="Times New Roman" panose="02020603050405020304" pitchFamily="18" charset="0"/>
              </a:rPr>
              <a:t> con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dirty="0" smtClean="0">
                <a:solidFill>
                  <a:schemeClr val="bg2">
                    <a:lumMod val="10000"/>
                  </a:schemeClr>
                </a:solidFill>
                <a:latin typeface="Times New Roman" panose="02020603050405020304" pitchFamily="18" charset="0"/>
                <a:cs typeface="Times New Roman" panose="02020603050405020304" pitchFamily="18" charset="0"/>
              </a:rPr>
              <a:t> Nam</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59" y="718951"/>
            <a:ext cx="6432145" cy="30448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159" y="3763826"/>
            <a:ext cx="9319379" cy="300138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15024073"/>
              </p:ext>
            </p:extLst>
          </p:nvPr>
        </p:nvGraphicFramePr>
        <p:xfrm>
          <a:off x="7202078" y="718951"/>
          <a:ext cx="4989922" cy="2750113"/>
        </p:xfrm>
        <a:graphic>
          <a:graphicData uri="http://schemas.openxmlformats.org/drawingml/2006/table">
            <a:tbl>
              <a:tblPr firstRow="1" bandRow="1">
                <a:tableStyleId>{2D5ABB26-0587-4C30-8999-92F81FD0307C}</a:tableStyleId>
              </a:tblPr>
              <a:tblGrid>
                <a:gridCol w="4989922">
                  <a:extLst>
                    <a:ext uri="{9D8B030D-6E8A-4147-A177-3AD203B41FA5}">
                      <a16:colId xmlns:a16="http://schemas.microsoft.com/office/drawing/2014/main" val="2407098737"/>
                    </a:ext>
                  </a:extLst>
                </a:gridCol>
              </a:tblGrid>
              <a:tr h="2750113">
                <a:tc>
                  <a:txBody>
                    <a:bodyPr/>
                    <a:lstStyle/>
                    <a:p>
                      <a:pPr marL="285750" indent="-285750">
                        <a:buFontTx/>
                        <a:buChar char="-"/>
                      </a:pP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Em</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có</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nhận</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vẻ</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đẹp</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trên</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p>
                    <a:p>
                      <a:pPr marL="285750" indent="-285750">
                        <a:buFontTx/>
                        <a:buChar char="-"/>
                      </a:pP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Hãy</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chia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sẻ</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về</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vẻ</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đẹp</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con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người</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tx1">
                              <a:lumMod val="50000"/>
                            </a:schemeClr>
                          </a:solidFill>
                          <a:latin typeface="Times New Roman" panose="02020603050405020304" pitchFamily="18" charset="0"/>
                          <a:cs typeface="Times New Roman" panose="02020603050405020304" pitchFamily="18" charset="0"/>
                        </a:rPr>
                        <a:t>Việt</a:t>
                      </a:r>
                      <a:r>
                        <a:rPr lang="en-US" sz="2800" baseline="0" dirty="0" smtClean="0">
                          <a:solidFill>
                            <a:schemeClr val="tx1">
                              <a:lumMod val="50000"/>
                            </a:schemeClr>
                          </a:solidFill>
                          <a:latin typeface="Times New Roman" panose="02020603050405020304" pitchFamily="18" charset="0"/>
                          <a:cs typeface="Times New Roman" panose="02020603050405020304" pitchFamily="18" charset="0"/>
                        </a:rPr>
                        <a:t> Nam ?</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44809529"/>
                  </a:ext>
                </a:extLst>
              </a:tr>
            </a:tbl>
          </a:graphicData>
        </a:graphic>
      </p:graphicFrame>
    </p:spTree>
    <p:extLst>
      <p:ext uri="{BB962C8B-B14F-4D97-AF65-F5344CB8AC3E}">
        <p14:creationId xmlns:p14="http://schemas.microsoft.com/office/powerpoint/2010/main" val="335294400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1580813" y="4147793"/>
            <a:ext cx="1286775" cy="451861"/>
          </a:xfrm>
        </p:spPr>
        <p:txBody>
          <a:bodyPr>
            <a:normAutofit/>
          </a:bodyPr>
          <a:lstStyle/>
          <a:p>
            <a:endParaRPr lang="en-US" dirty="0"/>
          </a:p>
        </p:txBody>
      </p:sp>
      <p:sp>
        <p:nvSpPr>
          <p:cNvPr id="3" name="Content Placeholder 2"/>
          <p:cNvSpPr>
            <a:spLocks noGrp="1"/>
          </p:cNvSpPr>
          <p:nvPr>
            <p:ph idx="1"/>
          </p:nvPr>
        </p:nvSpPr>
        <p:spPr>
          <a:xfrm>
            <a:off x="716438" y="216817"/>
            <a:ext cx="10105534" cy="5684362"/>
          </a:xfrm>
        </p:spPr>
        <p:txBody>
          <a:bodyPr>
            <a:normAutofit/>
          </a:bodyPr>
          <a:lstStyle/>
          <a:p>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hình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ảnh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trên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nói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con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Nam :</a:t>
            </a:r>
          </a:p>
          <a:p>
            <a:pPr marL="45720" indent="0">
              <a:buNone/>
            </a:pPr>
            <a:r>
              <a:rPr lang="en-US" sz="2800" dirty="0">
                <a:solidFill>
                  <a:schemeClr val="bg2">
                    <a:lumMod val="10000"/>
                  </a:schemeClr>
                </a:solidFill>
                <a:latin typeface="Times New Roman" panose="02020603050405020304" pitchFamily="18" charset="0"/>
                <a:cs typeface="Times New Roman" panose="02020603050405020304" pitchFamily="18" charset="0"/>
              </a:rPr>
              <a:t>-</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Tình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yêu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chống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giặc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ngoại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xâm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bảo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vệ</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tổ</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quốc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tranh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1 )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Truyền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thống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lao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cần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cù</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sáng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tạo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tranh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2)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Lòng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nhân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ái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tranh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3)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Truyền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thống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hiếu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học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tôn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sư</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trọng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đạo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tranh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4</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a:t>
            </a:r>
          </a:p>
          <a:p>
            <a:pPr marL="45720" indent="0">
              <a:buNone/>
            </a:pPr>
            <a:r>
              <a:rPr lang="en-US" sz="28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Chúng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ta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luôn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yêu</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mến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tự</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hào</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khi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là</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con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Nam</a:t>
            </a:r>
          </a:p>
          <a:p>
            <a:pPr marL="45720" indent="0">
              <a:buNone/>
            </a:pP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vẻ</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đẹp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khác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con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Việt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Nam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như</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lá</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lành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đùm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lá</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rách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tấm</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long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mạnh</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thường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quân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đợt</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lũ</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vừa</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qua,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giúp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đỡ</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bạn</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khác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học</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tập</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  </a:t>
            </a:r>
            <a:endParaRPr lang="en-US" sz="2800" dirty="0" smtClean="0">
              <a:solidFill>
                <a:schemeClr val="bg2">
                  <a:lumMod val="10000"/>
                </a:schemeClr>
              </a:solidFill>
              <a:latin typeface="Times New Roman" panose="02020603050405020304" pitchFamily="18" charset="0"/>
              <a:cs typeface="Times New Roman" panose="02020603050405020304" pitchFamily="18" charset="0"/>
            </a:endParaRPr>
          </a:p>
          <a:p>
            <a:pPr>
              <a:buFontTx/>
              <a:buChar char="-"/>
            </a:pPr>
            <a:endParaRPr lang="en-US" sz="2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flipH="1">
            <a:off x="11580814" y="4958499"/>
            <a:ext cx="212118" cy="756501"/>
          </a:xfrm>
        </p:spPr>
        <p:txBody>
          <a:bodyPr/>
          <a:lstStyle/>
          <a:p>
            <a:r>
              <a:rPr lang="en-US" dirty="0"/>
              <a:t> </a:t>
            </a:r>
            <a:r>
              <a:rPr lang="en-US" dirty="0" smtClean="0"/>
              <a:t>  </a:t>
            </a:r>
            <a:endParaRPr lang="en-US" dirty="0"/>
          </a:p>
        </p:txBody>
      </p:sp>
    </p:spTree>
    <p:extLst>
      <p:ext uri="{BB962C8B-B14F-4D97-AF65-F5344CB8AC3E}">
        <p14:creationId xmlns:p14="http://schemas.microsoft.com/office/powerpoint/2010/main" val="147088218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92" y="89452"/>
            <a:ext cx="11481422" cy="546652"/>
          </a:xfrm>
        </p:spPr>
        <p:txBody>
          <a:bodyPr>
            <a:noAutofit/>
          </a:bodyPr>
          <a:lstStyle/>
          <a:p>
            <a:r>
              <a:rPr lang="vi-VN" dirty="0" smtClean="0">
                <a:solidFill>
                  <a:schemeClr val="bg2">
                    <a:lumMod val="10000"/>
                  </a:schemeClr>
                </a:solidFill>
                <a:latin typeface="Times New Roman" panose="02020603050405020304" pitchFamily="18" charset="0"/>
                <a:cs typeface="Times New Roman" panose="02020603050405020304" pitchFamily="18" charset="0"/>
              </a:rPr>
              <a:t>Tìm hiểu </a:t>
            </a:r>
            <a:r>
              <a:rPr lang="vi-VN" dirty="0">
                <a:solidFill>
                  <a:schemeClr val="bg2">
                    <a:lumMod val="10000"/>
                  </a:schemeClr>
                </a:solidFill>
                <a:latin typeface="Times New Roman" panose="02020603050405020304" pitchFamily="18" charset="0"/>
                <a:cs typeface="Times New Roman" panose="02020603050405020304" pitchFamily="18" charset="0"/>
              </a:rPr>
              <a:t>s</a:t>
            </a:r>
            <a:r>
              <a:rPr lang="en-US" dirty="0" smtClean="0">
                <a:solidFill>
                  <a:schemeClr val="bg2">
                    <a:lumMod val="10000"/>
                  </a:schemeClr>
                </a:solidFill>
                <a:latin typeface="Times New Roman" panose="02020603050405020304" pitchFamily="18" charset="0"/>
                <a:cs typeface="Times New Roman" panose="02020603050405020304" pitchFamily="18" charset="0"/>
              </a:rPr>
              <a:t>ự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phát</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triển</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quê</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hương</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nước</a:t>
            </a: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4645" y="801807"/>
            <a:ext cx="3555506" cy="595680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30151" y="690299"/>
            <a:ext cx="3548671" cy="6179816"/>
          </a:xfrm>
        </p:spPr>
      </p:pic>
      <p:graphicFrame>
        <p:nvGraphicFramePr>
          <p:cNvPr id="7" name="Table 6"/>
          <p:cNvGraphicFramePr>
            <a:graphicFrameLocks noGrp="1"/>
          </p:cNvGraphicFramePr>
          <p:nvPr>
            <p:extLst>
              <p:ext uri="{D42A27DB-BD31-4B8C-83A1-F6EECF244321}">
                <p14:modId xmlns:p14="http://schemas.microsoft.com/office/powerpoint/2010/main" val="3531339815"/>
              </p:ext>
            </p:extLst>
          </p:nvPr>
        </p:nvGraphicFramePr>
        <p:xfrm>
          <a:off x="8219661" y="719666"/>
          <a:ext cx="3637721" cy="5959430"/>
        </p:xfrm>
        <a:graphic>
          <a:graphicData uri="http://schemas.openxmlformats.org/drawingml/2006/table">
            <a:tbl>
              <a:tblPr firstRow="1" bandRow="1">
                <a:tableStyleId>{2D5ABB26-0587-4C30-8999-92F81FD0307C}</a:tableStyleId>
              </a:tblPr>
              <a:tblGrid>
                <a:gridCol w="3637721">
                  <a:extLst>
                    <a:ext uri="{9D8B030D-6E8A-4147-A177-3AD203B41FA5}">
                      <a16:colId xmlns:a16="http://schemas.microsoft.com/office/drawing/2014/main" val="1389636141"/>
                    </a:ext>
                  </a:extLst>
                </a:gridCol>
              </a:tblGrid>
              <a:tr h="5959430">
                <a:tc>
                  <a:txBody>
                    <a:bodyPr/>
                    <a:lstStyle/>
                    <a:p>
                      <a:pPr marL="285750" indent="-285750">
                        <a:buFontTx/>
                        <a:buChar char="-"/>
                      </a:pP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Nêu</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cảm</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nhận</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sự</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phát</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triển</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ta qua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bức</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ảnh</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trên</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2800" baseline="0" dirty="0" smtClean="0">
                        <a:solidFill>
                          <a:schemeClr val="bg2">
                            <a:lumMod val="10000"/>
                          </a:schemeClr>
                        </a:solidFill>
                        <a:latin typeface="Times New Roman" panose="02020603050405020304" pitchFamily="18" charset="0"/>
                        <a:cs typeface="Times New Roman" panose="02020603050405020304" pitchFamily="18" charset="0"/>
                      </a:endParaRPr>
                    </a:p>
                    <a:p>
                      <a:pPr marL="285750" indent="-285750">
                        <a:buFontTx/>
                        <a:buChar char="-"/>
                      </a:pP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Chia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sẻ</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them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sự</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phát</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triển</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quê</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hương</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đất</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nước</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mà</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800" baseline="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baseline="0" dirty="0" err="1" smtClean="0">
                          <a:solidFill>
                            <a:schemeClr val="bg2">
                              <a:lumMod val="10000"/>
                            </a:schemeClr>
                          </a:solidFill>
                          <a:latin typeface="Times New Roman" panose="02020603050405020304" pitchFamily="18" charset="0"/>
                          <a:cs typeface="Times New Roman" panose="02020603050405020304" pitchFamily="18" charset="0"/>
                        </a:rPr>
                        <a:t>biết</a:t>
                      </a:r>
                      <a:r>
                        <a:rPr lang="vi-VN" sz="2800" baseline="0"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800" baseline="0" dirty="0" smtClean="0">
                        <a:solidFill>
                          <a:schemeClr val="bg2">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51537240"/>
                  </a:ext>
                </a:extLst>
              </a:tr>
            </a:tbl>
          </a:graphicData>
        </a:graphic>
      </p:graphicFrame>
    </p:spTree>
    <p:extLst>
      <p:ext uri="{BB962C8B-B14F-4D97-AF65-F5344CB8AC3E}">
        <p14:creationId xmlns:p14="http://schemas.microsoft.com/office/powerpoint/2010/main" val="2230763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213</TotalTime>
  <Words>515</Words>
  <Application>Microsoft Office PowerPoint</Application>
  <PresentationFormat>Widescreen</PresentationFormat>
  <Paragraphs>33</Paragraphs>
  <Slides>14</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Euphemia</vt:lpstr>
      <vt:lpstr>Times New Roman</vt:lpstr>
      <vt:lpstr>Wingdings</vt:lpstr>
      <vt:lpstr>Children Playing 16x9</vt:lpstr>
      <vt:lpstr>CHÀO MỪNG CÁC EM ĐẾN VỚI BÀI HỌC NÀY HÔM NAY</vt:lpstr>
      <vt:lpstr>ĐẠO ĐỨC LỚP 3 BÀI 2: TỰ HÀO TỔ QUỐC VIỆT NAM</vt:lpstr>
      <vt:lpstr>KHỞI ĐỘNG</vt:lpstr>
      <vt:lpstr>KHÁM PHÁ</vt:lpstr>
      <vt:lpstr>PowerPoint Presentation</vt:lpstr>
      <vt:lpstr>- Những hình ảnh trên thể hiện vẻ đẹp thiên nhiên và truyền thống văn hóa của Việt Nam. Những vẻ đẹp đó khiến ta thêm yêu mến tự hào về quê hương đất nước Việt Nam.</vt:lpstr>
      <vt:lpstr>Vẻ đẹp con người Việt Nam</vt:lpstr>
      <vt:lpstr>PowerPoint Presentation</vt:lpstr>
      <vt:lpstr>Tìm hiểu sự phát triển của quê hương, đất nước</vt:lpstr>
      <vt:lpstr>- Từ khi đổi mới đất nước ta đã phát triển mạnh mẽ : đèn điện được thắp sang thay đèn dầu , nhà tranh thay bằng nhà cao tầng, các bè đò được thay thế bằng các cây cầu to đẹp chắc chắn,…đời sống vật chất của người dân ngày càng no đủ, đời sống tinh thần ngày càng phong phú - Ngoài sự phát triển trên còn có các bác nông dân làm nông dần được thay thế bằng máy móc, có các con đường cao tốc, thư viết tay được thay thế bằng tin nhắn điện tử…</vt:lpstr>
      <vt:lpstr>3. Tìm hiểu những việc cần làm để thể hiện tình yêu Tổ quốc.</vt:lpstr>
      <vt:lpstr>- Việc làm của các bạn nhỏ trong tranh thể hiện điều gì ? - Kể thêm việc làm thể hiện tình yêu Tổ quốc ?</vt:lpstr>
      <vt:lpstr>Chúng ta cần thể hiện tình yêu Tổ Quốc bằng những hành động thiết thực phù hợp như : yêu quý, bảo vệ thiên nhiên , trân trọng và tự hào về truyền thống lịch sử văn hóa của đất nước,....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NÀY HÔM NAY</dc:title>
  <dc:creator>DELL</dc:creator>
  <cp:lastModifiedBy>DELL</cp:lastModifiedBy>
  <cp:revision>17</cp:revision>
  <dcterms:created xsi:type="dcterms:W3CDTF">2024-09-27T08:26:10Z</dcterms:created>
  <dcterms:modified xsi:type="dcterms:W3CDTF">2024-09-29T10:03:08Z</dcterms:modified>
</cp:coreProperties>
</file>