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58" r:id="rId3"/>
    <p:sldId id="270" r:id="rId4"/>
    <p:sldId id="271" r:id="rId5"/>
    <p:sldId id="259" r:id="rId6"/>
    <p:sldId id="272" r:id="rId7"/>
    <p:sldId id="261" r:id="rId8"/>
    <p:sldId id="265" r:id="rId9"/>
    <p:sldId id="266" r:id="rId10"/>
    <p:sldId id="275" r:id="rId11"/>
    <p:sldId id="274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2A26B-B662-43E3-BC9D-EE10B3133E88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BBD0C-58C8-478A-8B7C-F4956FDAE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9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2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4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7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2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3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6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BA1C-D018-44E3-B5AE-FFC6C2AC57A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558E3-7955-4C54-87C7-698CF6CE7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C8EA0-B9CB-4EB5-864B-7E982CAD8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95" y="989311"/>
            <a:ext cx="9274407" cy="354632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677393" y="1091045"/>
            <a:ext cx="919595" cy="2883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1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97437" y="1235220"/>
            <a:ext cx="950768" cy="2922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 lớn</a:t>
            </a:r>
            <a:endParaRPr lang="vi-VN" sz="135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398685" y="2610027"/>
            <a:ext cx="1013114" cy="6312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3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5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13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1066800" y="319716"/>
            <a:ext cx="110143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838200" y="4705270"/>
            <a:ext cx="9616955" cy="2139851"/>
          </a:xfrm>
          <a:prstGeom prst="horizontalScroll">
            <a:avLst>
              <a:gd name="adj" fmla="val 25000"/>
            </a:avLst>
          </a:prstGeom>
          <a:gradFill rotWithShape="1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76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7830" y="2286000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uống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ngày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  <a:p>
            <a:pPr marL="0" indent="0">
              <a:buNone/>
            </a:pPr>
            <a:endParaRPr lang="en-US" sz="44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609600"/>
            <a:ext cx="8877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Thứ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tư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ngày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 16 </a:t>
            </a:r>
            <a:r>
              <a:rPr lang="en-US" sz="36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tháng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 3 </a:t>
            </a:r>
            <a:r>
              <a:rPr lang="en-US" sz="3600" b="1" dirty="0" err="1">
                <a:solidFill>
                  <a:prstClr val="black"/>
                </a:solidFill>
                <a:latin typeface="HP001 5 hàng" panose="020B0603050302020204" pitchFamily="34" charset="0"/>
              </a:rPr>
              <a:t>năm</a:t>
            </a:r>
            <a:r>
              <a:rPr lang="en-US" sz="3600" b="1" dirty="0">
                <a:solidFill>
                  <a:prstClr val="black"/>
                </a:solidFill>
                <a:latin typeface="HP001 5 hàng" panose="020B0603050302020204" pitchFamily="34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3600" b="1" u="sng" dirty="0" err="1">
                <a:solidFill>
                  <a:prstClr val="black"/>
                </a:solidFill>
                <a:latin typeface="HP001 5 hàng" panose="020B0603050302020204" pitchFamily="34" charset="0"/>
              </a:rPr>
              <a:t>Tự</a:t>
            </a:r>
            <a:r>
              <a:rPr lang="en-US" sz="3600" b="1" u="sng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HP001 5 hàng" panose="020B0603050302020204" pitchFamily="34" charset="0"/>
              </a:rPr>
              <a:t>nhiên</a:t>
            </a:r>
            <a:r>
              <a:rPr lang="en-US" sz="3600" b="1" u="sng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HP001 5 hàng" panose="020B0603050302020204" pitchFamily="34" charset="0"/>
              </a:rPr>
              <a:t>và</a:t>
            </a:r>
            <a:r>
              <a:rPr lang="en-US" sz="3600" b="1" u="sng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HP001 5 hàng" panose="020B0603050302020204" pitchFamily="34" charset="0"/>
              </a:rPr>
              <a:t>Xã</a:t>
            </a:r>
            <a:r>
              <a:rPr lang="en-US" sz="3600" b="1" u="sng" dirty="0">
                <a:solidFill>
                  <a:prstClr val="black"/>
                </a:solidFill>
                <a:latin typeface="HP001 5 hàng" panose="020B0603050302020204" pitchFamily="34" charset="0"/>
              </a:rPr>
              <a:t> </a:t>
            </a:r>
            <a:r>
              <a:rPr lang="en-US" sz="3600" b="1" u="sng" dirty="0" err="1">
                <a:solidFill>
                  <a:prstClr val="black"/>
                </a:solidFill>
                <a:latin typeface="HP001 5 hàng" panose="020B0603050302020204" pitchFamily="34" charset="0"/>
              </a:rPr>
              <a:t>hội</a:t>
            </a:r>
            <a:endParaRPr lang="en-US" sz="3600" b="1" u="sng" dirty="0">
              <a:solidFill>
                <a:prstClr val="black"/>
              </a:solidFill>
              <a:latin typeface="HP001 5 hàng" panose="020B06030503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5200"/>
            <a:ext cx="8786877" cy="20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8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76200"/>
            <a:ext cx="86868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1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ho bé ăn dặm, mẹ cần lưu ý những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5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55837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Ăn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uống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ngày</a:t>
            </a:r>
            <a:endParaRPr lang="en-US" sz="44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  <a:p>
            <a:pPr marL="0" indent="0">
              <a:buNone/>
            </a:pPr>
            <a:endParaRPr lang="en-US" sz="44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429000"/>
            <a:ext cx="89916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3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7" y="2953626"/>
            <a:ext cx="11323075" cy="380223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7022" y="2878289"/>
            <a:ext cx="820881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Rau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35571" y="2888678"/>
            <a:ext cx="665018" cy="353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Cá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782790" y="2857506"/>
            <a:ext cx="1652154" cy="3636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Đậu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phụ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640292" y="2795161"/>
            <a:ext cx="1018308" cy="4675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Cơm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-62355" y="5164289"/>
            <a:ext cx="1413164" cy="4468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Thit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Gà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10783" y="4245728"/>
            <a:ext cx="1080655" cy="388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Tôm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2022" y="4266511"/>
            <a:ext cx="904009" cy="4977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Hoa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quả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51808" y="4277418"/>
            <a:ext cx="1018308" cy="40212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Kẹo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766454" y="6224155"/>
            <a:ext cx="1194955" cy="4779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Bánh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mì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5200" y="6224155"/>
            <a:ext cx="1007918" cy="6338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Sữa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359736" y="6359236"/>
            <a:ext cx="1413164" cy="4156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FF0000"/>
                </a:solidFill>
              </a:rPr>
              <a:t>Nước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lọc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08000" y="34634"/>
            <a:ext cx="11176000" cy="651166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244" y="1394736"/>
            <a:ext cx="5699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uống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6231687" y="861336"/>
            <a:ext cx="5766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94568" y="1768812"/>
            <a:ext cx="577273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uống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sẽ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                  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sức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22" name="Straight Arrow Connector 21"/>
          <p:cNvCxnSpPr>
            <a:stCxn id="18" idx="3"/>
          </p:cNvCxnSpPr>
          <p:nvPr/>
        </p:nvCxnSpPr>
        <p:spPr>
          <a:xfrm flipV="1">
            <a:off x="5902036" y="1219200"/>
            <a:ext cx="292532" cy="437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5902036" y="1656346"/>
            <a:ext cx="374073" cy="3387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79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6361" y="249384"/>
          <a:ext cx="11326089" cy="6036161"/>
        </p:xfrm>
        <a:graphic>
          <a:graphicData uri="http://schemas.openxmlformats.org/drawingml/2006/table">
            <a:tbl>
              <a:tblPr/>
              <a:tblGrid>
                <a:gridCol w="5466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2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ần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,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để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cơ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mạnh</a:t>
                      </a:r>
                      <a:endParaRPr lang="en-US" sz="3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Thức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ếu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ăn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uống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thường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xuyên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sẽ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không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tốt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cho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sức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khỏe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latin typeface="Times New Roman" pitchFamily="18" charset="0"/>
                        </a:rPr>
                        <a:t>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7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8F5D4-1477-4770-AD1E-2AACD1B2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1" y="2140526"/>
            <a:ext cx="5174672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98964" y="4447312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3248893"/>
            <a:ext cx="872836" cy="997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dministrator\Desktop\Hoạt động ngoại khóa 30-4\12926_Banhk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818" y="2150922"/>
            <a:ext cx="2459182" cy="308609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Hoạt động ngoại khóa 30-4\tải xuống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1" y="2158714"/>
            <a:ext cx="3122902" cy="307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7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6" y="1752600"/>
            <a:ext cx="3095625" cy="20602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816332"/>
            <a:ext cx="2666999" cy="188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1816332"/>
            <a:ext cx="2570018" cy="192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82" y="4048991"/>
            <a:ext cx="2646218" cy="1984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6" y="4114800"/>
            <a:ext cx="24669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86200"/>
            <a:ext cx="2914650" cy="2168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808" y="1855987"/>
            <a:ext cx="7181360" cy="4660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67" y="1812321"/>
            <a:ext cx="7257822" cy="5045679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314152"/>
            <a:ext cx="11963400" cy="105883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177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dministrator\Desktop\Hoạt động ngoại khóa 30-4\giai-ma-con-sot-do-van-vat-trung-quoc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9" y="3971498"/>
            <a:ext cx="5171620" cy="2886502"/>
          </a:xfrm>
          <a:prstGeom prst="rect">
            <a:avLst/>
          </a:prstGeom>
          <a:noFill/>
        </p:spPr>
      </p:pic>
      <p:pic>
        <p:nvPicPr>
          <p:cNvPr id="28675" name="Picture 3" descr="C:\Users\Administrator\Desktop\Hoạt động ngoại khóa 30-4\do-chien-mon-an-vat-ngon-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6" y="1223597"/>
            <a:ext cx="5095784" cy="2747902"/>
          </a:xfrm>
          <a:prstGeom prst="rect">
            <a:avLst/>
          </a:prstGeom>
          <a:noFill/>
        </p:spPr>
      </p:pic>
      <p:pic>
        <p:nvPicPr>
          <p:cNvPr id="28676" name="Picture 4" descr="C:\Users\Administrator\Desktop\Hoạt động ngoại khóa 30-4\nuoc-giai-khat-via-he-1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6961" y="3962401"/>
            <a:ext cx="7037175" cy="2895600"/>
          </a:xfrm>
          <a:prstGeom prst="rect">
            <a:avLst/>
          </a:prstGeom>
          <a:noFill/>
        </p:spPr>
      </p:pic>
      <p:pic>
        <p:nvPicPr>
          <p:cNvPr id="28677" name="Picture 5" descr="C:\Users\Administrator\Desktop\Hoạt động ngoại khóa 30-4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8528" y="1201771"/>
            <a:ext cx="7003472" cy="2760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66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937084" y="1714500"/>
            <a:ext cx="8534400" cy="4876800"/>
          </a:xfrm>
        </p:spPr>
        <p:txBody>
          <a:bodyPr/>
          <a:lstStyle/>
          <a:p>
            <a:pPr lvl="0"/>
            <a:r>
              <a:rPr lang="en-US" sz="2800" i="1" dirty="0" err="1">
                <a:solidFill>
                  <a:schemeClr val="tx1"/>
                </a:solidFill>
              </a:rPr>
              <a:t>Điều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gì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sẽ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xảy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ra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nếu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em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ăn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những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thức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ăn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dưới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i="1" dirty="0" err="1">
                <a:solidFill>
                  <a:schemeClr val="tx1"/>
                </a:solidFill>
              </a:rPr>
              <a:t>đây</a:t>
            </a:r>
            <a:r>
              <a:rPr lang="en-US" sz="2800" i="1" dirty="0">
                <a:solidFill>
                  <a:schemeClr val="tx1"/>
                </a:solidFill>
              </a:rPr>
              <a:t>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2209801"/>
            <a:ext cx="27717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4114800"/>
            <a:ext cx="3101685" cy="232626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930485" y="4896282"/>
            <a:ext cx="5334000" cy="1524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rgbClr val="FF0000"/>
                </a:solidFill>
              </a:rPr>
              <a:t>Để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cơ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thể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khỏe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mạnh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và</a:t>
            </a:r>
            <a:r>
              <a:rPr lang="en-US" sz="2000" b="1" i="1" dirty="0">
                <a:solidFill>
                  <a:srgbClr val="FF0000"/>
                </a:solidFill>
              </a:rPr>
              <a:t> an </a:t>
            </a:r>
            <a:r>
              <a:rPr lang="en-US" sz="2000" b="1" i="1" dirty="0" err="1">
                <a:solidFill>
                  <a:srgbClr val="FF0000"/>
                </a:solidFill>
              </a:rPr>
              <a:t>toàn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tuyệt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đối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không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sử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dụng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những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thức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ăn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i="1" dirty="0" err="1">
                <a:solidFill>
                  <a:srgbClr val="FF0000"/>
                </a:solidFill>
              </a:rPr>
              <a:t>đồ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uống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đã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hết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hạn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hoặc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ôi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thiu</a:t>
            </a:r>
            <a:r>
              <a:rPr lang="en-US" sz="2000" b="1" i="1" dirty="0">
                <a:solidFill>
                  <a:srgbClr val="FF0000"/>
                </a:solidFill>
              </a:rPr>
              <a:t> hay </a:t>
            </a:r>
            <a:r>
              <a:rPr lang="en-US" sz="2000" b="1" i="1" dirty="0" err="1">
                <a:solidFill>
                  <a:srgbClr val="FF0000"/>
                </a:solidFill>
              </a:rPr>
              <a:t>bị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</a:rPr>
              <a:t>mốc</a:t>
            </a:r>
            <a:r>
              <a:rPr lang="en-US" sz="2000" b="1" i="1" dirty="0">
                <a:solidFill>
                  <a:srgbClr val="FF0000"/>
                </a:solidFill>
              </a:rPr>
              <a:t>..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274" y="2381451"/>
            <a:ext cx="3448075" cy="212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4638"/>
            <a:ext cx="11804193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25002"/>
            <a:ext cx="11804193" cy="34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8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8915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5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234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Em còn biết tên những thức ăn đồ uống nào khác giúp cơ thể khỏe mạnh và an toàn?</vt:lpstr>
      <vt:lpstr>Em còn biết tên những thức ăn đồ uống nào khác nếu ăn nhiều sẽ gây hại cho cơ thể?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… ngày… tháng 3 năm 2021 Tự nhiên và xã hội</dc:title>
  <dc:creator>user</dc:creator>
  <cp:lastModifiedBy>MY PC</cp:lastModifiedBy>
  <cp:revision>36</cp:revision>
  <dcterms:created xsi:type="dcterms:W3CDTF">2021-03-14T08:55:54Z</dcterms:created>
  <dcterms:modified xsi:type="dcterms:W3CDTF">2025-05-18T09:34:04Z</dcterms:modified>
</cp:coreProperties>
</file>