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71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69" r:id="rId12"/>
    <p:sldId id="270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255"/>
    <a:srgbClr val="F1C27B"/>
    <a:srgbClr val="E98609"/>
    <a:srgbClr val="FF8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3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7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4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12" Type="http://schemas.openxmlformats.org/officeDocument/2006/relationships/image" Target="../media/image4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svg"/><Relationship Id="rId10" Type="http://schemas.openxmlformats.org/officeDocument/2006/relationships/image" Target="../media/image19.svg"/><Relationship Id="rId4" Type="http://schemas.openxmlformats.org/officeDocument/2006/relationships/image" Target="../media/image36.png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8.svg"/><Relationship Id="rId5" Type="http://schemas.openxmlformats.org/officeDocument/2006/relationships/image" Target="../media/image44.svg"/><Relationship Id="rId10" Type="http://schemas.openxmlformats.org/officeDocument/2006/relationships/image" Target="../media/image27.png"/><Relationship Id="rId4" Type="http://schemas.openxmlformats.org/officeDocument/2006/relationships/image" Target="../media/image43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299734" y="1702190"/>
            <a:ext cx="3681910" cy="5671689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12976" y="2743195"/>
            <a:ext cx="2284952" cy="3589677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91854" y="907194"/>
            <a:ext cx="346943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623"/>
              </a:lnSpc>
            </a:pPr>
            <a:r>
              <a:rPr lang="en-US" sz="3660">
                <a:solidFill>
                  <a:srgbClr val="623926"/>
                </a:solidFill>
                <a:latin typeface="Gaegu Bold"/>
              </a:rPr>
              <a:t>Hi, Students! Let’s Play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5699" y="2096994"/>
            <a:ext cx="6125053" cy="2455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948"/>
              </a:lnSpc>
            </a:pPr>
            <a:r>
              <a:rPr lang="en-US" sz="8000" b="1">
                <a:solidFill>
                  <a:srgbClr val="889D75"/>
                </a:solidFill>
                <a:latin typeface="More Sugar"/>
              </a:rPr>
              <a:t>Các giác quan (Tiết 3)</a:t>
            </a: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30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6" y="3001494"/>
            <a:ext cx="5351688" cy="984756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7256912" y="2101193"/>
            <a:ext cx="2411393" cy="2411393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048465" y="5036647"/>
            <a:ext cx="5143728" cy="3029232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89325" y="-685800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999069" y="2224746"/>
            <a:ext cx="3396674" cy="4633254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930853" y="3454421"/>
            <a:ext cx="5163952" cy="455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061"/>
              </a:lnSpc>
              <a:spcBef>
                <a:spcPct val="0"/>
              </a:spcBef>
            </a:pPr>
            <a:r>
              <a:rPr lang="en-US" sz="5400">
                <a:solidFill>
                  <a:srgbClr val="1B1B1B"/>
                </a:solidFill>
                <a:latin typeface="More Sugar"/>
              </a:rPr>
              <a:t>Xử lí tình huống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539331" y="3306890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609630" rtl="0" eaLnBrk="1" fontAlgn="auto" latinLnBrk="0" hangingPunct="1">
                <a:lnSpc>
                  <a:spcPts val="30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5" y="1839203"/>
            <a:ext cx="8305559" cy="3344843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452620" y="664870"/>
            <a:ext cx="1518598" cy="1511092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32107" y="5462579"/>
            <a:ext cx="3960086" cy="2603300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21087" y="-940124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04713" y="3794078"/>
            <a:ext cx="2669236" cy="3063922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083626" y="2272938"/>
            <a:ext cx="7614141" cy="24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Tình huống 1: Một bạn đang ngồi đọc truyện thì bạn khác đến và hét to vào tai. Nếu em có ở đấy, em sẽ nói gì với bạn?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539331" y="3306890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1947224134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l" defTabSz="609630" rtl="0" eaLnBrk="1" fontAlgn="auto" latinLnBrk="0" hangingPunct="1">
                <a:lnSpc>
                  <a:spcPts val="30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02815" y="1839203"/>
            <a:ext cx="8305559" cy="3344843"/>
            <a:chOff x="0" y="0"/>
            <a:chExt cx="2134422" cy="4608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452620" y="664870"/>
            <a:ext cx="1518598" cy="1511092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32107" y="5462579"/>
            <a:ext cx="3960086" cy="2603300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121087" y="-940124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204713" y="3794078"/>
            <a:ext cx="2669236" cy="3063922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083626" y="2272938"/>
            <a:ext cx="7614141" cy="24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Tình huống 2: Giờ ra chơi, các bạn rủ em chơi đánh trận giả và dùng que để đánh nhau. Em sẽ nói gì với bạn?</a:t>
            </a:r>
          </a:p>
        </p:txBody>
      </p:sp>
      <p:sp>
        <p:nvSpPr>
          <p:cNvPr id="33" name="Freeform 33"/>
          <p:cNvSpPr/>
          <p:nvPr/>
        </p:nvSpPr>
        <p:spPr>
          <a:xfrm rot="285056">
            <a:off x="971519" y="1826239"/>
            <a:ext cx="923175" cy="911426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4" name="Freeform 34"/>
          <p:cNvSpPr/>
          <p:nvPr/>
        </p:nvSpPr>
        <p:spPr>
          <a:xfrm>
            <a:off x="9937531" y="3158269"/>
            <a:ext cx="943975" cy="931961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1606433" flipH="1">
            <a:off x="10969229" y="458895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1561552">
            <a:off x="-765839" y="5806961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247574" y="476147"/>
            <a:ext cx="937957" cy="803233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>
            <a:off x="10483306" y="2417580"/>
            <a:ext cx="1210749" cy="1036841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922539943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9991612" y="59326"/>
            <a:ext cx="2026827" cy="1252948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301686" y="1117150"/>
            <a:ext cx="5675037" cy="6656935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111095" y="3151599"/>
            <a:ext cx="4447103" cy="6319153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7663" y="2693170"/>
            <a:ext cx="7616673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46"/>
              </a:lnSpc>
            </a:pPr>
            <a:r>
              <a:rPr lang="en-US" sz="7444">
                <a:solidFill>
                  <a:srgbClr val="889D75"/>
                </a:solidFill>
                <a:latin typeface="More Sugar"/>
              </a:rPr>
              <a:t>Thank you!</a:t>
            </a:r>
          </a:p>
        </p:txBody>
      </p:sp>
      <p:sp>
        <p:nvSpPr>
          <p:cNvPr id="10" name="Freeform 10"/>
          <p:cNvSpPr/>
          <p:nvPr/>
        </p:nvSpPr>
        <p:spPr>
          <a:xfrm rot="285056">
            <a:off x="8732061" y="4279017"/>
            <a:ext cx="760675" cy="750993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351243" y="1455013"/>
            <a:ext cx="936421" cy="924503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86741" y="5474432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894438">
            <a:off x="9375928" y="5106955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02077">
            <a:off x="1769898" y="-685800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839" y="1395421"/>
            <a:ext cx="10228927" cy="4385783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defTabSz="609630">
                <a:lnSpc>
                  <a:spcPts val="30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4206957" y="414174"/>
            <a:ext cx="1962493" cy="1962493"/>
          </a:xfrm>
          <a:custGeom>
            <a:avLst/>
            <a:gdLst/>
            <a:ahLst/>
            <a:cxnLst/>
            <a:rect l="l" t="t" r="r" b="b"/>
            <a:pathLst>
              <a:path w="2943740" h="2943740">
                <a:moveTo>
                  <a:pt x="0" y="0"/>
                </a:moveTo>
                <a:lnTo>
                  <a:pt x="2943740" y="0"/>
                </a:lnTo>
                <a:lnTo>
                  <a:pt x="2943740" y="2943740"/>
                </a:lnTo>
                <a:lnTo>
                  <a:pt x="0" y="2943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985087">
            <a:off x="8868370" y="3617167"/>
            <a:ext cx="919339" cy="919339"/>
          </a:xfrm>
          <a:custGeom>
            <a:avLst/>
            <a:gdLst/>
            <a:ahLst/>
            <a:cxnLst/>
            <a:rect l="l" t="t" r="r" b="b"/>
            <a:pathLst>
              <a:path w="1379008" h="1379008">
                <a:moveTo>
                  <a:pt x="0" y="0"/>
                </a:moveTo>
                <a:lnTo>
                  <a:pt x="1379007" y="0"/>
                </a:lnTo>
                <a:lnTo>
                  <a:pt x="1379007" y="1379007"/>
                </a:lnTo>
                <a:lnTo>
                  <a:pt x="0" y="137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82615" y="5392863"/>
            <a:ext cx="4129035" cy="2183227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092724" y="3741276"/>
            <a:ext cx="2695194" cy="27432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30863">
            <a:off x="5995859" y="1611163"/>
            <a:ext cx="3258438" cy="5856670"/>
          </a:xfrm>
          <a:custGeom>
            <a:avLst/>
            <a:gdLst/>
            <a:ahLst/>
            <a:cxnLst/>
            <a:rect l="l" t="t" r="r" b="b"/>
            <a:pathLst>
              <a:path w="4887657" h="8785005">
                <a:moveTo>
                  <a:pt x="0" y="0"/>
                </a:moveTo>
                <a:lnTo>
                  <a:pt x="4887657" y="0"/>
                </a:lnTo>
                <a:lnTo>
                  <a:pt x="4887657" y="8785005"/>
                </a:lnTo>
                <a:lnTo>
                  <a:pt x="0" y="8785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285056">
            <a:off x="5408363" y="2822748"/>
            <a:ext cx="889288" cy="877969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5"/>
                </a:lnTo>
                <a:lnTo>
                  <a:pt x="0" y="1316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9440187" y="2258559"/>
            <a:ext cx="1071376" cy="105774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-5894438">
            <a:off x="-653206" y="201668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3802077">
            <a:off x="11057432" y="886959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548845" y="90354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86E6EF5B-ED57-44ED-8B65-DE3D524C6341}"/>
              </a:ext>
            </a:extLst>
          </p:cNvPr>
          <p:cNvSpPr txBox="1"/>
          <p:nvPr/>
        </p:nvSpPr>
        <p:spPr>
          <a:xfrm>
            <a:off x="2313530" y="2216295"/>
            <a:ext cx="418420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8000" b="1" u="none" strike="noStrike">
                <a:solidFill>
                  <a:srgbClr val="77B255"/>
                </a:solidFill>
                <a:latin typeface="Gaegu Bold"/>
              </a:rPr>
              <a:t>Khởi động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50E3-2FC0-4557-9671-7243E7D47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BB88D-7DC6-47E5-BDF9-AF7269194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C0277E2F-7049-4E2D-B4D6-F8F03C1A1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8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8027975" y="1405773"/>
            <a:ext cx="3998631" cy="6864603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5549952" y="3788987"/>
            <a:ext cx="2985358" cy="3548717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6735684" y="2353005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BAF4AE8-2CB2-47DA-8754-CA33A928824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r="6687" b="20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16615" y="2723210"/>
            <a:ext cx="2303050" cy="4481389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22120" y="4758889"/>
            <a:ext cx="2139563" cy="2142852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74925" y="1934447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1B367643-09BE-46C7-9808-49EE310E4B5A}"/>
              </a:ext>
            </a:extLst>
          </p:cNvPr>
          <p:cNvSpPr txBox="1"/>
          <p:nvPr/>
        </p:nvSpPr>
        <p:spPr>
          <a:xfrm>
            <a:off x="2128756" y="1840964"/>
            <a:ext cx="8189948" cy="2655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1B1B1B"/>
                </a:solidFill>
                <a:latin typeface="More Sugar"/>
              </a:rPr>
              <a:t>Em cần thay đổi thói quen nào để chăm sóc, bảo vệ mắt, đặc biệt là phòng tránh cận thị? Vì sao?</a:t>
            </a:r>
          </a:p>
        </p:txBody>
      </p:sp>
    </p:spTree>
    <p:extLst>
      <p:ext uri="{BB962C8B-B14F-4D97-AF65-F5344CB8AC3E}">
        <p14:creationId xmlns:p14="http://schemas.microsoft.com/office/powerpoint/2010/main" val="3721640382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E970-6806-4154-B2F6-5F3186E5C9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CBAC0-65E7-470C-9A75-8DE916664E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ách bảo vệ, chăm sóc mắt cận thị để không tăng độ cận | THCS Nguyễn Lân">
            <a:extLst>
              <a:ext uri="{FF2B5EF4-FFF2-40B4-BE49-F238E27FC236}">
                <a16:creationId xmlns:a16="http://schemas.microsoft.com/office/drawing/2014/main" id="{C2BFF78C-5C95-42A4-A90A-2991FA03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80" y="0"/>
            <a:ext cx="9915239" cy="67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3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6D592-CC13-42FB-B355-CB26814D68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0FE5C-0CCC-449A-8320-1DFC0F8CAF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576AC1-97A9-4AB2-8B8F-F34CF6B3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38121" cy="68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B6625B-2469-42C6-8D86-69C6C407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1" y="0"/>
            <a:ext cx="53287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3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5045-F7A3-4056-92D6-145AB7733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AB728-4594-4931-A5B3-86D5303FEE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0146D-6D74-445C-B4DA-859844626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" y="0"/>
            <a:ext cx="11383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61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74239" y="-1348603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6596" y="1405773"/>
            <a:ext cx="10678810" cy="4766427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16615" y="2723210"/>
            <a:ext cx="2303050" cy="4481389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22120" y="4758889"/>
            <a:ext cx="2139563" cy="2142852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174925" y="1934447"/>
            <a:ext cx="953831" cy="941691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689515" y="864033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1" name="Freeform 51"/>
          <p:cNvSpPr/>
          <p:nvPr/>
        </p:nvSpPr>
        <p:spPr>
          <a:xfrm rot="1938397">
            <a:off x="2982824" y="5552784"/>
            <a:ext cx="1265211" cy="108348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3" name="Freeform 53"/>
          <p:cNvSpPr/>
          <p:nvPr/>
        </p:nvSpPr>
        <p:spPr>
          <a:xfrm>
            <a:off x="10726375" y="357801"/>
            <a:ext cx="2091311" cy="1377887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1B367643-09BE-46C7-9808-49EE310E4B5A}"/>
              </a:ext>
            </a:extLst>
          </p:cNvPr>
          <p:cNvSpPr txBox="1"/>
          <p:nvPr/>
        </p:nvSpPr>
        <p:spPr>
          <a:xfrm>
            <a:off x="1903469" y="2562673"/>
            <a:ext cx="8189948" cy="1732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More Sugar"/>
                <a:ea typeface="+mn-ea"/>
                <a:cs typeface="+mn-cs"/>
              </a:rPr>
              <a:t>Em cần thay đổi thói quen nào để chăm sóc, bảo vệ tai? Vì sao?</a:t>
            </a:r>
          </a:p>
        </p:txBody>
      </p:sp>
    </p:spTree>
    <p:extLst>
      <p:ext uri="{BB962C8B-B14F-4D97-AF65-F5344CB8AC3E}">
        <p14:creationId xmlns:p14="http://schemas.microsoft.com/office/powerpoint/2010/main" val="3258073675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129</Words>
  <Application>Microsoft Office PowerPoint</Application>
  <PresentationFormat>Widescreen</PresentationFormat>
  <Paragraphs>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Gaegu Bold</vt:lpstr>
      <vt:lpstr>More Sugar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nguyễn</dc:creator>
  <cp:lastModifiedBy>MY PC</cp:lastModifiedBy>
  <cp:revision>5</cp:revision>
  <dcterms:created xsi:type="dcterms:W3CDTF">2024-03-06T13:09:57Z</dcterms:created>
  <dcterms:modified xsi:type="dcterms:W3CDTF">2025-05-18T09:17:31Z</dcterms:modified>
</cp:coreProperties>
</file>