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30" r:id="rId2"/>
    <p:sldId id="432" r:id="rId3"/>
    <p:sldId id="434" r:id="rId4"/>
    <p:sldId id="442" r:id="rId5"/>
    <p:sldId id="443" r:id="rId6"/>
    <p:sldId id="444" r:id="rId7"/>
    <p:sldId id="431"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CC"/>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p:scale>
          <a:sx n="50" d="100"/>
          <a:sy n="50" d="100"/>
        </p:scale>
        <p:origin x="-768" y="-21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sp>
        <p:nvSpPr>
          <p:cNvPr id="30" name="Text Box 14"/>
          <p:cNvSpPr txBox="1">
            <a:spLocks noChangeArrowheads="1"/>
          </p:cNvSpPr>
          <p:nvPr/>
        </p:nvSpPr>
        <p:spPr bwMode="auto">
          <a:xfrm>
            <a:off x="2270919" y="4343401"/>
            <a:ext cx="11786606"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a:t>
            </a:r>
          </a:p>
          <a:p>
            <a:pPr algn="ctr" eaLnBrk="1" hangingPunct="1">
              <a:spcBef>
                <a:spcPts val="1800"/>
              </a:spcBef>
              <a:defRPr/>
            </a:pP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HĐCD: SỞ THÍCH CỦA EM</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1960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Yêu Biển Lắm - Bé Bảo 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319" y="533399"/>
            <a:ext cx="14706600" cy="8212803"/>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grpSp>
        <p:nvGrpSpPr>
          <p:cNvPr id="9" name="Group 8"/>
          <p:cNvGrpSpPr/>
          <p:nvPr/>
        </p:nvGrpSpPr>
        <p:grpSpPr>
          <a:xfrm>
            <a:off x="746919" y="16764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Sở thích của em.</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331901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3" name="TextBox 22"/>
          <p:cNvSpPr txBox="1"/>
          <p:nvPr/>
        </p:nvSpPr>
        <p:spPr>
          <a:xfrm>
            <a:off x="556807" y="7862434"/>
            <a:ext cx="4647427" cy="646331"/>
          </a:xfrm>
          <a:prstGeom prst="rect">
            <a:avLst/>
          </a:prstGeom>
          <a:noFill/>
        </p:spPr>
        <p:txBody>
          <a:bodyPr wrap="none" rtlCol="0">
            <a:spAutoFit/>
          </a:bodyPr>
          <a:lstStyle/>
          <a:p>
            <a:pPr algn="ctr"/>
            <a:r>
              <a:rPr lang="en-US" sz="3600" b="1" smtClean="0">
                <a:solidFill>
                  <a:srgbClr val="0000CC"/>
                </a:solidFill>
                <a:latin typeface="Times New Roman" pitchFamily="18" charset="0"/>
                <a:cs typeface="Times New Roman" pitchFamily="18" charset="0"/>
              </a:rPr>
              <a:t>Các bạn đang tập múa</a:t>
            </a:r>
            <a:endParaRPr lang="en-US" sz="3600" b="1">
              <a:solidFill>
                <a:srgbClr val="0000CC"/>
              </a:solidFill>
              <a:latin typeface="Times New Roman" pitchFamily="18" charset="0"/>
              <a:cs typeface="Times New Roman" pitchFamily="18" charset="0"/>
            </a:endParaRPr>
          </a:p>
        </p:txBody>
      </p:sp>
      <p:sp>
        <p:nvSpPr>
          <p:cNvPr id="25" name="TextBox 24"/>
          <p:cNvSpPr txBox="1"/>
          <p:nvPr/>
        </p:nvSpPr>
        <p:spPr>
          <a:xfrm>
            <a:off x="670719" y="2371486"/>
            <a:ext cx="14859000" cy="646331"/>
          </a:xfrm>
          <a:prstGeom prst="rect">
            <a:avLst/>
          </a:prstGeom>
          <a:solidFill>
            <a:schemeClr val="bg1"/>
          </a:solidFill>
        </p:spPr>
        <p:txBody>
          <a:bodyPr wrap="square" rtlCol="0">
            <a:spAutoFit/>
          </a:bodyPr>
          <a:lstStyle/>
          <a:p>
            <a:pPr algn="just"/>
            <a:r>
              <a:rPr lang="en-US" sz="3600" b="1" i="1" smtClean="0">
                <a:solidFill>
                  <a:srgbClr val="FF0066"/>
                </a:solidFill>
                <a:latin typeface="Times New Roman" pitchFamily="18" charset="0"/>
                <a:cs typeface="Times New Roman" pitchFamily="18" charset="0"/>
              </a:rPr>
              <a:t>Quan sát và trả lời các bạn nhỏ đang làm gì?</a:t>
            </a:r>
            <a:endParaRPr lang="en-US" sz="3600" b="1" i="1">
              <a:solidFill>
                <a:srgbClr val="FF0066"/>
              </a:solidFill>
              <a:latin typeface="Times New Roman" pitchFamily="18" charset="0"/>
              <a:cs typeface="Times New Roman" pitchFamily="18" charset="0"/>
            </a:endParaRPr>
          </a:p>
        </p:txBody>
      </p:sp>
      <p:pic>
        <p:nvPicPr>
          <p:cNvPr id="2050" name="Picture 2" descr="Múa ballet cho bé ở quận 1 tp HCM cơ bản - Kids Art&amp;Music Saig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376" y="3002577"/>
            <a:ext cx="4406143" cy="4829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lợi ích của môn bóng đá đối với lứa tuổi học sinh - Theki.vn"/>
          <p:cNvPicPr>
            <a:picLocks noChangeAspect="1" noChangeArrowheads="1"/>
          </p:cNvPicPr>
          <p:nvPr/>
        </p:nvPicPr>
        <p:blipFill rotWithShape="1">
          <a:blip r:embed="rId3">
            <a:extLst>
              <a:ext uri="{28A0092B-C50C-407E-A947-70E740481C1C}">
                <a14:useLocalDpi xmlns:a14="http://schemas.microsoft.com/office/drawing/2010/main" val="0"/>
              </a:ext>
            </a:extLst>
          </a:blip>
          <a:srcRect l="9909" r="13159"/>
          <a:stretch/>
        </p:blipFill>
        <p:spPr bwMode="auto">
          <a:xfrm>
            <a:off x="5318919" y="3352800"/>
            <a:ext cx="471596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đàn cho thiếu nhi ở đâu? Học đàn có lợi ích gì? ~ Trường Nhạc Hoàng G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4403" y="3383280"/>
            <a:ext cx="5385816" cy="41605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413099" y="7897759"/>
            <a:ext cx="4596131" cy="646331"/>
          </a:xfrm>
          <a:prstGeom prst="rect">
            <a:avLst/>
          </a:prstGeom>
          <a:noFill/>
        </p:spPr>
        <p:txBody>
          <a:bodyPr wrap="none" rtlCol="0">
            <a:spAutoFit/>
          </a:bodyPr>
          <a:lstStyle/>
          <a:p>
            <a:pPr algn="ctr"/>
            <a:r>
              <a:rPr lang="en-US" sz="3600" b="1" smtClean="0">
                <a:solidFill>
                  <a:srgbClr val="0000CC"/>
                </a:solidFill>
                <a:latin typeface="Times New Roman" pitchFamily="18" charset="0"/>
                <a:cs typeface="Times New Roman" pitchFamily="18" charset="0"/>
              </a:rPr>
              <a:t>Các bạn đang đá bóng</a:t>
            </a:r>
            <a:endParaRPr lang="en-US" sz="3600" b="1">
              <a:solidFill>
                <a:srgbClr val="0000CC"/>
              </a:solidFill>
              <a:latin typeface="Times New Roman" pitchFamily="18" charset="0"/>
              <a:cs typeface="Times New Roman" pitchFamily="18" charset="0"/>
            </a:endParaRPr>
          </a:p>
        </p:txBody>
      </p:sp>
      <p:sp>
        <p:nvSpPr>
          <p:cNvPr id="33" name="TextBox 32"/>
          <p:cNvSpPr txBox="1"/>
          <p:nvPr/>
        </p:nvSpPr>
        <p:spPr>
          <a:xfrm>
            <a:off x="10665928" y="7876969"/>
            <a:ext cx="4722768" cy="646331"/>
          </a:xfrm>
          <a:prstGeom prst="rect">
            <a:avLst/>
          </a:prstGeom>
          <a:noFill/>
        </p:spPr>
        <p:txBody>
          <a:bodyPr wrap="none" rtlCol="0">
            <a:spAutoFit/>
          </a:bodyPr>
          <a:lstStyle/>
          <a:p>
            <a:pPr algn="ctr"/>
            <a:r>
              <a:rPr lang="en-US" sz="3600" b="1" smtClean="0">
                <a:solidFill>
                  <a:srgbClr val="0000CC"/>
                </a:solidFill>
                <a:latin typeface="Times New Roman" pitchFamily="18" charset="0"/>
                <a:cs typeface="Times New Roman" pitchFamily="18" charset="0"/>
              </a:rPr>
              <a:t>Các bạn đang chơi đàn</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par>
                                <p:cTn id="21" presetID="10"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500"/>
                                        <p:tgtEl>
                                          <p:spTgt spid="205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80319" y="16002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Sở thích của em.</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331901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1280319" y="2362200"/>
            <a:ext cx="14097000" cy="646331"/>
          </a:xfrm>
          <a:prstGeom prst="rect">
            <a:avLst/>
          </a:prstGeom>
          <a:solidFill>
            <a:schemeClr val="bg1"/>
          </a:solidFill>
        </p:spPr>
        <p:txBody>
          <a:bodyPr wrap="square" rtlCol="0">
            <a:spAutoFit/>
          </a:bodyPr>
          <a:lstStyle/>
          <a:p>
            <a:pPr algn="just"/>
            <a:r>
              <a:rPr lang="en-US" sz="3600" b="1" i="1" smtClean="0">
                <a:solidFill>
                  <a:srgbClr val="FF0066"/>
                </a:solidFill>
                <a:latin typeface="Times New Roman" pitchFamily="18" charset="0"/>
                <a:cs typeface="Times New Roman" pitchFamily="18" charset="0"/>
              </a:rPr>
              <a:t>- Chơi trò chơi Đoán xem tôi tích làm gì?</a:t>
            </a:r>
            <a:endParaRPr lang="en-US" sz="3600" b="1" i="1">
              <a:solidFill>
                <a:srgbClr val="FF0066"/>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09" t="41603" r="47882" b="31230"/>
          <a:stretch/>
        </p:blipFill>
        <p:spPr bwMode="auto">
          <a:xfrm>
            <a:off x="9509919" y="3352800"/>
            <a:ext cx="6278721" cy="376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62318" y="3048000"/>
            <a:ext cx="8595201" cy="5078313"/>
          </a:xfrm>
          <a:prstGeom prst="rect">
            <a:avLst/>
          </a:prstGeom>
          <a:solidFill>
            <a:schemeClr val="bg1"/>
          </a:solidFill>
        </p:spPr>
        <p:txBody>
          <a:bodyPr wrap="square" rtlCol="0">
            <a:spAutoFit/>
          </a:bodyPr>
          <a:lstStyle/>
          <a:p>
            <a:pPr indent="517525" algn="just"/>
            <a:r>
              <a:rPr lang="en-US" sz="3600" b="1" smtClean="0">
                <a:solidFill>
                  <a:srgbClr val="0000CC"/>
                </a:solidFill>
                <a:latin typeface="Times New Roman" pitchFamily="18" charset="0"/>
                <a:cs typeface="Times New Roman" pitchFamily="18" charset="0"/>
              </a:rPr>
              <a:t>+ Luật chơi:</a:t>
            </a:r>
          </a:p>
          <a:p>
            <a:pPr indent="517525" algn="just"/>
            <a:r>
              <a:rPr lang="en-US" sz="3600" b="1" smtClean="0">
                <a:solidFill>
                  <a:srgbClr val="0000CC"/>
                </a:solidFill>
                <a:latin typeface="Times New Roman" pitchFamily="18" charset="0"/>
                <a:cs typeface="Times New Roman" pitchFamily="18" charset="0"/>
              </a:rPr>
              <a:t>Chúng ta sẽ chơi theo nhóm. Mỗi nhóm cử một đại diện lên đứng trước lớp làm một số động tác thể hiện mình thích làm gì?</a:t>
            </a:r>
          </a:p>
          <a:p>
            <a:pPr indent="517525" algn="just"/>
            <a:r>
              <a:rPr lang="en-US" sz="3600" b="1" smtClean="0">
                <a:solidFill>
                  <a:srgbClr val="0000CC"/>
                </a:solidFill>
                <a:latin typeface="Times New Roman" pitchFamily="18" charset="0"/>
                <a:cs typeface="Times New Roman" pitchFamily="18" charset="0"/>
              </a:rPr>
              <a:t>Các thành viên trong nhóm quan sát và đoán xem bạn mình thích làm gì. Nếu đoán đúng thì nhóm hoàn thành xuất sắc phần chơi. Ngược lại nhóm khác sẽ đoán thay</a:t>
            </a:r>
            <a:endParaRPr lang="en-US" sz="3600" b="1">
              <a:solidFill>
                <a:srgbClr val="0000CC"/>
              </a:solidFill>
              <a:latin typeface="Times New Roman" pitchFamily="18" charset="0"/>
              <a:cs typeface="Times New Roman" pitchFamily="18" charset="0"/>
            </a:endParaRPr>
          </a:p>
        </p:txBody>
      </p:sp>
      <p:sp>
        <p:nvSpPr>
          <p:cNvPr id="19"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spTree>
    <p:extLst>
      <p:ext uri="{BB962C8B-B14F-4D97-AF65-F5344CB8AC3E}">
        <p14:creationId xmlns:p14="http://schemas.microsoft.com/office/powerpoint/2010/main" val="9345760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80319" y="16002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3. Chia sẻ sở thích của em.</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472356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1127919" y="2679680"/>
            <a:ext cx="7848600" cy="3416320"/>
          </a:xfrm>
          <a:prstGeom prst="rect">
            <a:avLst/>
          </a:prstGeom>
          <a:solidFill>
            <a:schemeClr val="bg1"/>
          </a:solidFill>
        </p:spPr>
        <p:txBody>
          <a:bodyPr wrap="square" rtlCol="0">
            <a:spAutoFit/>
          </a:bodyPr>
          <a:lstStyle/>
          <a:p>
            <a:pPr indent="457200" algn="just"/>
            <a:r>
              <a:rPr lang="en-US" sz="3600" b="1" smtClean="0">
                <a:solidFill>
                  <a:srgbClr val="FF0066"/>
                </a:solidFill>
                <a:latin typeface="Times New Roman" pitchFamily="18" charset="0"/>
                <a:cs typeface="Times New Roman" pitchFamily="18" charset="0"/>
              </a:rPr>
              <a:t>- Trình vày các sở thích của em trên một hình vẽ em thích (bông hoa, ngôi sao, con vật,…) để giới thiệu với các bạn.</a:t>
            </a:r>
          </a:p>
          <a:p>
            <a:pPr indent="457200" algn="just"/>
            <a:r>
              <a:rPr lang="en-US" sz="3600" b="1" smtClean="0">
                <a:solidFill>
                  <a:srgbClr val="FF0066"/>
                </a:solidFill>
                <a:latin typeface="Times New Roman" pitchFamily="18" charset="0"/>
                <a:cs typeface="Times New Roman" pitchFamily="18" charset="0"/>
              </a:rPr>
              <a:t>- Trưng bày sản phẩm của em theo tổ.</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771" t="28501" r="8130" b="50708"/>
          <a:stretch/>
        </p:blipFill>
        <p:spPr bwMode="auto">
          <a:xfrm>
            <a:off x="9205119" y="2231291"/>
            <a:ext cx="6583681" cy="636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spTree>
    <p:extLst>
      <p:ext uri="{BB962C8B-B14F-4D97-AF65-F5344CB8AC3E}">
        <p14:creationId xmlns:p14="http://schemas.microsoft.com/office/powerpoint/2010/main" val="8984405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80319" y="1600200"/>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4. Vận dụng.</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19954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1127919" y="2679680"/>
            <a:ext cx="14097000" cy="1754326"/>
          </a:xfrm>
          <a:prstGeom prst="rect">
            <a:avLst/>
          </a:prstGeom>
          <a:solidFill>
            <a:schemeClr val="bg1"/>
          </a:solidFill>
        </p:spPr>
        <p:txBody>
          <a:bodyPr wrap="square" rtlCol="0">
            <a:spAutoFit/>
          </a:bodyPr>
          <a:lstStyle/>
          <a:p>
            <a:pPr indent="457200" algn="just"/>
            <a:r>
              <a:rPr lang="en-US" sz="3600" b="1" smtClean="0">
                <a:solidFill>
                  <a:srgbClr val="FF0066"/>
                </a:solidFill>
                <a:latin typeface="Times New Roman" pitchFamily="18" charset="0"/>
                <a:cs typeface="Times New Roman" pitchFamily="18" charset="0"/>
              </a:rPr>
              <a:t>- Luyện tập một tiết mục hoặc làm một sản phẩm để thể hiện một trong những sở thích của em.</a:t>
            </a:r>
          </a:p>
          <a:p>
            <a:pPr indent="457200" algn="just"/>
            <a:r>
              <a:rPr lang="en-US" sz="3600" b="1" smtClean="0">
                <a:solidFill>
                  <a:srgbClr val="FF0066"/>
                </a:solidFill>
                <a:latin typeface="Times New Roman" pitchFamily="18" charset="0"/>
                <a:cs typeface="Times New Roman" pitchFamily="18" charset="0"/>
              </a:rPr>
              <a:t>- Tiết Trải nghiệm cuối tuần các em sẽ thể hiện kết quả trước cả lớp.</a:t>
            </a:r>
          </a:p>
        </p:txBody>
      </p:sp>
      <p:pic>
        <p:nvPicPr>
          <p:cNvPr id="2050" name="Picture 2" descr="Gần 100 học sinh thi vẽ tranh 'Việt Nam trong em' - Giáo dụ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609" y="4572000"/>
            <a:ext cx="4417885" cy="2945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ến nghị có giờ đọc sách trong nhà trường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319" y="4572001"/>
            <a:ext cx="4421208" cy="2945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úa Vui lớp 2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99" r="8876"/>
          <a:stretch/>
        </p:blipFill>
        <p:spPr bwMode="auto">
          <a:xfrm>
            <a:off x="10881519" y="4602481"/>
            <a:ext cx="4617561" cy="29812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4"/>
          <p:cNvSpPr txBox="1">
            <a:spLocks noChangeArrowheads="1"/>
          </p:cNvSpPr>
          <p:nvPr/>
        </p:nvSpPr>
        <p:spPr bwMode="auto">
          <a:xfrm>
            <a:off x="2880519" y="1097280"/>
            <a:ext cx="10515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Bài 2: SỞ THÍCH CỦA EM</a:t>
            </a:r>
          </a:p>
        </p:txBody>
      </p:sp>
    </p:spTree>
    <p:extLst>
      <p:ext uri="{BB962C8B-B14F-4D97-AF65-F5344CB8AC3E}">
        <p14:creationId xmlns:p14="http://schemas.microsoft.com/office/powerpoint/2010/main" val="33228017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par>
                                <p:cTn id="14" presetID="10" presetClass="entr" presetSubtype="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10141</TotalTime>
  <Words>332</Words>
  <Application>Microsoft Office PowerPoint</Application>
  <PresentationFormat>Custom</PresentationFormat>
  <Paragraphs>35</Paragraphs>
  <Slides>7</Slides>
  <Notes>0</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1176</cp:revision>
  <dcterms:created xsi:type="dcterms:W3CDTF">2008-09-09T22:52:10Z</dcterms:created>
  <dcterms:modified xsi:type="dcterms:W3CDTF">2025-05-18T03:42:50Z</dcterms:modified>
</cp:coreProperties>
</file>