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0" r:id="rId2"/>
    <p:sldId id="445" r:id="rId3"/>
    <p:sldId id="432" r:id="rId4"/>
    <p:sldId id="434" r:id="rId5"/>
    <p:sldId id="442" r:id="rId6"/>
    <p:sldId id="443" r:id="rId7"/>
    <p:sldId id="444" r:id="rId8"/>
    <p:sldId id="446" r:id="rId9"/>
    <p:sldId id="447" r:id="rId10"/>
    <p:sldId id="448"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2" d="100"/>
          <a:sy n="52" d="100"/>
        </p:scale>
        <p:origin x="726"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NGỌC LẬP</a:t>
            </a:r>
          </a:p>
        </p:txBody>
      </p:sp>
      <p:sp>
        <p:nvSpPr>
          <p:cNvPr id="30" name="Text Box 14"/>
          <p:cNvSpPr txBox="1">
            <a:spLocks noChangeArrowheads="1"/>
          </p:cNvSpPr>
          <p:nvPr/>
        </p:nvSpPr>
        <p:spPr bwMode="auto">
          <a:xfrm>
            <a:off x="1432719" y="2985526"/>
            <a:ext cx="13113798" cy="183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HOẠT LỚP: SƠ KẾT TUẦN 1</a:t>
            </a:r>
          </a:p>
          <a:p>
            <a:pPr algn="ctr" eaLnBrk="1" hangingPunct="1">
              <a:spcBef>
                <a:spcPts val="0"/>
              </a:spcBef>
              <a:defRPr/>
            </a:pPr>
            <a:r>
              <a:rPr lang="en-US" sz="5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HĐTN: NÉT RIÊNG CỦA MỖI NGƯỜI</a:t>
            </a:r>
          </a:p>
        </p:txBody>
      </p:sp>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32919" y="1632446"/>
            <a:ext cx="9907712" cy="769441"/>
          </a:xfrm>
          <a:prstGeom prst="rect">
            <a:avLst/>
          </a:prstGeom>
        </p:spPr>
        <p:txBody>
          <a:bodyPr wrap="none">
            <a:spAutoFit/>
          </a:bodyPr>
          <a:lstStyle/>
          <a:p>
            <a:r>
              <a:rPr lang="en-US" sz="4400" b="1" dirty="0" err="1">
                <a:solidFill>
                  <a:srgbClr val="0000CC"/>
                </a:solidFill>
                <a:latin typeface="HP001 4 hang 1 ô ly" panose="020B0603050302020204" pitchFamily="34" charset="0"/>
                <a:cs typeface="Times New Roman" pitchFamily="18" charset="0"/>
              </a:rPr>
              <a:t>Thứ</a:t>
            </a:r>
            <a:r>
              <a:rPr lang="en-US" sz="4400" b="1" dirty="0">
                <a:solidFill>
                  <a:srgbClr val="0000CC"/>
                </a:solidFill>
                <a:latin typeface="HP001 4 hang 1 ô ly" panose="020B0603050302020204" pitchFamily="34" charset="0"/>
                <a:cs typeface="Times New Roman" pitchFamily="18" charset="0"/>
              </a:rPr>
              <a:t> </a:t>
            </a:r>
            <a:r>
              <a:rPr lang="en-US" sz="4400" b="1" dirty="0" err="1">
                <a:solidFill>
                  <a:srgbClr val="0000CC"/>
                </a:solidFill>
                <a:latin typeface="HP001 4 hang 1 ô ly" panose="020B0603050302020204" pitchFamily="34" charset="0"/>
                <a:cs typeface="Times New Roman" pitchFamily="18" charset="0"/>
              </a:rPr>
              <a:t>Sáu</a:t>
            </a:r>
            <a:r>
              <a:rPr lang="en-US" sz="4400" b="1" dirty="0">
                <a:solidFill>
                  <a:srgbClr val="0000CC"/>
                </a:solidFill>
                <a:latin typeface="HP001 4 hang 1 ô ly" panose="020B0603050302020204" pitchFamily="34" charset="0"/>
                <a:cs typeface="Times New Roman" pitchFamily="18" charset="0"/>
              </a:rPr>
              <a:t> </a:t>
            </a:r>
            <a:r>
              <a:rPr lang="en-US" sz="4400" b="1" dirty="0" err="1">
                <a:solidFill>
                  <a:srgbClr val="0000CC"/>
                </a:solidFill>
                <a:latin typeface="HP001 4 hang 1 ô ly" panose="020B0603050302020204" pitchFamily="34" charset="0"/>
                <a:cs typeface="Times New Roman" pitchFamily="18" charset="0"/>
              </a:rPr>
              <a:t>ngày</a:t>
            </a:r>
            <a:r>
              <a:rPr lang="en-US" sz="4400" b="1" dirty="0">
                <a:solidFill>
                  <a:srgbClr val="0000CC"/>
                </a:solidFill>
                <a:latin typeface="HP001 4 hang 1 ô ly" panose="020B0603050302020204" pitchFamily="34" charset="0"/>
                <a:cs typeface="Times New Roman" pitchFamily="18" charset="0"/>
              </a:rPr>
              <a:t> 13 </a:t>
            </a:r>
            <a:r>
              <a:rPr lang="en-US" sz="4400" b="1" dirty="0" err="1">
                <a:solidFill>
                  <a:srgbClr val="0000CC"/>
                </a:solidFill>
                <a:latin typeface="HP001 4 hang 1 ô ly" panose="020B0603050302020204" pitchFamily="34" charset="0"/>
                <a:cs typeface="Times New Roman" pitchFamily="18" charset="0"/>
              </a:rPr>
              <a:t>tháng</a:t>
            </a:r>
            <a:r>
              <a:rPr lang="en-US" sz="4400" b="1" dirty="0">
                <a:solidFill>
                  <a:srgbClr val="0000CC"/>
                </a:solidFill>
                <a:latin typeface="HP001 4 hang 1 ô ly" panose="020B0603050302020204" pitchFamily="34" charset="0"/>
                <a:cs typeface="Times New Roman" pitchFamily="18" charset="0"/>
              </a:rPr>
              <a:t> 9 </a:t>
            </a:r>
            <a:r>
              <a:rPr lang="en-US" sz="4400" b="1" dirty="0" err="1">
                <a:solidFill>
                  <a:srgbClr val="0000CC"/>
                </a:solidFill>
                <a:latin typeface="HP001 4 hang 1 ô ly" panose="020B0603050302020204" pitchFamily="34" charset="0"/>
                <a:cs typeface="Times New Roman" pitchFamily="18" charset="0"/>
              </a:rPr>
              <a:t>năm</a:t>
            </a:r>
            <a:r>
              <a:rPr lang="en-US" sz="4400" b="1" dirty="0">
                <a:solidFill>
                  <a:srgbClr val="0000CC"/>
                </a:solidFill>
                <a:latin typeface="HP001 4 hang 1 ô ly" panose="020B0603050302020204" pitchFamily="34" charset="0"/>
                <a:cs typeface="Times New Roman" pitchFamily="18" charset="0"/>
              </a:rPr>
              <a:t> 2024</a:t>
            </a:r>
            <a:endParaRPr lang="en-US" sz="4400" b="1" dirty="0">
              <a:latin typeface="HP001 4 hang 1 ô ly" panose="020B0603050302020204" pitchFamily="34" charset="0"/>
            </a:endParaRPr>
          </a:p>
        </p:txBody>
      </p:sp>
    </p:spTree>
    <p:extLst>
      <p:ext uri="{BB962C8B-B14F-4D97-AF65-F5344CB8AC3E}">
        <p14:creationId xmlns:p14="http://schemas.microsoft.com/office/powerpoint/2010/main" val="230529191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6919" y="609600"/>
            <a:ext cx="14728213" cy="553998"/>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1. </a:t>
            </a:r>
            <a:r>
              <a:rPr lang="en-US" sz="3000" dirty="0" err="1">
                <a:solidFill>
                  <a:srgbClr val="0000FF"/>
                </a:solidFill>
                <a:latin typeface="Times New Roman" pitchFamily="18" charset="0"/>
                <a:cs typeface="Times New Roman" pitchFamily="18" charset="0"/>
              </a:rPr>
              <a:t>Đội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Thiếu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niên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tiền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Hồ</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Chí</a:t>
            </a:r>
            <a:r>
              <a:rPr lang="en-US" sz="3000" dirty="0">
                <a:solidFill>
                  <a:srgbClr val="0000FF"/>
                </a:solidFill>
                <a:latin typeface="Times New Roman" pitchFamily="18" charset="0"/>
                <a:cs typeface="Times New Roman" pitchFamily="18" charset="0"/>
              </a:rPr>
              <a:t> Minh </a:t>
            </a:r>
            <a:r>
              <a:rPr lang="en-US" sz="3000" dirty="0" err="1">
                <a:solidFill>
                  <a:srgbClr val="0000FF"/>
                </a:solidFill>
                <a:latin typeface="Times New Roman" pitchFamily="18" charset="0"/>
                <a:cs typeface="Times New Roman" pitchFamily="18" charset="0"/>
              </a:rPr>
              <a:t>được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lập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năm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nào</a:t>
            </a:r>
            <a:r>
              <a:rPr lang="en-US" sz="3000" dirty="0">
                <a:solidFill>
                  <a:srgbClr val="0000FF"/>
                </a:solidFill>
                <a:latin typeface="Times New Roman" pitchFamily="18" charset="0"/>
                <a:cs typeface="Times New Roman" pitchFamily="18" charset="0"/>
              </a:rPr>
              <a:t>?.</a:t>
            </a:r>
          </a:p>
        </p:txBody>
      </p:sp>
      <p:sp>
        <p:nvSpPr>
          <p:cNvPr id="7" name="TextBox 6"/>
          <p:cNvSpPr txBox="1"/>
          <p:nvPr/>
        </p:nvSpPr>
        <p:spPr>
          <a:xfrm>
            <a:off x="564357" y="1295400"/>
            <a:ext cx="14728213" cy="1938992"/>
          </a:xfrm>
          <a:prstGeom prst="rect">
            <a:avLst/>
          </a:prstGeom>
          <a:noFill/>
        </p:spPr>
        <p:txBody>
          <a:bodyPr wrap="square" rtlCol="0">
            <a:spAutoFit/>
          </a:bodyPr>
          <a:lstStyle/>
          <a:p>
            <a:pPr algn="just"/>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Đội</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Thiếu</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niên</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tiền</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phong</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Hồ</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Chí</a:t>
            </a:r>
            <a:r>
              <a:rPr lang="en-US" sz="3000" dirty="0">
                <a:solidFill>
                  <a:srgbClr val="C00000"/>
                </a:solidFill>
                <a:latin typeface="Times New Roman" pitchFamily="18" charset="0"/>
                <a:cs typeface="Times New Roman" pitchFamily="18" charset="0"/>
              </a:rPr>
              <a:t> Minh </a:t>
            </a:r>
            <a:r>
              <a:rPr lang="en-US" sz="3000" dirty="0" err="1">
                <a:solidFill>
                  <a:srgbClr val="C00000"/>
                </a:solidFill>
                <a:latin typeface="Times New Roman" pitchFamily="18" charset="0"/>
                <a:cs typeface="Times New Roman" pitchFamily="18" charset="0"/>
              </a:rPr>
              <a:t>được</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thành</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lập</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vào</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ngày</a:t>
            </a:r>
            <a:r>
              <a:rPr lang="en-US" sz="3000" dirty="0">
                <a:solidFill>
                  <a:srgbClr val="C00000"/>
                </a:solidFill>
                <a:latin typeface="Times New Roman" pitchFamily="18" charset="0"/>
                <a:cs typeface="Times New Roman" pitchFamily="18" charset="0"/>
              </a:rPr>
              <a:t> 15 </a:t>
            </a:r>
            <a:r>
              <a:rPr lang="en-US" sz="3000" dirty="0" err="1">
                <a:solidFill>
                  <a:srgbClr val="C00000"/>
                </a:solidFill>
                <a:latin typeface="Times New Roman" pitchFamily="18" charset="0"/>
                <a:cs typeface="Times New Roman" pitchFamily="18" charset="0"/>
              </a:rPr>
              <a:t>tháng</a:t>
            </a:r>
            <a:r>
              <a:rPr lang="en-US" sz="3000" dirty="0">
                <a:solidFill>
                  <a:srgbClr val="C00000"/>
                </a:solidFill>
                <a:latin typeface="Times New Roman" pitchFamily="18" charset="0"/>
                <a:cs typeface="Times New Roman" pitchFamily="18" charset="0"/>
              </a:rPr>
              <a:t> 5 </a:t>
            </a:r>
            <a:r>
              <a:rPr lang="en-US" sz="3000" dirty="0" err="1">
                <a:solidFill>
                  <a:srgbClr val="C00000"/>
                </a:solidFill>
                <a:latin typeface="Times New Roman" pitchFamily="18" charset="0"/>
                <a:cs typeface="Times New Roman" pitchFamily="18" charset="0"/>
              </a:rPr>
              <a:t>năm</a:t>
            </a:r>
            <a:r>
              <a:rPr lang="en-US" sz="3000" dirty="0">
                <a:solidFill>
                  <a:srgbClr val="C00000"/>
                </a:solidFill>
                <a:latin typeface="Times New Roman" pitchFamily="18" charset="0"/>
                <a:cs typeface="Times New Roman" pitchFamily="18" charset="0"/>
              </a:rPr>
              <a:t> 1941 </a:t>
            </a:r>
            <a:r>
              <a:rPr lang="vi-VN" sz="3000" dirty="0">
                <a:solidFill>
                  <a:srgbClr val="C00000"/>
                </a:solidFill>
                <a:latin typeface="Times New Roman" pitchFamily="18" charset="0"/>
                <a:cs typeface="Times New Roman" pitchFamily="18" charset="0"/>
              </a:rPr>
              <a:t>tại thôn Nà Mạ, xã Trường Hà, huyện Hà Quảng, tỉnh Cao Bằng, Đội Nhi đồng cứu quốc đầu tiên được thành lập và là thành viên của Mặt trận Việt Minh, hoạt động theo điều lệ của Mặt trận Việt Minh với nội dung “Dự bị đánh Tây, đánh Nhật làm cho Việt Nam hoàn toàn độc lập”</a:t>
            </a:r>
            <a:endParaRPr lang="en-US" sz="3000" dirty="0">
              <a:solidFill>
                <a:srgbClr val="C00000"/>
              </a:solidFill>
              <a:latin typeface="Times New Roman" pitchFamily="18" charset="0"/>
              <a:cs typeface="Times New Roman" pitchFamily="18" charset="0"/>
            </a:endParaRPr>
          </a:p>
        </p:txBody>
      </p:sp>
      <p:sp>
        <p:nvSpPr>
          <p:cNvPr id="8" name="TextBox 7"/>
          <p:cNvSpPr txBox="1"/>
          <p:nvPr/>
        </p:nvSpPr>
        <p:spPr>
          <a:xfrm>
            <a:off x="604838" y="3228201"/>
            <a:ext cx="11724481" cy="553998"/>
          </a:xfrm>
          <a:prstGeom prst="rect">
            <a:avLst/>
          </a:prstGeom>
          <a:noFill/>
        </p:spPr>
        <p:txBody>
          <a:bodyPr wrap="square" rtlCol="0">
            <a:spAutoFit/>
          </a:bodyPr>
          <a:lstStyle/>
          <a:p>
            <a:r>
              <a:rPr lang="en-US" sz="3000" dirty="0">
                <a:solidFill>
                  <a:srgbClr val="0000FF"/>
                </a:solidFill>
                <a:latin typeface="Times New Roman" pitchFamily="18" charset="0"/>
                <a:cs typeface="Times New Roman" pitchFamily="18" charset="0"/>
              </a:rPr>
              <a:t>2. </a:t>
            </a:r>
            <a:r>
              <a:rPr lang="en-US" sz="3000" dirty="0" err="1">
                <a:solidFill>
                  <a:srgbClr val="0000FF"/>
                </a:solidFill>
                <a:latin typeface="Times New Roman" pitchFamily="18" charset="0"/>
                <a:cs typeface="Times New Roman" pitchFamily="18" charset="0"/>
              </a:rPr>
              <a:t>Hãy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nêu</a:t>
            </a:r>
            <a:r>
              <a:rPr lang="en-US" sz="3000" dirty="0">
                <a:solidFill>
                  <a:srgbClr val="0000FF"/>
                </a:solidFill>
                <a:latin typeface="Times New Roman" pitchFamily="18" charset="0"/>
                <a:cs typeface="Times New Roman" pitchFamily="18" charset="0"/>
              </a:rPr>
              <a:t> ý </a:t>
            </a:r>
            <a:r>
              <a:rPr lang="en-US" sz="3000" dirty="0" err="1">
                <a:solidFill>
                  <a:srgbClr val="0000FF"/>
                </a:solidFill>
                <a:latin typeface="Times New Roman" pitchFamily="18" charset="0"/>
                <a:cs typeface="Times New Roman" pitchFamily="18" charset="0"/>
              </a:rPr>
              <a:t>nghĩa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Huy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ý </a:t>
            </a:r>
            <a:r>
              <a:rPr lang="en-US" sz="3000" dirty="0" err="1">
                <a:solidFill>
                  <a:srgbClr val="0000FF"/>
                </a:solidFill>
                <a:latin typeface="Times New Roman" pitchFamily="18" charset="0"/>
                <a:cs typeface="Times New Roman" pitchFamily="18" charset="0"/>
              </a:rPr>
              <a:t>nghĩa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khăn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quàng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đỏ</a:t>
            </a:r>
            <a:r>
              <a:rPr lang="en-US" sz="3000" dirty="0">
                <a:solidFill>
                  <a:srgbClr val="0000FF"/>
                </a:solidFill>
                <a:latin typeface="Times New Roman" pitchFamily="18" charset="0"/>
                <a:cs typeface="Times New Roman" pitchFamily="18" charset="0"/>
              </a:rPr>
              <a:t>?.</a:t>
            </a:r>
          </a:p>
        </p:txBody>
      </p:sp>
      <p:sp>
        <p:nvSpPr>
          <p:cNvPr id="9" name="TextBox 8"/>
          <p:cNvSpPr txBox="1"/>
          <p:nvPr/>
        </p:nvSpPr>
        <p:spPr>
          <a:xfrm>
            <a:off x="619919" y="6629400"/>
            <a:ext cx="14956813" cy="2031325"/>
          </a:xfrm>
          <a:prstGeom prst="rect">
            <a:avLst/>
          </a:prstGeom>
          <a:noFill/>
        </p:spPr>
        <p:txBody>
          <a:bodyPr wrap="square" rtlCol="0">
            <a:spAutoFit/>
          </a:bodyPr>
          <a:lstStyle/>
          <a:p>
            <a:r>
              <a:rPr lang="vi-VN" sz="3600" dirty="0"/>
              <a:t> </a:t>
            </a:r>
            <a:r>
              <a:rPr lang="en-US" sz="3600" dirty="0"/>
              <a:t>* </a:t>
            </a:r>
            <a:r>
              <a:rPr lang="vi-VN" sz="3000" dirty="0">
                <a:solidFill>
                  <a:srgbClr val="C00000"/>
                </a:solidFill>
                <a:latin typeface="Times New Roman" pitchFamily="18" charset="0"/>
                <a:cs typeface="Times New Roman" pitchFamily="18" charset="0"/>
              </a:rPr>
              <a:t>Khăn quàng đỏ là một phần cờ Tổ quốc, màu đỏ tượng trưng cho lý tưởng cách mạng</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endParaRPr lang="en-US" sz="3000" dirty="0">
              <a:solidFill>
                <a:srgbClr val="C00000"/>
              </a:solidFill>
              <a:latin typeface="Times New Roman" pitchFamily="18" charset="0"/>
              <a:cs typeface="Times New Roman" pitchFamily="18" charset="0"/>
            </a:endParaRPr>
          </a:p>
        </p:txBody>
      </p:sp>
      <p:sp>
        <p:nvSpPr>
          <p:cNvPr id="10" name="Rectangle 9"/>
          <p:cNvSpPr/>
          <p:nvPr/>
        </p:nvSpPr>
        <p:spPr>
          <a:xfrm>
            <a:off x="564357" y="3832999"/>
            <a:ext cx="15270162" cy="2862322"/>
          </a:xfrm>
          <a:prstGeom prst="rect">
            <a:avLst/>
          </a:prstGeom>
        </p:spPr>
        <p:txBody>
          <a:bodyPr wrap="square">
            <a:spAutoFit/>
          </a:bodyPr>
          <a:lstStyle/>
          <a:p>
            <a:r>
              <a:rPr lang="en-US" sz="3000" dirty="0">
                <a:solidFill>
                  <a:srgbClr val="C00000"/>
                </a:solidFill>
                <a:latin typeface="Times New Roman" pitchFamily="18" charset="0"/>
                <a:cs typeface="Times New Roman" pitchFamily="18" charset="0"/>
              </a:rPr>
              <a:t>* Ý </a:t>
            </a:r>
            <a:r>
              <a:rPr lang="en-US" sz="3000" dirty="0" err="1">
                <a:solidFill>
                  <a:srgbClr val="C00000"/>
                </a:solidFill>
                <a:latin typeface="Times New Roman" pitchFamily="18" charset="0"/>
                <a:cs typeface="Times New Roman" pitchFamily="18" charset="0"/>
              </a:rPr>
              <a:t>nghĩa</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của</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huy</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hiệu</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Đội</a:t>
            </a:r>
            <a:endParaRPr lang="en-US" sz="3000" dirty="0">
              <a:solidFill>
                <a:srgbClr val="C00000"/>
              </a:solidFill>
              <a:latin typeface="Times New Roman" pitchFamily="18" charset="0"/>
              <a:cs typeface="Times New Roman" pitchFamily="18" charset="0"/>
            </a:endParaRPr>
          </a:p>
          <a:p>
            <a:r>
              <a:rPr lang="vi-VN" sz="3000" dirty="0">
                <a:solidFill>
                  <a:srgbClr val="C00000"/>
                </a:solidFill>
                <a:latin typeface="Times New Roman" pitchFamily="18" charset="0"/>
                <a:cs typeface="Times New Roman" pitchFamily="18" charset="0"/>
              </a:rPr>
              <a:t>- Nền đỏ sao vàng là cờ Tổ quốc</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Măng non tượng trưng cho lứa tuổi thiếu niên là thế hệ tương lai của dân tộc Việt Nam anh hùng.</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Chữ "Sẵn sàng" là khẩu hiệu hành động của Đội</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Đeo huy hiệu nhắc nhở đội viên học tập và rèn luyện để sẵn sàng kế tục sự nghiệp cách mạng vinh quang của Đảng, của Bác Hồ và của dân tộc.</a:t>
            </a:r>
          </a:p>
        </p:txBody>
      </p:sp>
    </p:spTree>
    <p:extLst>
      <p:ext uri="{BB962C8B-B14F-4D97-AF65-F5344CB8AC3E}">
        <p14:creationId xmlns:p14="http://schemas.microsoft.com/office/powerpoint/2010/main" val="193193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XIN </a:t>
            </a:r>
            <a:r>
              <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CHÀO TẤT CẢ </a:t>
            </a: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3119" y="381000"/>
            <a:ext cx="14782800" cy="8402300"/>
          </a:xfrm>
          <a:prstGeom prst="rect">
            <a:avLst/>
          </a:prstGeom>
        </p:spPr>
        <p:txBody>
          <a:bodyPr wrap="square">
            <a:spAutoFit/>
          </a:bodyPr>
          <a:lstStyle/>
          <a:p>
            <a:r>
              <a:rPr lang="nl-NL" sz="3000" b="1" dirty="0">
                <a:latin typeface="Times New Roman" pitchFamily="18" charset="0"/>
                <a:cs typeface="Times New Roman" pitchFamily="18" charset="0"/>
              </a:rPr>
              <a:t>I. YÊU CẦU CẦN ĐẠT:</a:t>
            </a:r>
            <a:endParaRPr lang="en-US" sz="3000" dirty="0">
              <a:latin typeface="Times New Roman" pitchFamily="18" charset="0"/>
              <a:cs typeface="Times New Roman" pitchFamily="18" charset="0"/>
            </a:endParaRPr>
          </a:p>
          <a:p>
            <a:r>
              <a:rPr lang="pl-PL" sz="3000" b="1" dirty="0">
                <a:latin typeface="Times New Roman" pitchFamily="18" charset="0"/>
                <a:cs typeface="Times New Roman" pitchFamily="18" charset="0"/>
              </a:rPr>
              <a:t>     * Sơ kết tuần:</a:t>
            </a:r>
            <a:endParaRPr lang="en-US" sz="3000" dirty="0">
              <a:latin typeface="Times New Roman" pitchFamily="18" charset="0"/>
              <a:cs typeface="Times New Roman" pitchFamily="18" charset="0"/>
            </a:endParaRPr>
          </a:p>
          <a:p>
            <a:r>
              <a:rPr lang="pl-PL" sz="3000" dirty="0">
                <a:latin typeface="Times New Roman" pitchFamily="18" charset="0"/>
                <a:cs typeface="Times New Roman" pitchFamily="18" charset="0"/>
              </a:rPr>
              <a:t>- HS nhớ lại những việc mình đã thực hiện được trong tuần. GV hướng dẫn HS những việc cần thực hiện trong tuần tiếp theo. </a:t>
            </a:r>
            <a:endParaRPr lang="en-US" sz="3000" dirty="0">
              <a:latin typeface="Times New Roman" pitchFamily="18" charset="0"/>
              <a:cs typeface="Times New Roman" pitchFamily="18" charset="0"/>
            </a:endParaRPr>
          </a:p>
          <a:p>
            <a:r>
              <a:rPr lang="pl-PL" sz="3000" dirty="0">
                <a:latin typeface="Times New Roman" pitchFamily="18" charset="0"/>
                <a:cs typeface="Times New Roman" pitchFamily="18" charset="0"/>
              </a:rPr>
              <a:t>- Rèn cho HS thói quen thực hiện nền nếp theo quy định.</a:t>
            </a:r>
            <a:endParaRPr lang="en-US" sz="3000" dirty="0">
              <a:latin typeface="Times New Roman" pitchFamily="18" charset="0"/>
              <a:cs typeface="Times New Roman" pitchFamily="18" charset="0"/>
            </a:endParaRPr>
          </a:p>
          <a:p>
            <a:r>
              <a:rPr lang="pl-PL" sz="3000" dirty="0">
                <a:latin typeface="Times New Roman" pitchFamily="18" charset="0"/>
                <a:cs typeface="Times New Roman" pitchFamily="18" charset="0"/>
              </a:rPr>
              <a:t>- Giáo dục HS yêu trường, yêu lớp.</a:t>
            </a:r>
            <a:endParaRPr lang="en-US" sz="3000" dirty="0">
              <a:latin typeface="Times New Roman" pitchFamily="18" charset="0"/>
              <a:cs typeface="Times New Roman" pitchFamily="18" charset="0"/>
            </a:endParaRPr>
          </a:p>
          <a:p>
            <a:r>
              <a:rPr lang="pl-PL" sz="3000" i="1" dirty="0">
                <a:latin typeface="Times New Roman" pitchFamily="18" charset="0"/>
                <a:cs typeface="Times New Roman" pitchFamily="18" charset="0"/>
              </a:rPr>
              <a:t>      </a:t>
            </a:r>
            <a:r>
              <a:rPr lang="pl-PL" sz="3000" b="1" dirty="0">
                <a:latin typeface="Times New Roman" pitchFamily="18" charset="0"/>
                <a:cs typeface="Times New Roman" pitchFamily="18" charset="0"/>
              </a:rPr>
              <a:t>* Hoạt động trải nghiệm: </a:t>
            </a:r>
            <a:endParaRPr lang="en-US" sz="3000" dirty="0">
              <a:latin typeface="Times New Roman" pitchFamily="18" charset="0"/>
              <a:cs typeface="Times New Roman" pitchFamily="18" charset="0"/>
            </a:endParaRP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riêng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góp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thành</a:t>
            </a:r>
            <a:r>
              <a:rPr lang="en-US" sz="3000" dirty="0">
                <a:latin typeface="Times New Roman" pitchFamily="18" charset="0"/>
                <a:cs typeface="Times New Roman" pitchFamily="18" charset="0"/>
              </a:rPr>
              <a:t> qua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Khéo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léo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a:t>
            </a:r>
          </a:p>
          <a:p>
            <a:r>
              <a:rPr lang="nl-NL" sz="3000" dirty="0">
                <a:latin typeface="Times New Roman" pitchFamily="18" charset="0"/>
                <a:cs typeface="Times New Roman" pitchFamily="18" charset="0"/>
              </a:rPr>
              <a:t>- Học sinh chia sẻ niềm vui khi cùng gia đình khám phá nét độc đáo, đáng nhớ của nhau và những nét chung nếu có.</a:t>
            </a:r>
            <a:endParaRPr lang="en-US" sz="3000" dirty="0">
              <a:latin typeface="Times New Roman" pitchFamily="18" charset="0"/>
              <a:cs typeface="Times New Roman" pitchFamily="18" charset="0"/>
            </a:endParaRPr>
          </a:p>
          <a:p>
            <a:r>
              <a:rPr lang="nl-NL" sz="3000" dirty="0">
                <a:latin typeface="Times New Roman" pitchFamily="18" charset="0"/>
                <a:cs typeface="Times New Roman" pitchFamily="18" charset="0"/>
              </a:rPr>
              <a:t>- Học sinh khẳng định thêm việc nhận diện được các nét khác biệt của mình.</a:t>
            </a:r>
            <a:endParaRPr lang="en-US" sz="3000" dirty="0">
              <a:latin typeface="Times New Roman" pitchFamily="18" charset="0"/>
              <a:cs typeface="Times New Roman" pitchFamily="18" charset="0"/>
            </a:endParaRPr>
          </a:p>
          <a:p>
            <a:r>
              <a:rPr lang="pl-PL"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Kiện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toàn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tổ</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chức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Đội</a:t>
            </a:r>
            <a:r>
              <a:rPr lang="en-US" sz="3000" b="1" dirty="0">
                <a:latin typeface="Times New Roman" pitchFamily="18" charset="0"/>
                <a:cs typeface="Times New Roman" pitchFamily="18" charset="0"/>
              </a:rPr>
              <a:t>.</a:t>
            </a:r>
            <a:endParaRPr lang="en-US" sz="3000" dirty="0">
              <a:latin typeface="Times New Roman" pitchFamily="18" charset="0"/>
              <a:cs typeface="Times New Roman" pitchFamily="18" charset="0"/>
            </a:endParaRPr>
          </a:p>
          <a:p>
            <a:r>
              <a:rPr lang="pl-PL" sz="3000" dirty="0">
                <a:latin typeface="Times New Roman" pitchFamily="18" charset="0"/>
                <a:cs typeface="Times New Roman" pitchFamily="18" charset="0"/>
              </a:rPr>
              <a:t>- Nêu được </a:t>
            </a:r>
            <a:r>
              <a:rPr lang="en-US" sz="3000" dirty="0" err="1">
                <a:latin typeface="Times New Roman" pitchFamily="18" charset="0"/>
                <a:cs typeface="Times New Roman" pitchFamily="18" charset="0"/>
              </a:rPr>
              <a:t>ngày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Hồ</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Chí</a:t>
            </a:r>
            <a:r>
              <a:rPr lang="en-US" sz="3000" dirty="0">
                <a:latin typeface="Times New Roman" pitchFamily="18" charset="0"/>
                <a:cs typeface="Times New Roman" pitchFamily="18" charset="0"/>
              </a:rPr>
              <a:t> Minh</a:t>
            </a:r>
            <a:r>
              <a:rPr lang="pl-PL" sz="3000" dirty="0">
                <a:latin typeface="Times New Roman" pitchFamily="18" charset="0"/>
                <a:cs typeface="Times New Roman" pitchFamily="18" charset="0"/>
              </a:rPr>
              <a:t>.</a:t>
            </a:r>
            <a:endParaRPr lang="en-US" sz="3000" dirty="0">
              <a:latin typeface="Times New Roman" pitchFamily="18" charset="0"/>
              <a:cs typeface="Times New Roman" pitchFamily="18" charset="0"/>
            </a:endParaRPr>
          </a:p>
          <a:p>
            <a:r>
              <a:rPr lang="pl-PL" sz="3000" dirty="0">
                <a:latin typeface="Times New Roman" pitchFamily="18" charset="0"/>
                <a:cs typeface="Times New Roman" pitchFamily="18" charset="0"/>
              </a:rPr>
              <a:t>- </a:t>
            </a:r>
            <a:r>
              <a:rPr lang="en-US" sz="3000" dirty="0">
                <a:latin typeface="Times New Roman" pitchFamily="18" charset="0"/>
                <a:cs typeface="Times New Roman" pitchFamily="18" charset="0"/>
              </a:rPr>
              <a:t>Ý </a:t>
            </a:r>
            <a:r>
              <a:rPr lang="en-US" sz="3000" dirty="0" err="1">
                <a:latin typeface="Times New Roman" pitchFamily="18" charset="0"/>
                <a:cs typeface="Times New Roman" pitchFamily="18" charset="0"/>
              </a:rPr>
              <a:t>nghĩa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hiệu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đỏ</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Hồ</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Chí</a:t>
            </a:r>
            <a:r>
              <a:rPr lang="en-US" sz="3000" dirty="0">
                <a:latin typeface="Times New Roman" pitchFamily="18" charset="0"/>
                <a:cs typeface="Times New Roman" pitchFamily="18" charset="0"/>
              </a:rPr>
              <a:t> Minh</a:t>
            </a:r>
            <a:r>
              <a:rPr lang="pl-PL" sz="3000" dirty="0">
                <a:latin typeface="Times New Roman" pitchFamily="18" charset="0"/>
                <a:cs typeface="Times New Roman" pitchFamily="18" charset="0"/>
              </a:rPr>
              <a:t>.</a:t>
            </a:r>
            <a:endParaRPr lang="en-US" sz="3000" dirty="0">
              <a:latin typeface="Times New Roman" pitchFamily="18" charset="0"/>
              <a:cs typeface="Times New Roman" pitchFamily="18" charset="0"/>
            </a:endParaRPr>
          </a:p>
          <a:p>
            <a:r>
              <a:rPr lang="en-US" sz="3000" b="1" dirty="0">
                <a:latin typeface="Times New Roman" pitchFamily="18" charset="0"/>
                <a:cs typeface="Times New Roman" pitchFamily="18" charset="0"/>
              </a:rPr>
              <a:t>II. ĐỒ DÙNG DẠY HỌC:</a:t>
            </a:r>
            <a:endParaRPr lang="en-US" sz="3000" dirty="0">
              <a:latin typeface="Times New Roman" pitchFamily="18" charset="0"/>
              <a:cs typeface="Times New Roman" pitchFamily="18" charset="0"/>
            </a:endParaRP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dạy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giảng</a:t>
            </a:r>
            <a:r>
              <a:rPr lang="en-US" sz="3000" dirty="0">
                <a:latin typeface="Times New Roman" pitchFamily="18" charset="0"/>
                <a:cs typeface="Times New Roman" pitchFamily="18" charset="0"/>
              </a:rPr>
              <a:t> Power point.</a:t>
            </a:r>
          </a:p>
          <a:p>
            <a:r>
              <a:rPr lang="en-US" sz="3000" dirty="0">
                <a:latin typeface="Times New Roman" pitchFamily="18" charset="0"/>
                <a:cs typeface="Times New Roman" pitchFamily="18" charset="0"/>
              </a:rPr>
              <a:t>- SGK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liệu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dạy</a:t>
            </a:r>
            <a:r>
              <a:rPr lang="en-US" sz="3000" dirty="0">
                <a:latin typeface="Times New Roman" pitchFamily="18" charset="0"/>
                <a:cs typeface="Times New Roman" pitchFamily="18" charset="0"/>
              </a:rPr>
              <a:t>.</a:t>
            </a:r>
          </a:p>
        </p:txBody>
      </p:sp>
    </p:spTree>
    <p:extLst>
      <p:ext uri="{BB962C8B-B14F-4D97-AF65-F5344CB8AC3E}">
        <p14:creationId xmlns:p14="http://schemas.microsoft.com/office/powerpoint/2010/main" val="66986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ôi mắt của em , Đôi mắt xinh xinh - Nhạc thiếu nhi vui nhộn sôi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39" y="-1"/>
            <a:ext cx="16245999" cy="912945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1825" y="609600"/>
            <a:ext cx="7288358" cy="707886"/>
          </a:xfrm>
          <a:prstGeom prst="rect">
            <a:avLst/>
          </a:prstGeom>
        </p:spPr>
        <p:txBody>
          <a:bodyPr wrap="square">
            <a:spAutoFit/>
          </a:bodyPr>
          <a:lstStyle/>
          <a:p>
            <a:r>
              <a:rPr lang="en-US" sz="4000" b="1" dirty="0">
                <a:solidFill>
                  <a:srgbClr val="FF0066"/>
                </a:solidFill>
                <a:latin typeface="Times New Roman" pitchFamily="18" charset="0"/>
                <a:cs typeface="Times New Roman" pitchFamily="18" charset="0"/>
              </a:rPr>
              <a:t>I. </a:t>
            </a:r>
            <a:r>
              <a:rPr lang="en-US" sz="4000" b="1" dirty="0" err="1">
                <a:solidFill>
                  <a:srgbClr val="FF0066"/>
                </a:solidFill>
                <a:latin typeface="Times New Roman" pitchFamily="18" charset="0"/>
                <a:cs typeface="Times New Roman" pitchFamily="18" charset="0"/>
              </a:rPr>
              <a:t>Sơ</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kết</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hoạt</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động</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tuần</a:t>
            </a:r>
            <a:r>
              <a:rPr lang="en-US" sz="4000" b="1" dirty="0">
                <a:solidFill>
                  <a:srgbClr val="FF0066"/>
                </a:solidFill>
                <a:latin typeface="Times New Roman" pitchFamily="18" charset="0"/>
                <a:cs typeface="Times New Roman" pitchFamily="18" charset="0"/>
              </a:rPr>
              <a:t> qua.</a:t>
            </a:r>
          </a:p>
        </p:txBody>
      </p:sp>
      <p:sp>
        <p:nvSpPr>
          <p:cNvPr id="33" name="TextBox 32"/>
          <p:cNvSpPr txBox="1"/>
          <p:nvPr/>
        </p:nvSpPr>
        <p:spPr>
          <a:xfrm>
            <a:off x="823119" y="1317486"/>
            <a:ext cx="7813357" cy="707886"/>
          </a:xfrm>
          <a:prstGeom prst="rect">
            <a:avLst/>
          </a:prstGeom>
          <a:noFill/>
        </p:spPr>
        <p:txBody>
          <a:bodyPr wrap="none" rtlCol="0">
            <a:spAutoFit/>
          </a:bodyPr>
          <a:lstStyle/>
          <a:p>
            <a:pPr algn="just"/>
            <a:r>
              <a:rPr lang="en-US" sz="4000" dirty="0">
                <a:solidFill>
                  <a:srgbClr val="FF00FF"/>
                </a:solidFill>
                <a:latin typeface="Times New Roman" pitchFamily="18" charset="0"/>
                <a:cs typeface="Times New Roman" pitchFamily="18" charset="0"/>
              </a:rPr>
              <a:t>1) </a:t>
            </a:r>
            <a:r>
              <a:rPr lang="en-US" sz="4000" dirty="0" err="1">
                <a:solidFill>
                  <a:srgbClr val="FF00FF"/>
                </a:solidFill>
                <a:latin typeface="Times New Roman" pitchFamily="18" charset="0"/>
                <a:cs typeface="Times New Roman" pitchFamily="18" charset="0"/>
              </a:rPr>
              <a:t>Kết</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quả</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thi</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đua</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cuối</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tuần</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vừa</a:t>
            </a:r>
            <a:r>
              <a:rPr lang="en-US" sz="4000" dirty="0">
                <a:solidFill>
                  <a:srgbClr val="FF00FF"/>
                </a:solidFill>
                <a:latin typeface="Times New Roman" pitchFamily="18" charset="0"/>
                <a:cs typeface="Times New Roman" pitchFamily="18" charset="0"/>
              </a:rPr>
              <a:t> qua:</a:t>
            </a:r>
          </a:p>
        </p:txBody>
      </p:sp>
      <p:sp>
        <p:nvSpPr>
          <p:cNvPr id="34" name="TextBox 33"/>
          <p:cNvSpPr txBox="1"/>
          <p:nvPr/>
        </p:nvSpPr>
        <p:spPr>
          <a:xfrm>
            <a:off x="744538" y="2171342"/>
            <a:ext cx="14191702" cy="1323439"/>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nền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nếp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đúng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giờ</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tham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đầy</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đủ</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hoạt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động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trường</a:t>
            </a:r>
            <a:r>
              <a:rPr lang="en-US" sz="4000" dirty="0">
                <a:solidFill>
                  <a:srgbClr val="0000FF"/>
                </a:solidFill>
                <a:latin typeface="Times New Roman" pitchFamily="18" charset="0"/>
                <a:cs typeface="Times New Roman" pitchFamily="18" charset="0"/>
              </a:rPr>
              <a:t>.</a:t>
            </a:r>
          </a:p>
        </p:txBody>
      </p:sp>
      <p:sp>
        <p:nvSpPr>
          <p:cNvPr id="37" name="TextBox 36"/>
          <p:cNvSpPr txBox="1"/>
          <p:nvPr/>
        </p:nvSpPr>
        <p:spPr>
          <a:xfrm>
            <a:off x="822144" y="3629561"/>
            <a:ext cx="14198806" cy="1323439"/>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vệ</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nhân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vệ</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Tham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hoạt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thể</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nghiêm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túc</a:t>
            </a:r>
            <a:r>
              <a:rPr lang="en-US" sz="4000" dirty="0">
                <a:solidFill>
                  <a:srgbClr val="0000FF"/>
                </a:solidFill>
                <a:latin typeface="Times New Roman" pitchFamily="18" charset="0"/>
                <a:cs typeface="Times New Roman" pitchFamily="18" charset="0"/>
              </a:rPr>
              <a:t>.</a:t>
            </a:r>
          </a:p>
        </p:txBody>
      </p:sp>
      <p:sp>
        <p:nvSpPr>
          <p:cNvPr id="38" name="TextBox 37"/>
          <p:cNvSpPr txBox="1"/>
          <p:nvPr/>
        </p:nvSpPr>
        <p:spPr>
          <a:xfrm>
            <a:off x="1038948" y="4916269"/>
            <a:ext cx="2341025" cy="707886"/>
          </a:xfrm>
          <a:prstGeom prst="rect">
            <a:avLst/>
          </a:prstGeom>
          <a:noFill/>
        </p:spPr>
        <p:txBody>
          <a:bodyPr wrap="none" rtlCol="0">
            <a:spAutoFit/>
          </a:bodyPr>
          <a:lstStyle/>
          <a:p>
            <a:pPr algn="just"/>
            <a:r>
              <a:rPr lang="en-US" sz="4000" dirty="0">
                <a:solidFill>
                  <a:srgbClr val="FF00FF"/>
                </a:solidFill>
                <a:latin typeface="Times New Roman" pitchFamily="18" charset="0"/>
                <a:cs typeface="Times New Roman" pitchFamily="18" charset="0"/>
              </a:rPr>
              <a:t>2) </a:t>
            </a:r>
            <a:r>
              <a:rPr lang="en-US" sz="4000" dirty="0" err="1">
                <a:solidFill>
                  <a:srgbClr val="FF00FF"/>
                </a:solidFill>
                <a:latin typeface="Times New Roman" pitchFamily="18" charset="0"/>
                <a:cs typeface="Times New Roman" pitchFamily="18" charset="0"/>
              </a:rPr>
              <a:t>Tồn</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tại</a:t>
            </a:r>
            <a:r>
              <a:rPr lang="en-US" sz="4000" dirty="0">
                <a:solidFill>
                  <a:srgbClr val="FF00FF"/>
                </a:solidFill>
                <a:latin typeface="Times New Roman" pitchFamily="18" charset="0"/>
                <a:cs typeface="Times New Roman" pitchFamily="18" charset="0"/>
              </a:rPr>
              <a:t>:</a:t>
            </a:r>
          </a:p>
        </p:txBody>
      </p:sp>
      <p:sp>
        <p:nvSpPr>
          <p:cNvPr id="39" name="TextBox 38"/>
          <p:cNvSpPr txBox="1"/>
          <p:nvPr/>
        </p:nvSpPr>
        <p:spPr>
          <a:xfrm>
            <a:off x="823119" y="5867400"/>
            <a:ext cx="14554129" cy="1938992"/>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Còn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một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số</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chưa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chuẩn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bị</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đồ</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dùng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một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số</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chuyện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riêng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trong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giờ</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chưa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hoàn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thành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nội</a:t>
            </a:r>
            <a:r>
              <a:rPr lang="en-US" sz="4000" dirty="0">
                <a:solidFill>
                  <a:srgbClr val="0000FF"/>
                </a:solidFill>
                <a:latin typeface="Times New Roman" pitchFamily="18" charset="0"/>
                <a:cs typeface="Times New Roman" pitchFamily="18" charset="0"/>
              </a:rPr>
              <a:t> dung </a:t>
            </a:r>
            <a:r>
              <a:rPr lang="en-US" sz="4000" dirty="0" err="1">
                <a:solidFill>
                  <a:srgbClr val="0000FF"/>
                </a:solidFill>
                <a:latin typeface="Times New Roman" pitchFamily="18" charset="0"/>
                <a:cs typeface="Times New Roman" pitchFamily="18" charset="0"/>
              </a:rPr>
              <a:t>bài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cô</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giao</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về</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nhà</a:t>
            </a:r>
            <a:r>
              <a:rPr lang="en-US" sz="4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51719" y="685800"/>
            <a:ext cx="73914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II. </a:t>
            </a:r>
            <a:r>
              <a:rPr lang="en-US" sz="3800" b="1" dirty="0" err="1">
                <a:solidFill>
                  <a:srgbClr val="FF0066"/>
                </a:solidFill>
                <a:latin typeface="Times New Roman" pitchFamily="18" charset="0"/>
                <a:cs typeface="Times New Roman" pitchFamily="18" charset="0"/>
              </a:rPr>
              <a:t>Kế</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hoạch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hoạt</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động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tuần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tới</a:t>
            </a:r>
            <a:r>
              <a:rPr lang="en-US" sz="3800" b="1" dirty="0">
                <a:solidFill>
                  <a:srgbClr val="FF0066"/>
                </a:solidFill>
                <a:latin typeface="Times New Roman" pitchFamily="18" charset="0"/>
                <a:cs typeface="Times New Roman" pitchFamily="18" charset="0"/>
              </a:rPr>
              <a:t>.</a:t>
            </a:r>
          </a:p>
        </p:txBody>
      </p:sp>
      <p:sp>
        <p:nvSpPr>
          <p:cNvPr id="34" name="TextBox 33"/>
          <p:cNvSpPr txBox="1"/>
          <p:nvPr/>
        </p:nvSpPr>
        <p:spPr>
          <a:xfrm>
            <a:off x="837224" y="1600200"/>
            <a:ext cx="14728213" cy="1200329"/>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Tiếp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tục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hiện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tốt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nền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nếp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tập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đến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lớp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đúng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giờ</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tham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đua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tuần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tốt</a:t>
            </a:r>
            <a:r>
              <a:rPr lang="en-US" sz="3600" dirty="0">
                <a:solidFill>
                  <a:srgbClr val="0000FF"/>
                </a:solidFill>
                <a:latin typeface="Times New Roman" pitchFamily="18" charset="0"/>
                <a:cs typeface="Times New Roman" pitchFamily="18" charset="0"/>
              </a:rPr>
              <a:t> do </a:t>
            </a:r>
            <a:r>
              <a:rPr lang="en-US" sz="3600" dirty="0" err="1">
                <a:solidFill>
                  <a:srgbClr val="0000FF"/>
                </a:solidFill>
                <a:latin typeface="Times New Roman" pitchFamily="18" charset="0"/>
                <a:cs typeface="Times New Roman" pitchFamily="18" charset="0"/>
              </a:rPr>
              <a:t>đội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cờ</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đỏ</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tổ</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chức</a:t>
            </a:r>
            <a:r>
              <a:rPr lang="en-US" sz="3600" dirty="0">
                <a:solidFill>
                  <a:srgbClr val="0000FF"/>
                </a:solidFill>
                <a:latin typeface="Times New Roman" pitchFamily="18" charset="0"/>
                <a:cs typeface="Times New Roman" pitchFamily="18" charset="0"/>
              </a:rPr>
              <a:t>.</a:t>
            </a:r>
          </a:p>
        </p:txBody>
      </p:sp>
      <p:sp>
        <p:nvSpPr>
          <p:cNvPr id="35" name="TextBox 34"/>
          <p:cNvSpPr txBox="1"/>
          <p:nvPr/>
        </p:nvSpPr>
        <p:spPr>
          <a:xfrm>
            <a:off x="810555" y="2800529"/>
            <a:ext cx="14739801" cy="1200329"/>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hiện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tốt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việc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làm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bài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tập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đầy</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đủ</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chăm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chỉ</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tập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không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nói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chuyện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riêng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trong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giờ</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 </a:t>
            </a:r>
          </a:p>
        </p:txBody>
      </p:sp>
      <p:sp>
        <p:nvSpPr>
          <p:cNvPr id="37" name="TextBox 36"/>
          <p:cNvSpPr txBox="1"/>
          <p:nvPr/>
        </p:nvSpPr>
        <p:spPr>
          <a:xfrm>
            <a:off x="809930" y="4114800"/>
            <a:ext cx="14782799" cy="1200329"/>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hiện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tốt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vệ</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sinh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nhân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vệ</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sinh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lớp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Tham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sinh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hoạt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tập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nghiêm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túc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hoạt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thành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tốt</a:t>
            </a:r>
            <a:r>
              <a:rPr lang="en-US" sz="3600" dirty="0">
                <a:solidFill>
                  <a:srgbClr val="0000FF"/>
                </a:solidFill>
                <a:latin typeface="Times New Roman" pitchFamily="18" charset="0"/>
                <a:cs typeface="Times New Roman" pitchFamily="18" charset="0"/>
              </a:rPr>
              <a:t>   </a:t>
            </a:r>
          </a:p>
        </p:txBody>
      </p:sp>
      <p:sp>
        <p:nvSpPr>
          <p:cNvPr id="18" name="TextBox 17"/>
          <p:cNvSpPr txBox="1"/>
          <p:nvPr/>
        </p:nvSpPr>
        <p:spPr>
          <a:xfrm>
            <a:off x="825636" y="5562600"/>
            <a:ext cx="14739801" cy="1200329"/>
          </a:xfrm>
          <a:prstGeom prst="rect">
            <a:avLst/>
          </a:prstGeom>
          <a:noFill/>
        </p:spPr>
        <p:txBody>
          <a:bodyPr wrap="square" rtlCol="0">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Khắc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phục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những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tồn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tại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trong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tuần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trước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hoàn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thành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xuất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sắc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nhiệm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vụ</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tuần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này</a:t>
            </a:r>
            <a:r>
              <a:rPr lang="en-US" sz="36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622397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3573" y="533400"/>
            <a:ext cx="11730546" cy="861774"/>
          </a:xfrm>
          <a:prstGeom prst="rect">
            <a:avLst/>
          </a:prstGeom>
        </p:spPr>
        <p:txBody>
          <a:bodyPr wrap="square">
            <a:spAutoFit/>
          </a:bodyPr>
          <a:lstStyle/>
          <a:p>
            <a:r>
              <a:rPr lang="en-US" sz="5000" b="1" dirty="0">
                <a:solidFill>
                  <a:srgbClr val="FF0066"/>
                </a:solidFill>
                <a:latin typeface="Times New Roman" pitchFamily="18" charset="0"/>
                <a:cs typeface="Times New Roman" pitchFamily="18" charset="0"/>
              </a:rPr>
              <a:t>III. </a:t>
            </a:r>
            <a:r>
              <a:rPr lang="en-US" sz="5000" b="1" dirty="0" err="1">
                <a:solidFill>
                  <a:srgbClr val="FF0066"/>
                </a:solidFill>
                <a:latin typeface="Times New Roman" pitchFamily="18" charset="0"/>
                <a:cs typeface="Times New Roman" pitchFamily="18" charset="0"/>
              </a:rPr>
              <a:t>Sinh</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hoạt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chủ</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đề</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Nét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riêng</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của</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em</a:t>
            </a:r>
            <a:r>
              <a:rPr lang="en-US" sz="5000" b="1" dirty="0">
                <a:solidFill>
                  <a:srgbClr val="FF0066"/>
                </a:solidFill>
                <a:latin typeface="Times New Roman" pitchFamily="18" charset="0"/>
                <a:cs typeface="Times New Roman" pitchFamily="18" charset="0"/>
              </a:rPr>
              <a:t>”.</a:t>
            </a:r>
          </a:p>
        </p:txBody>
      </p:sp>
      <p:sp>
        <p:nvSpPr>
          <p:cNvPr id="16" name="TextBox 15"/>
          <p:cNvSpPr txBox="1"/>
          <p:nvPr/>
        </p:nvSpPr>
        <p:spPr>
          <a:xfrm>
            <a:off x="837225" y="1524000"/>
            <a:ext cx="15005646" cy="861774"/>
          </a:xfrm>
          <a:prstGeom prst="rect">
            <a:avLst/>
          </a:prstGeom>
          <a:noFill/>
        </p:spPr>
        <p:txBody>
          <a:bodyPr wrap="none" rtlCol="0">
            <a:spAutoFit/>
          </a:bodyPr>
          <a:lstStyle/>
          <a:p>
            <a:r>
              <a:rPr lang="en-US" sz="5000" b="1" dirty="0">
                <a:solidFill>
                  <a:srgbClr val="FF00FF"/>
                </a:solidFill>
                <a:latin typeface="Times New Roman" pitchFamily="18" charset="0"/>
                <a:cs typeface="Times New Roman" pitchFamily="18" charset="0"/>
              </a:rPr>
              <a:t>1) Chia </a:t>
            </a:r>
            <a:r>
              <a:rPr lang="en-US" sz="5000" b="1" dirty="0" err="1">
                <a:solidFill>
                  <a:srgbClr val="FF00FF"/>
                </a:solidFill>
                <a:latin typeface="Times New Roman" pitchFamily="18" charset="0"/>
                <a:cs typeface="Times New Roman" pitchFamily="18" charset="0"/>
              </a:rPr>
              <a:t>sẻ</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nét</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chung</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của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các</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thành</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viên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trong</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gia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đình</a:t>
            </a:r>
            <a:endParaRPr lang="en-US" sz="5000" b="1" dirty="0">
              <a:solidFill>
                <a:srgbClr val="FF00FF"/>
              </a:solidFill>
              <a:latin typeface="Times New Roman" pitchFamily="18" charset="0"/>
              <a:cs typeface="Times New Roman" pitchFamily="18" charset="0"/>
            </a:endParaRPr>
          </a:p>
        </p:txBody>
      </p:sp>
      <p:sp>
        <p:nvSpPr>
          <p:cNvPr id="17" name="TextBox 16"/>
          <p:cNvSpPr txBox="1"/>
          <p:nvPr/>
        </p:nvSpPr>
        <p:spPr>
          <a:xfrm>
            <a:off x="901192" y="2895600"/>
            <a:ext cx="7717813" cy="3939540"/>
          </a:xfrm>
          <a:prstGeom prst="rect">
            <a:avLst/>
          </a:prstGeom>
          <a:noFill/>
        </p:spPr>
        <p:txBody>
          <a:bodyPr wrap="square" rtlCol="0">
            <a:spAutoFit/>
          </a:bodyPr>
          <a:lstStyle/>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cùng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sinh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hoạt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nhóm</a:t>
            </a:r>
            <a:r>
              <a:rPr lang="en-US" sz="5000" dirty="0">
                <a:solidFill>
                  <a:srgbClr val="0000FF"/>
                </a:solidFill>
                <a:latin typeface="Times New Roman" pitchFamily="18" charset="0"/>
                <a:cs typeface="Times New Roman" pitchFamily="18" charset="0"/>
              </a:rPr>
              <a:t> 4 </a:t>
            </a:r>
            <a:r>
              <a:rPr lang="en-US" sz="5000" dirty="0" err="1">
                <a:solidFill>
                  <a:srgbClr val="0000FF"/>
                </a:solidFill>
                <a:latin typeface="Times New Roman" pitchFamily="18" charset="0"/>
                <a:cs typeface="Times New Roman" pitchFamily="18" charset="0"/>
              </a:rPr>
              <a:t>để</a:t>
            </a:r>
            <a:r>
              <a:rPr lang="en-US" sz="5000" dirty="0">
                <a:solidFill>
                  <a:srgbClr val="0000FF"/>
                </a:solidFill>
                <a:latin typeface="Times New Roman" pitchFamily="18" charset="0"/>
                <a:cs typeface="Times New Roman" pitchFamily="18" charset="0"/>
              </a:rPr>
              <a:t> chia </a:t>
            </a:r>
            <a:r>
              <a:rPr lang="en-US" sz="5000" dirty="0" err="1">
                <a:solidFill>
                  <a:srgbClr val="0000FF"/>
                </a:solidFill>
                <a:latin typeface="Times New Roman" pitchFamily="18" charset="0"/>
                <a:cs typeface="Times New Roman" pitchFamily="18" charset="0"/>
              </a:rPr>
              <a:t>sẻ</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những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đặc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điểm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bề</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ngoài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mà</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em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được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thừa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hưởng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như</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nụ</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cười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mái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tóc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hàm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răng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làn</a:t>
            </a:r>
            <a:r>
              <a:rPr lang="en-US" sz="5000" dirty="0">
                <a:solidFill>
                  <a:srgbClr val="0000FF"/>
                </a:solidFill>
                <a:latin typeface="Times New Roman" pitchFamily="18" charset="0"/>
                <a:cs typeface="Times New Roman" pitchFamily="18" charset="0"/>
              </a:rPr>
              <a:t> da,…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659" t="33933" r="5001" b="39761"/>
          <a:stretch/>
        </p:blipFill>
        <p:spPr bwMode="auto">
          <a:xfrm>
            <a:off x="8824119" y="2557315"/>
            <a:ext cx="6694694" cy="628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406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72175" y="457200"/>
            <a:ext cx="12828744" cy="861774"/>
          </a:xfrm>
          <a:prstGeom prst="rect">
            <a:avLst/>
          </a:prstGeom>
        </p:spPr>
        <p:txBody>
          <a:bodyPr wrap="square">
            <a:spAutoFit/>
          </a:bodyPr>
          <a:lstStyle/>
          <a:p>
            <a:r>
              <a:rPr lang="en-US" sz="5000" b="1" dirty="0">
                <a:solidFill>
                  <a:srgbClr val="FF0066"/>
                </a:solidFill>
                <a:latin typeface="Times New Roman" pitchFamily="18" charset="0"/>
                <a:cs typeface="Times New Roman" pitchFamily="18" charset="0"/>
              </a:rPr>
              <a:t>III. </a:t>
            </a:r>
            <a:r>
              <a:rPr lang="en-US" sz="5000" b="1" dirty="0" err="1">
                <a:solidFill>
                  <a:srgbClr val="FF0066"/>
                </a:solidFill>
                <a:latin typeface="Times New Roman" pitchFamily="18" charset="0"/>
                <a:cs typeface="Times New Roman" pitchFamily="18" charset="0"/>
              </a:rPr>
              <a:t>Sinh</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hoạt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chủ</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đề</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Nét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riêng</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của</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em</a:t>
            </a:r>
            <a:r>
              <a:rPr lang="en-US" sz="5000" b="1" dirty="0">
                <a:solidFill>
                  <a:srgbClr val="FF0066"/>
                </a:solidFill>
                <a:latin typeface="Times New Roman" pitchFamily="18" charset="0"/>
                <a:cs typeface="Times New Roman" pitchFamily="18" charset="0"/>
              </a:rPr>
              <a:t>”.</a:t>
            </a:r>
          </a:p>
        </p:txBody>
      </p:sp>
      <p:sp>
        <p:nvSpPr>
          <p:cNvPr id="16" name="TextBox 15"/>
          <p:cNvSpPr txBox="1"/>
          <p:nvPr/>
        </p:nvSpPr>
        <p:spPr>
          <a:xfrm>
            <a:off x="801506" y="1516965"/>
            <a:ext cx="12463668" cy="861774"/>
          </a:xfrm>
          <a:prstGeom prst="rect">
            <a:avLst/>
          </a:prstGeom>
          <a:noFill/>
        </p:spPr>
        <p:txBody>
          <a:bodyPr wrap="none" rtlCol="0">
            <a:spAutoFit/>
          </a:bodyPr>
          <a:lstStyle/>
          <a:p>
            <a:r>
              <a:rPr lang="en-US" sz="5000" b="1" dirty="0">
                <a:solidFill>
                  <a:srgbClr val="FF00FF"/>
                </a:solidFill>
                <a:latin typeface="Times New Roman" pitchFamily="18" charset="0"/>
                <a:cs typeface="Times New Roman" pitchFamily="18" charset="0"/>
              </a:rPr>
              <a:t>2) </a:t>
            </a:r>
            <a:r>
              <a:rPr lang="en-US" sz="5000" b="1" dirty="0" err="1">
                <a:solidFill>
                  <a:srgbClr val="FF00FF"/>
                </a:solidFill>
                <a:latin typeface="Times New Roman" pitchFamily="18" charset="0"/>
                <a:cs typeface="Times New Roman" pitchFamily="18" charset="0"/>
              </a:rPr>
              <a:t>Chơi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trò</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chơi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tôi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nhận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ra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bạn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nhờ</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điều</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gì</a:t>
            </a:r>
            <a:r>
              <a:rPr lang="en-US" sz="5000" b="1" dirty="0">
                <a:solidFill>
                  <a:srgbClr val="FF00FF"/>
                </a:solidFill>
                <a:latin typeface="Times New Roman" pitchFamily="18" charset="0"/>
                <a:cs typeface="Times New Roman" pitchFamily="18" charset="0"/>
              </a:rPr>
              <a:t>?</a:t>
            </a:r>
          </a:p>
        </p:txBody>
      </p:sp>
      <p:sp>
        <p:nvSpPr>
          <p:cNvPr id="17" name="TextBox 16"/>
          <p:cNvSpPr txBox="1"/>
          <p:nvPr/>
        </p:nvSpPr>
        <p:spPr>
          <a:xfrm>
            <a:off x="670719" y="2611477"/>
            <a:ext cx="7717813" cy="5478423"/>
          </a:xfrm>
          <a:prstGeom prst="rect">
            <a:avLst/>
          </a:prstGeom>
          <a:noFill/>
        </p:spPr>
        <p:txBody>
          <a:bodyPr wrap="square" rtlCol="0">
            <a:spAutoFit/>
          </a:bodyPr>
          <a:lstStyle/>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cùng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sinh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hoạt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nhóm</a:t>
            </a:r>
            <a:r>
              <a:rPr lang="en-US" sz="5000" dirty="0">
                <a:solidFill>
                  <a:srgbClr val="0000FF"/>
                </a:solidFill>
                <a:latin typeface="Times New Roman" pitchFamily="18" charset="0"/>
                <a:cs typeface="Times New Roman" pitchFamily="18" charset="0"/>
              </a:rPr>
              <a:t> 2:</a:t>
            </a:r>
          </a:p>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Tưởng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tượng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khi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đã</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lớn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gặp</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lại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em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sẽ</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nhận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nhờ</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nét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riêng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nào</a:t>
            </a:r>
            <a:r>
              <a:rPr lang="en-US" sz="5000" dirty="0">
                <a:solidFill>
                  <a:srgbClr val="0000FF"/>
                </a:solidFill>
                <a:latin typeface="Times New Roman" pitchFamily="18" charset="0"/>
                <a:cs typeface="Times New Roman" pitchFamily="18" charset="0"/>
              </a:rPr>
              <a:t>?</a:t>
            </a:r>
          </a:p>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nói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với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mình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sẽ</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nhận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nhờ</a:t>
            </a:r>
            <a:r>
              <a:rPr lang="en-US" sz="5000" dirty="0">
                <a:solidFill>
                  <a:srgbClr val="0000FF"/>
                </a:solidFill>
                <a:latin typeface="Times New Roman" pitchFamily="18" charset="0"/>
                <a:cs typeface="Times New Roman" pitchFamily="18" charset="0"/>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782" t="36157" r="16761" b="27333"/>
          <a:stretch/>
        </p:blipFill>
        <p:spPr bwMode="auto">
          <a:xfrm>
            <a:off x="8519319" y="2391439"/>
            <a:ext cx="7315200" cy="606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82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319" y="685800"/>
            <a:ext cx="13688299"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IV. </a:t>
            </a:r>
            <a:r>
              <a:rPr lang="en-US" sz="4000" b="1" dirty="0" err="1">
                <a:solidFill>
                  <a:srgbClr val="FF0000"/>
                </a:solidFill>
                <a:latin typeface="Times New Roman" pitchFamily="18" charset="0"/>
                <a:cs typeface="Times New Roman" pitchFamily="18" charset="0"/>
              </a:rPr>
              <a:t>Kiện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tổ</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chức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Đội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Thiếu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niên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tiền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phong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Hồ</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Chí</a:t>
            </a:r>
            <a:r>
              <a:rPr lang="en-US" sz="4000" b="1" dirty="0">
                <a:solidFill>
                  <a:srgbClr val="FF0000"/>
                </a:solidFill>
                <a:latin typeface="Times New Roman" pitchFamily="18" charset="0"/>
                <a:cs typeface="Times New Roman" pitchFamily="18" charset="0"/>
              </a:rPr>
              <a:t> Minh</a:t>
            </a:r>
            <a:endParaRPr lang="en-US" sz="4000" dirty="0">
              <a:solidFill>
                <a:srgbClr val="FF0000"/>
              </a:solidFill>
              <a:latin typeface="Times New Roman" pitchFamily="18" charset="0"/>
              <a:cs typeface="Times New Roman" pitchFamily="18" charset="0"/>
            </a:endParaRPr>
          </a:p>
        </p:txBody>
      </p:sp>
      <p:pic>
        <p:nvPicPr>
          <p:cNvPr id="1026" name="Picture 2" descr="Phát hành bộ tem &quot;Đội Thiếu niên Tiền phong Hồ Chí Minh&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319" y="2032000"/>
            <a:ext cx="4419600" cy="520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ây dựng và phát triển Đội Thiếu niên tiền phong Hồ Chí Min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1837" y="2057400"/>
            <a:ext cx="4561681"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ỘI THIẾU NIÊN TIỀN PHONG HỒ CHÍ M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9" y="2057400"/>
            <a:ext cx="4419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09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ài liệu đến các em học sinh, đội viên (Phần 1) | Trường THCS Thông Tây H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19" y="228600"/>
            <a:ext cx="12954000" cy="876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896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10457</TotalTime>
  <Words>912</Words>
  <Application>Microsoft Office PowerPoint</Application>
  <PresentationFormat>Custom</PresentationFormat>
  <Paragraphs>46</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HP001 4 hang 1 ô ly</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1198</cp:revision>
  <dcterms:created xsi:type="dcterms:W3CDTF">2008-09-09T22:52:10Z</dcterms:created>
  <dcterms:modified xsi:type="dcterms:W3CDTF">2024-09-14T02:09:55Z</dcterms:modified>
</cp:coreProperties>
</file>