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46" r:id="rId3"/>
    <p:sldId id="434" r:id="rId4"/>
    <p:sldId id="442" r:id="rId5"/>
    <p:sldId id="443" r:id="rId6"/>
    <p:sldId id="445" r:id="rId7"/>
    <p:sldId id="448" r:id="rId8"/>
    <p:sldId id="447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2" d="100"/>
          <a:sy n="52" d="100"/>
        </p:scale>
        <p:origin x="72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>
            <a:extLst>
              <a:ext uri="{FF2B5EF4-FFF2-40B4-BE49-F238E27FC236}">
                <a16:creationId xmlns:a16="http://schemas.microsoft.com/office/drawing/2014/main" id="{90732DF9-AB78-BA29-6576-649D2115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7" y="5441952"/>
            <a:ext cx="2027767" cy="26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>
            <a:extLst>
              <a:ext uri="{FF2B5EF4-FFF2-40B4-BE49-F238E27FC236}">
                <a16:creationId xmlns:a16="http://schemas.microsoft.com/office/drawing/2014/main" id="{E9F435FD-9F3F-9845-05B6-A0EDF358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839" y="1292237"/>
            <a:ext cx="14018684" cy="1802744"/>
          </a:xfrm>
          <a:prstGeom prst="rect">
            <a:avLst/>
          </a:prstGeom>
          <a:noFill/>
          <a:ln>
            <a:noFill/>
          </a:ln>
          <a:effectLst/>
        </p:spPr>
        <p:txBody>
          <a:bodyPr lIns="143327" tIns="71663" rIns="143327" bIns="716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38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Thứ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538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Sáu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en-US" sz="538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ngày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 27 </a:t>
            </a:r>
            <a:r>
              <a:rPr lang="en-US" sz="538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tháng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 </a:t>
            </a:r>
            <a:r>
              <a:rPr lang="vi-VN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0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9 </a:t>
            </a:r>
            <a:r>
              <a:rPr lang="en-US" sz="538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năm</a:t>
            </a:r>
            <a:r>
              <a:rPr lang="en-US" sz="538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HP001 5H" pitchFamily="34" charset="0"/>
              </a:rPr>
              <a:t> 2024</a:t>
            </a:r>
          </a:p>
          <a:p>
            <a:pPr algn="ctr" eaLnBrk="1" hangingPunct="1">
              <a:defRPr/>
            </a:pPr>
            <a:endParaRPr lang="en-US" sz="5387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pic>
        <p:nvPicPr>
          <p:cNvPr id="16388" name="Picture 5" descr="POINSET2">
            <a:extLst>
              <a:ext uri="{FF2B5EF4-FFF2-40B4-BE49-F238E27FC236}">
                <a16:creationId xmlns:a16="http://schemas.microsoft.com/office/drawing/2014/main" id="{FAD02C12-07B9-1F03-CFFA-87CB2355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9336" y="-57149"/>
            <a:ext cx="1589616" cy="20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OINSET2">
            <a:extLst>
              <a:ext uri="{FF2B5EF4-FFF2-40B4-BE49-F238E27FC236}">
                <a16:creationId xmlns:a16="http://schemas.microsoft.com/office/drawing/2014/main" id="{3950EF4E-6261-153E-CAB5-BDAA1D67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00404" y="31751"/>
            <a:ext cx="2084916" cy="24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BƯỚM 58">
            <a:extLst>
              <a:ext uri="{FF2B5EF4-FFF2-40B4-BE49-F238E27FC236}">
                <a16:creationId xmlns:a16="http://schemas.microsoft.com/office/drawing/2014/main" id="{512080B6-F0EC-D99F-3023-A63D18221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255486" y="209551"/>
            <a:ext cx="146896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animal-14[1]">
            <a:extLst>
              <a:ext uri="{FF2B5EF4-FFF2-40B4-BE49-F238E27FC236}">
                <a16:creationId xmlns:a16="http://schemas.microsoft.com/office/drawing/2014/main" id="{38D3E7FB-7AEA-28A3-187E-2A595D23D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3019" y="5960534"/>
            <a:ext cx="141393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POINSET3">
            <a:extLst>
              <a:ext uri="{FF2B5EF4-FFF2-40B4-BE49-F238E27FC236}">
                <a16:creationId xmlns:a16="http://schemas.microsoft.com/office/drawing/2014/main" id="{CA3AAE1C-49FE-681C-D946-2AFA0707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770" y="6161618"/>
            <a:ext cx="4324349" cy="20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9C3EE2-4ECB-E961-DD62-2083BF161283}"/>
              </a:ext>
            </a:extLst>
          </p:cNvPr>
          <p:cNvSpPr/>
          <p:nvPr/>
        </p:nvSpPr>
        <p:spPr>
          <a:xfrm>
            <a:off x="3109119" y="2580217"/>
            <a:ext cx="9982200" cy="759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Sinh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hoạt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lớp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: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Sơ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kết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tuần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1CA0BF-33CA-20ED-31E1-7119652114E0}"/>
              </a:ext>
            </a:extLst>
          </p:cNvPr>
          <p:cNvSpPr/>
          <p:nvPr/>
        </p:nvSpPr>
        <p:spPr>
          <a:xfrm>
            <a:off x="-610060" y="3137184"/>
            <a:ext cx="16698581" cy="1866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5867" b="1" dirty="0">
                <a:solidFill>
                  <a:srgbClr val="FF0000"/>
                </a:solidFill>
                <a:latin typeface="HP001 4 hang 1 ô ly" panose="020B0603050302020204" pitchFamily="34" charset="0"/>
                <a:cs typeface="汉仪跳跳体简"/>
              </a:rPr>
              <a:t>  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Hoạt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động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trải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nghiệm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: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Sản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phẩm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theo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sở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thích</a:t>
            </a:r>
            <a:endParaRPr lang="en-US" altLang="en-US" sz="5867" b="1" dirty="0">
              <a:solidFill>
                <a:schemeClr val="tx2"/>
              </a:solidFill>
              <a:latin typeface="HP001 4 hang 1 ô ly" panose="020B0603050302020204" pitchFamily="34" charset="0"/>
              <a:cs typeface="汉仪跳跳体简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00CFEFF-366E-8301-82AA-ED34519AF9F3}"/>
              </a:ext>
            </a:extLst>
          </p:cNvPr>
          <p:cNvSpPr txBox="1"/>
          <p:nvPr/>
        </p:nvSpPr>
        <p:spPr>
          <a:xfrm>
            <a:off x="2321343" y="8145786"/>
            <a:ext cx="110627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Nguyễn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Thanh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Hải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HP001 4 hang 1 ô ly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219" y="533400"/>
            <a:ext cx="14935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YÊU CẦU CẦN ĐẠT: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    * Sơ kết tuần: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HS nhớ lại những việc mình đã thực hiện được trong tuần. GV hướng dẫn HS những việc cần thực hiện trong tuần tiếp theo.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Rèn cho HS thói quen thực hiện nền nếp theo quy định.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Giáo dục HS yêu trường, yêu lớp.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* Hoạt động trải nghiệm: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HS chia sẻ được về sở thích của bản thân, những việc làm liên quan đến sở thích đó.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Tìm được những bạn cùng lớp có chung sở thích với mình để cùng làm ra một sản phẩm hoặc tham gia hoạt động chung.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Biết được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ĐỒ DÙNG DẠY HỌC: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533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484" y="13716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021" y="201793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3119" y="3390542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bạn có cố gắng trong học 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giảng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thành các bài tập cô giao về nhà.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4724400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6138" y="60198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484" y="6704231"/>
            <a:ext cx="1455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Một số bạn còn quên đồ dùng học tập như: vở, bút, sách giáo khoa,...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533400"/>
            <a:ext cx="9753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7556" y="1231899"/>
            <a:ext cx="14728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trong học tập và rèn luyện.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718" y="5266877"/>
            <a:ext cx="14739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0738" y="6807200"/>
            <a:ext cx="1478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 phục những tồn tại ở tuần học trước, tiếp tục phát huy những ưu điểm để tuần học tiếp theo đạt kết quả tốt hơn.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3243449"/>
            <a:ext cx="14739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đầy đủ đồ dùng học tập khi đến lớp.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537" y="406400"/>
            <a:ext cx="127277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537" y="1115030"/>
            <a:ext cx="95141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s</a:t>
            </a:r>
            <a:r>
              <a:rPr lang="vi-VN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38" y="1671260"/>
            <a:ext cx="1485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670719" y="3416777"/>
            <a:ext cx="7467600" cy="50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138318" y="3441702"/>
            <a:ext cx="751332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857" y="2399068"/>
            <a:ext cx="1432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4581" y="417274"/>
            <a:ext cx="785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5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634" y="1246426"/>
            <a:ext cx="13813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595520" y="2514600"/>
            <a:ext cx="7086600" cy="60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1015334" y="2514600"/>
            <a:ext cx="7436736" cy="59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20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919" y="533726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189" y="2129281"/>
            <a:ext cx="144959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955" y="3505200"/>
            <a:ext cx="14660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2538" y="685800"/>
            <a:ext cx="1099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20" y="1800761"/>
            <a:ext cx="151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895" y="6732657"/>
            <a:ext cx="134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538" y="3124200"/>
            <a:ext cx="13652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Bùi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2538" y="4038600"/>
            <a:ext cx="140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Lê Kim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6670" y="4832072"/>
            <a:ext cx="146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981" y="6019801"/>
            <a:ext cx="14922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10564</TotalTime>
  <Words>738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HP001 4 hàng</vt:lpstr>
      <vt:lpstr>HP001 4 hang 1 ô ly</vt:lpstr>
      <vt:lpstr>HP001 5H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1227</cp:revision>
  <dcterms:created xsi:type="dcterms:W3CDTF">2008-09-09T22:52:10Z</dcterms:created>
  <dcterms:modified xsi:type="dcterms:W3CDTF">2024-09-28T01:40:02Z</dcterms:modified>
</cp:coreProperties>
</file>