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8" r:id="rId5"/>
    <p:sldId id="265" r:id="rId6"/>
    <p:sldId id="261" r:id="rId7"/>
    <p:sldId id="266" r:id="rId8"/>
    <p:sldId id="260" r:id="rId9"/>
    <p:sldId id="262" r:id="rId10"/>
    <p:sldId id="263" r:id="rId11"/>
    <p:sldId id="267" r:id="rId12"/>
    <p:sldId id="256" r:id="rId13"/>
    <p:sldId id="26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FF"/>
    <a:srgbClr val="24144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0AD2-0673-4490-B1AC-46BBAF84F07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5E65-DF08-4C4A-92AD-5E34D73B4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722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0AD2-0673-4490-B1AC-46BBAF84F07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5E65-DF08-4C4A-92AD-5E34D73B4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293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0AD2-0673-4490-B1AC-46BBAF84F07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5E65-DF08-4C4A-92AD-5E34D73B4355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9149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0AD2-0673-4490-B1AC-46BBAF84F07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5E65-DF08-4C4A-92AD-5E34D73B4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015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0AD2-0673-4490-B1AC-46BBAF84F07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5E65-DF08-4C4A-92AD-5E34D73B4355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47195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0AD2-0673-4490-B1AC-46BBAF84F07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5E65-DF08-4C4A-92AD-5E34D73B4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7048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0AD2-0673-4490-B1AC-46BBAF84F07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5E65-DF08-4C4A-92AD-5E34D73B4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021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0AD2-0673-4490-B1AC-46BBAF84F07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5E65-DF08-4C4A-92AD-5E34D73B4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15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0AD2-0673-4490-B1AC-46BBAF84F07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5E65-DF08-4C4A-92AD-5E34D73B4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275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0AD2-0673-4490-B1AC-46BBAF84F07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5E65-DF08-4C4A-92AD-5E34D73B4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48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0AD2-0673-4490-B1AC-46BBAF84F07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5E65-DF08-4C4A-92AD-5E34D73B4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43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0AD2-0673-4490-B1AC-46BBAF84F07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5E65-DF08-4C4A-92AD-5E34D73B4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546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0AD2-0673-4490-B1AC-46BBAF84F07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5E65-DF08-4C4A-92AD-5E34D73B4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904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0AD2-0673-4490-B1AC-46BBAF84F07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5E65-DF08-4C4A-92AD-5E34D73B4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918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0AD2-0673-4490-B1AC-46BBAF84F07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5E65-DF08-4C4A-92AD-5E34D73B4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086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0AD2-0673-4490-B1AC-46BBAF84F07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5E65-DF08-4C4A-92AD-5E34D73B4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903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B0AD2-0673-4490-B1AC-46BBAF84F07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DA45E65-DF08-4C4A-92AD-5E34D73B4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95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202F61-E264-47AC-AA25-ECBE6F5CB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2" y="0"/>
            <a:ext cx="8988055" cy="69723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43A325D2-154D-4330-89E4-D8F6E0FD78D2}"/>
              </a:ext>
            </a:extLst>
          </p:cNvPr>
          <p:cNvSpPr txBox="1">
            <a:spLocks/>
          </p:cNvSpPr>
          <p:nvPr/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D53AE9-9E13-46BB-8D85-47BCAB796CB5}"/>
              </a:ext>
            </a:extLst>
          </p:cNvPr>
          <p:cNvSpPr/>
          <p:nvPr/>
        </p:nvSpPr>
        <p:spPr>
          <a:xfrm>
            <a:off x="2743199" y="2533650"/>
            <a:ext cx="7248525" cy="895350"/>
          </a:xfrm>
          <a:prstGeom prst="rect">
            <a:avLst/>
          </a:prstGeom>
          <a:noFill/>
        </p:spPr>
        <p:txBody>
          <a:bodyPr lIns="68580" tIns="34290" rIns="68580" bIns="34290">
            <a:prstTxWarp prst="textChevronInverted">
              <a:avLst>
                <a:gd name="adj" fmla="val 100000"/>
              </a:avLst>
            </a:prstTxWarp>
            <a:spAutoFit/>
          </a:bodyPr>
          <a:lstStyle/>
          <a:p>
            <a:pPr algn="ctr">
              <a:defRPr/>
            </a:pPr>
            <a:r>
              <a:rPr lang="en-US" sz="24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Tự nhiên và xã hội </a:t>
            </a:r>
            <a:endParaRPr lang="en-GB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17A883-9842-4B6F-AC5B-B9147F4E3E6B}"/>
              </a:ext>
            </a:extLst>
          </p:cNvPr>
          <p:cNvSpPr/>
          <p:nvPr/>
        </p:nvSpPr>
        <p:spPr>
          <a:xfrm>
            <a:off x="85724" y="590550"/>
            <a:ext cx="12106275" cy="4267200"/>
          </a:xfrm>
          <a:prstGeom prst="rect">
            <a:avLst/>
          </a:prstGeom>
          <a:noFill/>
        </p:spPr>
        <p:txBody>
          <a:bodyPr spcFirstLastPara="1" wrap="none" lIns="68580" tIns="34290" rIns="68580" bIns="34290">
            <a:prstTxWarp prst="textArchUp">
              <a:avLst>
                <a:gd name="adj" fmla="val 9955420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GB" sz="4400" b="1" spc="38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TIỂU HỌC PHƯỚC LÝ</a:t>
            </a:r>
            <a:endParaRPr lang="en-GB" sz="4400" b="1" spc="38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0032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Punched Tape 2">
            <a:extLst>
              <a:ext uri="{FF2B5EF4-FFF2-40B4-BE49-F238E27FC236}">
                <a16:creationId xmlns:a16="http://schemas.microsoft.com/office/drawing/2014/main" id="{DE073563-E758-4776-939F-3F56CCDB98B8}"/>
              </a:ext>
            </a:extLst>
          </p:cNvPr>
          <p:cNvSpPr/>
          <p:nvPr/>
        </p:nvSpPr>
        <p:spPr>
          <a:xfrm>
            <a:off x="588565" y="1878083"/>
            <a:ext cx="11429650" cy="3480725"/>
          </a:xfrm>
          <a:prstGeom prst="flowChartPunchedTap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3804CEB3-C4A2-4E93-AD80-217918BC1B08}"/>
              </a:ext>
            </a:extLst>
          </p:cNvPr>
          <p:cNvSpPr/>
          <p:nvPr/>
        </p:nvSpPr>
        <p:spPr>
          <a:xfrm>
            <a:off x="390210" y="1716850"/>
            <a:ext cx="2743200" cy="696741"/>
          </a:xfrm>
          <a:prstGeom prst="wedgeRoundRectCallout">
            <a:avLst>
              <a:gd name="adj1" fmla="val -19283"/>
              <a:gd name="adj2" fmla="val 77738"/>
              <a:gd name="adj3" fmla="val 16667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4434F4-4984-41C6-B86A-6B2393C32BF7}"/>
              </a:ext>
            </a:extLst>
          </p:cNvPr>
          <p:cNvSpPr txBox="1"/>
          <p:nvPr/>
        </p:nvSpPr>
        <p:spPr>
          <a:xfrm>
            <a:off x="707592" y="1820973"/>
            <a:ext cx="2108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Em có biết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BB8D3A-64DF-4B5A-BB9C-4472C27481DE}"/>
              </a:ext>
            </a:extLst>
          </p:cNvPr>
          <p:cNvSpPr txBox="1"/>
          <p:nvPr/>
        </p:nvSpPr>
        <p:spPr>
          <a:xfrm>
            <a:off x="776175" y="2470702"/>
            <a:ext cx="1105442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/>
              <a:t>   </a:t>
            </a:r>
            <a:r>
              <a:rPr lang="en-US" sz="2800"/>
              <a:t>Lá cây giống như “nhà máy” tự chế tạo ra “thức ăn” cho cây.</a:t>
            </a:r>
          </a:p>
          <a:p>
            <a:pPr algn="just"/>
            <a:r>
              <a:rPr lang="en-US" sz="2800"/>
              <a:t>  Lá cây sử dụng ánh sáng mặt trời, khí các-bô-níc trong không khí và nước để tạo ra chất dinh dưỡng nuôi cây và khí ô-xi thông qua quá trình quang hợp. </a:t>
            </a:r>
          </a:p>
          <a:p>
            <a:pPr algn="just"/>
            <a:r>
              <a:rPr lang="en-US" sz="2800"/>
              <a:t>  Lá cây hút khí ô-xi và thải ra khí các-bô-níc suốt ngày đêm thông qua quá trình hô hấp.</a:t>
            </a:r>
          </a:p>
        </p:txBody>
      </p:sp>
      <p:sp>
        <p:nvSpPr>
          <p:cNvPr id="7" name="TextBox 16">
            <a:extLst>
              <a:ext uri="{FF2B5EF4-FFF2-40B4-BE49-F238E27FC236}">
                <a16:creationId xmlns:a16="http://schemas.microsoft.com/office/drawing/2014/main" id="{817B1D86-0C28-465E-8002-4B673C9A3C4B}"/>
              </a:ext>
            </a:extLst>
          </p:cNvPr>
          <p:cNvSpPr txBox="1"/>
          <p:nvPr/>
        </p:nvSpPr>
        <p:spPr>
          <a:xfrm>
            <a:off x="1" y="-53163"/>
            <a:ext cx="121919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  Năm, ngày  28 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 12 </a:t>
            </a:r>
            <a:r>
              <a:rPr lang="en-US" sz="32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 2023</a:t>
            </a:r>
          </a:p>
          <a:p>
            <a:pPr algn="ctr"/>
            <a:r>
              <a:rPr lang="en-US" sz="32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Tự nhiên và Xã hội</a:t>
            </a:r>
          </a:p>
          <a:p>
            <a:pPr algn="ctr"/>
            <a:r>
              <a:rPr lang="en-US" sz="360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Các bộ phận của thực vật và chức năng của chúng (tiếp theo)</a:t>
            </a:r>
            <a:endParaRPr lang="en-US" sz="3600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50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1B9BDDB-6D2F-4B45-9F50-AD041454DC7B}"/>
              </a:ext>
            </a:extLst>
          </p:cNvPr>
          <p:cNvSpPr txBox="1">
            <a:spLocks/>
          </p:cNvSpPr>
          <p:nvPr/>
        </p:nvSpPr>
        <p:spPr>
          <a:xfrm>
            <a:off x="1695449" y="1892153"/>
            <a:ext cx="8991601" cy="15368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en-US" sz="28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28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 nhiều cây xanh giúp cung cấp một lượng lớn ô</a:t>
            </a:r>
            <a:r>
              <a:rPr lang="en-US" sz="28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8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28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chúng ta thở</a:t>
            </a:r>
            <a:r>
              <a:rPr lang="en-US" sz="28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8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làm giảm các khí độc hại bị thải ra môi trường, giúp không khí trở nên trong lành hơn</a:t>
            </a:r>
            <a:r>
              <a:rPr lang="en-US" sz="28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92D1C3-A0C0-49FF-BC17-A11A1109824B}"/>
              </a:ext>
            </a:extLst>
          </p:cNvPr>
          <p:cNvSpPr txBox="1"/>
          <p:nvPr/>
        </p:nvSpPr>
        <p:spPr>
          <a:xfrm>
            <a:off x="1504950" y="1522819"/>
            <a:ext cx="106870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Vì sao chúng ta nên trồng nhiều cây xanh ?</a:t>
            </a:r>
            <a:endParaRPr lang="en-US" sz="2800"/>
          </a:p>
        </p:txBody>
      </p:sp>
      <p:sp>
        <p:nvSpPr>
          <p:cNvPr id="7" name="TextBox 16">
            <a:extLst>
              <a:ext uri="{FF2B5EF4-FFF2-40B4-BE49-F238E27FC236}">
                <a16:creationId xmlns:a16="http://schemas.microsoft.com/office/drawing/2014/main" id="{2995E7BB-9152-4A74-B104-2BAAC7583587}"/>
              </a:ext>
            </a:extLst>
          </p:cNvPr>
          <p:cNvSpPr txBox="1"/>
          <p:nvPr/>
        </p:nvSpPr>
        <p:spPr>
          <a:xfrm>
            <a:off x="1" y="-53163"/>
            <a:ext cx="121919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  Năm, ngày  28 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 12 </a:t>
            </a:r>
            <a:r>
              <a:rPr lang="en-US" sz="32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 2023</a:t>
            </a:r>
          </a:p>
          <a:p>
            <a:pPr algn="ctr"/>
            <a:r>
              <a:rPr lang="en-US" sz="32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Tự nhiên và Xã hội</a:t>
            </a:r>
          </a:p>
          <a:p>
            <a:pPr algn="ctr"/>
            <a:r>
              <a:rPr lang="en-US" sz="360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Các bộ phận của thực vật và chức năng của chúng (tiếp theo)</a:t>
            </a:r>
            <a:endParaRPr lang="en-US" sz="3600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CD1D93-FCBD-437D-8A0E-9E1C26A23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686" y="1491326"/>
            <a:ext cx="501263" cy="5571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77F2DB-2510-4F1A-A885-D8C3C8180E19}"/>
              </a:ext>
            </a:extLst>
          </p:cNvPr>
          <p:cNvSpPr txBox="1"/>
          <p:nvPr/>
        </p:nvSpPr>
        <p:spPr>
          <a:xfrm>
            <a:off x="2447924" y="3298196"/>
            <a:ext cx="36480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biến đổi khí hậu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D7E671-E699-4751-AACA-11276CB74F62}"/>
              </a:ext>
            </a:extLst>
          </p:cNvPr>
          <p:cNvSpPr txBox="1"/>
          <p:nvPr/>
        </p:nvSpPr>
        <p:spPr>
          <a:xfrm>
            <a:off x="2447924" y="3696926"/>
            <a:ext cx="36480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xói mòn đất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DAA9F2-F107-4FF4-84D0-999AA29D8740}"/>
              </a:ext>
            </a:extLst>
          </p:cNvPr>
          <p:cNvSpPr txBox="1"/>
          <p:nvPr/>
        </p:nvSpPr>
        <p:spPr>
          <a:xfrm>
            <a:off x="2447923" y="4121286"/>
            <a:ext cx="36480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 ô nhiễm nước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4FFAF4-4381-4ADB-A2D6-68C043617867}"/>
              </a:ext>
            </a:extLst>
          </p:cNvPr>
          <p:cNvSpPr txBox="1"/>
          <p:nvPr/>
        </p:nvSpPr>
        <p:spPr>
          <a:xfrm>
            <a:off x="2447923" y="4527918"/>
            <a:ext cx="77962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bóng mát (Cây càng cao, bóng càng cả)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F16285-FF02-4ADF-BE34-DBC590EFE341}"/>
              </a:ext>
            </a:extLst>
          </p:cNvPr>
          <p:cNvSpPr txBox="1"/>
          <p:nvPr/>
        </p:nvSpPr>
        <p:spPr>
          <a:xfrm>
            <a:off x="2447922" y="4952278"/>
            <a:ext cx="36480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kiệm nước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834FF6-991C-43DA-BABC-15647CF5BA1F}"/>
              </a:ext>
            </a:extLst>
          </p:cNvPr>
          <p:cNvSpPr txBox="1"/>
          <p:nvPr/>
        </p:nvSpPr>
        <p:spPr>
          <a:xfrm>
            <a:off x="2447922" y="5757640"/>
            <a:ext cx="36480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tồn năng lượng</a:t>
            </a:r>
            <a:r>
              <a:rPr 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,.....</a:t>
            </a:r>
            <a:endParaRPr lang="vi-VN" sz="2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5DF5F6-161B-443D-B8D2-20F898A1F16D}"/>
              </a:ext>
            </a:extLst>
          </p:cNvPr>
          <p:cNvSpPr txBox="1"/>
          <p:nvPr/>
        </p:nvSpPr>
        <p:spPr>
          <a:xfrm>
            <a:off x="2447923" y="5333464"/>
            <a:ext cx="36480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 ô nhiễm nước</a:t>
            </a:r>
          </a:p>
        </p:txBody>
      </p:sp>
    </p:spTree>
    <p:extLst>
      <p:ext uri="{BB962C8B-B14F-4D97-AF65-F5344CB8AC3E}">
        <p14:creationId xmlns:p14="http://schemas.microsoft.com/office/powerpoint/2010/main" val="420108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2" grpId="0"/>
      <p:bldP spid="13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A55AE76-5B8D-41EA-A7E9-2EAA1048B20F}"/>
              </a:ext>
            </a:extLst>
          </p:cNvPr>
          <p:cNvSpPr/>
          <p:nvPr/>
        </p:nvSpPr>
        <p:spPr>
          <a:xfrm>
            <a:off x="657446" y="2041451"/>
            <a:ext cx="11111023" cy="249865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rgbClr val="0000FF"/>
                </a:solidFill>
              </a:rPr>
              <a:t>    Lá cây thường có màu xanh lục. Mỗi chiếc lá thường có cuống lá, phiến lá; trên phiến lá có gân lá. Lá cây có nhiều hình dạng khác nhau và kích thước khác nhau.</a:t>
            </a:r>
          </a:p>
          <a:p>
            <a:pPr algn="just"/>
            <a:r>
              <a:rPr lang="en-US" sz="3200">
                <a:solidFill>
                  <a:srgbClr val="0000FF"/>
                </a:solidFill>
              </a:rPr>
              <a:t>    Lá cây có chức năng quang hợp, trao đổi khí vá thoát hơi nước.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3490A580-EAC8-42EA-A12F-677EF9E107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" t="-1928" r="91682" b="44697"/>
          <a:stretch/>
        </p:blipFill>
        <p:spPr>
          <a:xfrm>
            <a:off x="283646" y="1749756"/>
            <a:ext cx="961937" cy="968296"/>
          </a:xfrm>
          <a:prstGeom prst="ellipse">
            <a:avLst/>
          </a:prstGeom>
        </p:spPr>
      </p:pic>
      <p:sp>
        <p:nvSpPr>
          <p:cNvPr id="26" name="TextBox 16">
            <a:extLst>
              <a:ext uri="{FF2B5EF4-FFF2-40B4-BE49-F238E27FC236}">
                <a16:creationId xmlns:a16="http://schemas.microsoft.com/office/drawing/2014/main" id="{5658BED6-C369-451D-9DDE-3F384AC992B2}"/>
              </a:ext>
            </a:extLst>
          </p:cNvPr>
          <p:cNvSpPr txBox="1"/>
          <p:nvPr/>
        </p:nvSpPr>
        <p:spPr>
          <a:xfrm>
            <a:off x="1" y="-53163"/>
            <a:ext cx="121919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  Năm, ngày  28 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 12 </a:t>
            </a:r>
            <a:r>
              <a:rPr lang="en-US" sz="32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 2023</a:t>
            </a:r>
          </a:p>
          <a:p>
            <a:pPr algn="ctr"/>
            <a:r>
              <a:rPr lang="en-US" sz="32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Tự nhiên và Xã hội</a:t>
            </a:r>
          </a:p>
          <a:p>
            <a:pPr algn="ctr"/>
            <a:r>
              <a:rPr lang="en-US" sz="360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Các bộ phận của thực vật và chức năng của chúng (tiếp theo)</a:t>
            </a:r>
            <a:endParaRPr lang="en-US" sz="3600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79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6F264B-CB11-42C3-9EE2-CFDC5582B6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25786" y="676274"/>
            <a:ext cx="5537591" cy="558651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BA35C6-15C3-4CF8-8792-EEBE6F038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5" y="676274"/>
            <a:ext cx="5537591" cy="558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40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280DB8-D443-4EFA-8079-84E5CE5364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175" y="142875"/>
            <a:ext cx="11763375" cy="6572250"/>
          </a:xfrm>
        </p:spPr>
      </p:pic>
    </p:spTree>
    <p:extLst>
      <p:ext uri="{BB962C8B-B14F-4D97-AF65-F5344CB8AC3E}">
        <p14:creationId xmlns:p14="http://schemas.microsoft.com/office/powerpoint/2010/main" val="3556139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E893E7B3-7590-4682-A769-AD5DE272AD0B}"/>
              </a:ext>
            </a:extLst>
          </p:cNvPr>
          <p:cNvSpPr txBox="1">
            <a:spLocks/>
          </p:cNvSpPr>
          <p:nvPr/>
        </p:nvSpPr>
        <p:spPr>
          <a:xfrm>
            <a:off x="723015" y="1454700"/>
            <a:ext cx="8596668" cy="6403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/>
              <a:t>   </a:t>
            </a:r>
            <a:r>
              <a:rPr lang="en-US" sz="2800">
                <a:solidFill>
                  <a:schemeClr val="accent2">
                    <a:lumMod val="75000"/>
                  </a:schemeClr>
                </a:solidFill>
              </a:rPr>
              <a:t>Lá cây</a:t>
            </a:r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id="{8AC362FE-C650-49B8-8654-52C0AB78F831}"/>
              </a:ext>
            </a:extLst>
          </p:cNvPr>
          <p:cNvSpPr txBox="1"/>
          <p:nvPr/>
        </p:nvSpPr>
        <p:spPr>
          <a:xfrm>
            <a:off x="309834" y="59632"/>
            <a:ext cx="12191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  Năm, ngày  28 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 12 </a:t>
            </a:r>
            <a:r>
              <a:rPr lang="en-US" sz="32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 2023</a:t>
            </a:r>
          </a:p>
          <a:p>
            <a:pPr algn="ctr"/>
            <a:r>
              <a:rPr lang="en-US" sz="32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Tự nhiên và Xã hội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E78152-5BD3-4DF2-A99B-CA160C910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875" y="2679904"/>
            <a:ext cx="7198242" cy="38170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EC6750-6395-4152-B8D7-6F39B1064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439" y="2028522"/>
            <a:ext cx="627368" cy="65138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0C02007-C6E6-4F44-8425-F175A00FA671}"/>
              </a:ext>
            </a:extLst>
          </p:cNvPr>
          <p:cNvSpPr txBox="1">
            <a:spLocks/>
          </p:cNvSpPr>
          <p:nvPr/>
        </p:nvSpPr>
        <p:spPr>
          <a:xfrm>
            <a:off x="1585740" y="1990974"/>
            <a:ext cx="8596668" cy="6403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2800">
                <a:solidFill>
                  <a:schemeClr val="tx1"/>
                </a:solidFill>
              </a:rPr>
              <a:t>1. Hãy chỉ và nói tên các bộ phận của lá cây:</a:t>
            </a:r>
            <a:endParaRPr lang="en-US" sz="280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DA2D6B6-1E20-4DB5-B671-21EA0590F120}"/>
              </a:ext>
            </a:extLst>
          </p:cNvPr>
          <p:cNvSpPr/>
          <p:nvPr/>
        </p:nvSpPr>
        <p:spPr>
          <a:xfrm>
            <a:off x="731367" y="1537103"/>
            <a:ext cx="546774" cy="4538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/>
              <a:t>3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790CC19-9A63-4391-A22D-1BFEFB7B780F}"/>
              </a:ext>
            </a:extLst>
          </p:cNvPr>
          <p:cNvSpPr/>
          <p:nvPr/>
        </p:nvSpPr>
        <p:spPr>
          <a:xfrm>
            <a:off x="4892576" y="6260915"/>
            <a:ext cx="2870791" cy="5232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CA8347B-8AB0-48F3-BE77-039904AA769D}"/>
              </a:ext>
            </a:extLst>
          </p:cNvPr>
          <p:cNvSpPr/>
          <p:nvPr/>
        </p:nvSpPr>
        <p:spPr>
          <a:xfrm>
            <a:off x="4600048" y="6260915"/>
            <a:ext cx="510627" cy="5232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2447E3-EA1E-48A0-92AC-73BC96A4FB20}"/>
              </a:ext>
            </a:extLst>
          </p:cNvPr>
          <p:cNvSpPr txBox="1"/>
          <p:nvPr/>
        </p:nvSpPr>
        <p:spPr>
          <a:xfrm>
            <a:off x="4674477" y="6235383"/>
            <a:ext cx="436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1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F765D65-DBAE-41AB-9B33-B283BAE82E73}"/>
              </a:ext>
            </a:extLst>
          </p:cNvPr>
          <p:cNvSpPr txBox="1">
            <a:spLocks/>
          </p:cNvSpPr>
          <p:nvPr/>
        </p:nvSpPr>
        <p:spPr>
          <a:xfrm>
            <a:off x="0" y="868713"/>
            <a:ext cx="12191999" cy="6513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600">
                <a:solidFill>
                  <a:srgbClr val="002060"/>
                </a:solidFill>
              </a:rPr>
              <a:t> </a:t>
            </a:r>
            <a:r>
              <a:rPr lang="en-US" sz="360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Các bộ phận của thực vật và chức năng của chúng (tiếp theo)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9EDCCED-01DF-4C39-8E4D-169FB5633F71}"/>
              </a:ext>
            </a:extLst>
          </p:cNvPr>
          <p:cNvSpPr txBox="1"/>
          <p:nvPr/>
        </p:nvSpPr>
        <p:spPr>
          <a:xfrm>
            <a:off x="5117247" y="6260915"/>
            <a:ext cx="2636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Lá trầu không </a:t>
            </a:r>
          </a:p>
        </p:txBody>
      </p:sp>
    </p:spTree>
    <p:extLst>
      <p:ext uri="{BB962C8B-B14F-4D97-AF65-F5344CB8AC3E}">
        <p14:creationId xmlns:p14="http://schemas.microsoft.com/office/powerpoint/2010/main" val="71552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3" grpId="0"/>
      <p:bldP spid="14" grpId="0" animBg="1"/>
      <p:bldP spid="20" grpId="0" animBg="1"/>
      <p:bldP spid="17" grpId="0" animBg="1"/>
      <p:bldP spid="18" grpId="0"/>
      <p:bldP spid="22" grpId="0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6">
            <a:extLst>
              <a:ext uri="{FF2B5EF4-FFF2-40B4-BE49-F238E27FC236}">
                <a16:creationId xmlns:a16="http://schemas.microsoft.com/office/drawing/2014/main" id="{863A0790-15A6-4075-B94F-B01470F68AD0}"/>
              </a:ext>
            </a:extLst>
          </p:cNvPr>
          <p:cNvSpPr txBox="1"/>
          <p:nvPr/>
        </p:nvSpPr>
        <p:spPr>
          <a:xfrm>
            <a:off x="1" y="-53163"/>
            <a:ext cx="121919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  Năm, ngày  28 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 12 </a:t>
            </a:r>
            <a:r>
              <a:rPr lang="en-US" sz="32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 2023</a:t>
            </a:r>
          </a:p>
          <a:p>
            <a:pPr algn="ctr"/>
            <a:r>
              <a:rPr lang="en-US" sz="32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Tự nhiên và Xã hội</a:t>
            </a:r>
          </a:p>
          <a:p>
            <a:pPr algn="ctr"/>
            <a:r>
              <a:rPr lang="en-US" sz="360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Các bộ phận của thực vật và chức năng của chúng (tiếp theo)</a:t>
            </a:r>
            <a:endParaRPr lang="en-US" sz="3600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9E2BDE-3D59-4E6E-BBD1-B8CCED223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392" y="2427257"/>
            <a:ext cx="3400772" cy="21697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09EA30-C2F2-44C1-9F1E-69D92573E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6561" y="2427257"/>
            <a:ext cx="2165168" cy="21697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9C1050-2BC0-457C-889B-5EF70F6E5E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392" y="4656456"/>
            <a:ext cx="2627124" cy="21201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8D920A-8021-4059-B7D5-5F3484D3BB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4786" y="4656456"/>
            <a:ext cx="2753798" cy="21260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2AA46C-7006-4717-B43D-846A6644AE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0721" y="2427257"/>
            <a:ext cx="1783399" cy="434930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6F440F2-51A7-4579-A6BE-3A1A7B2B0CED}"/>
              </a:ext>
            </a:extLst>
          </p:cNvPr>
          <p:cNvSpPr txBox="1">
            <a:spLocks/>
          </p:cNvSpPr>
          <p:nvPr/>
        </p:nvSpPr>
        <p:spPr>
          <a:xfrm>
            <a:off x="222230" y="1870063"/>
            <a:ext cx="11747540" cy="6403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2800">
                <a:solidFill>
                  <a:schemeClr val="tx1"/>
                </a:solidFill>
              </a:rPr>
              <a:t>2. Nhận xét và so sánh về hình dáng, kích thước, màu sắc của lá cây trong các hình dưới đây:</a:t>
            </a:r>
            <a:endParaRPr lang="en-US" sz="280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700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6">
            <a:extLst>
              <a:ext uri="{FF2B5EF4-FFF2-40B4-BE49-F238E27FC236}">
                <a16:creationId xmlns:a16="http://schemas.microsoft.com/office/drawing/2014/main" id="{0AF186FB-3E35-4F45-A126-0EA4646E68A6}"/>
              </a:ext>
            </a:extLst>
          </p:cNvPr>
          <p:cNvSpPr txBox="1"/>
          <p:nvPr/>
        </p:nvSpPr>
        <p:spPr>
          <a:xfrm>
            <a:off x="1" y="-53163"/>
            <a:ext cx="121919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  Năm, ngày  28 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 12 </a:t>
            </a:r>
            <a:r>
              <a:rPr lang="en-US" sz="32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 2023</a:t>
            </a:r>
          </a:p>
          <a:p>
            <a:pPr algn="ctr"/>
            <a:r>
              <a:rPr lang="en-US" sz="32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Tự nhiên và Xã hội</a:t>
            </a:r>
          </a:p>
          <a:p>
            <a:pPr algn="ctr"/>
            <a:r>
              <a:rPr lang="en-US" sz="360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Các bộ phận của thực vật và chức năng của chúng (tiếp theo)</a:t>
            </a:r>
            <a:endParaRPr lang="en-US" sz="3600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2157557-F534-45DB-B8AE-A9E15F23965F}"/>
              </a:ext>
            </a:extLst>
          </p:cNvPr>
          <p:cNvSpPr txBox="1">
            <a:spLocks/>
          </p:cNvSpPr>
          <p:nvPr/>
        </p:nvSpPr>
        <p:spPr>
          <a:xfrm>
            <a:off x="0" y="2788684"/>
            <a:ext cx="12192000" cy="6403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2800" b="0" i="0">
                <a:solidFill>
                  <a:srgbClr val="0070C0"/>
                </a:solidFill>
                <a:effectLst/>
                <a:cs typeface="Times New Roman" panose="02020603050405020304" pitchFamily="18" charset="0"/>
              </a:rPr>
              <a:t>         </a:t>
            </a:r>
            <a:r>
              <a:rPr lang="en-US" sz="280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sz="2800" b="0" i="0">
                <a:solidFill>
                  <a:srgbClr val="0070C0"/>
                </a:solidFill>
                <a:effectLst/>
                <a:cs typeface="Times New Roman" panose="02020603050405020304" pitchFamily="18" charset="0"/>
              </a:rPr>
              <a:t>á cây có hình dáng, độ lớn khác nhau, lá có nhiều màu sắc.</a:t>
            </a:r>
            <a:endParaRPr lang="en-US" sz="720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8D226F3-83A8-4B01-8E59-80753D3620AA}"/>
              </a:ext>
            </a:extLst>
          </p:cNvPr>
          <p:cNvSpPr txBox="1">
            <a:spLocks/>
          </p:cNvSpPr>
          <p:nvPr/>
        </p:nvSpPr>
        <p:spPr>
          <a:xfrm>
            <a:off x="374630" y="2022463"/>
            <a:ext cx="11747540" cy="6403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2800">
                <a:solidFill>
                  <a:schemeClr val="tx1"/>
                </a:solidFill>
              </a:rPr>
              <a:t>2. Nhận xét và so sánh về hình dáng, kích thước, màu sắc của lá cây trong các hình dưới đây:</a:t>
            </a:r>
            <a:endParaRPr lang="en-US" sz="280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3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6">
            <a:extLst>
              <a:ext uri="{FF2B5EF4-FFF2-40B4-BE49-F238E27FC236}">
                <a16:creationId xmlns:a16="http://schemas.microsoft.com/office/drawing/2014/main" id="{863A0790-15A6-4075-B94F-B01470F68AD0}"/>
              </a:ext>
            </a:extLst>
          </p:cNvPr>
          <p:cNvSpPr txBox="1"/>
          <p:nvPr/>
        </p:nvSpPr>
        <p:spPr>
          <a:xfrm>
            <a:off x="1" y="-53163"/>
            <a:ext cx="121919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  Năm, ngày  28 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 12 </a:t>
            </a:r>
            <a:r>
              <a:rPr lang="en-US" sz="32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 2023</a:t>
            </a:r>
          </a:p>
          <a:p>
            <a:pPr algn="ctr"/>
            <a:r>
              <a:rPr lang="en-US" sz="32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Tự nhiên và Xã hội</a:t>
            </a:r>
          </a:p>
          <a:p>
            <a:pPr algn="ctr"/>
            <a:r>
              <a:rPr lang="en-US" sz="360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Các bộ phận của thực vật và chức năng của chúng (tiếp theo)</a:t>
            </a:r>
            <a:endParaRPr lang="en-US" sz="3600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9E2BDE-3D59-4E6E-BBD1-B8CCED223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820" y="1640698"/>
            <a:ext cx="3400772" cy="21697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09EA30-C2F2-44C1-9F1E-69D92573E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8532" y="1608141"/>
            <a:ext cx="2753798" cy="21697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9C1050-2BC0-457C-889B-5EF70F6E5E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820" y="4254875"/>
            <a:ext cx="3093574" cy="21598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8D920A-8021-4059-B7D5-5F3484D3BB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9800" y="4218904"/>
            <a:ext cx="2753798" cy="21958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2AA46C-7006-4717-B43D-846A6644AE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2486" y="1676639"/>
            <a:ext cx="2015694" cy="463112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3946EC1-E7C3-4DDC-A449-961CF340CEFB}"/>
              </a:ext>
            </a:extLst>
          </p:cNvPr>
          <p:cNvSpPr txBox="1">
            <a:spLocks/>
          </p:cNvSpPr>
          <p:nvPr/>
        </p:nvSpPr>
        <p:spPr>
          <a:xfrm>
            <a:off x="1151216" y="6422587"/>
            <a:ext cx="2678781" cy="4577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>
                <a:solidFill>
                  <a:srgbClr val="6600FF"/>
                </a:solidFill>
              </a:rPr>
              <a:t>Lá tròn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0EFE957-63BD-443B-AB0E-E37C150021A4}"/>
              </a:ext>
            </a:extLst>
          </p:cNvPr>
          <p:cNvSpPr txBox="1">
            <a:spLocks/>
          </p:cNvSpPr>
          <p:nvPr/>
        </p:nvSpPr>
        <p:spPr>
          <a:xfrm>
            <a:off x="8829824" y="6280484"/>
            <a:ext cx="2821018" cy="516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>
                <a:solidFill>
                  <a:srgbClr val="6600FF"/>
                </a:solidFill>
              </a:rPr>
              <a:t>Lá dài, to bản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1A7D620-698B-4B62-95E7-058F2B8B685E}"/>
              </a:ext>
            </a:extLst>
          </p:cNvPr>
          <p:cNvSpPr txBox="1">
            <a:spLocks/>
          </p:cNvSpPr>
          <p:nvPr/>
        </p:nvSpPr>
        <p:spPr>
          <a:xfrm>
            <a:off x="921805" y="3737921"/>
            <a:ext cx="3400771" cy="516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>
                <a:solidFill>
                  <a:srgbClr val="6600FF"/>
                </a:solidFill>
              </a:rPr>
              <a:t>Lá xẻ nhiều thùy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CFA96A1-2E25-4C3B-8572-518AC717CCBA}"/>
              </a:ext>
            </a:extLst>
          </p:cNvPr>
          <p:cNvSpPr txBox="1">
            <a:spLocks/>
          </p:cNvSpPr>
          <p:nvPr/>
        </p:nvSpPr>
        <p:spPr>
          <a:xfrm>
            <a:off x="4732391" y="3737921"/>
            <a:ext cx="4478080" cy="516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>
                <a:solidFill>
                  <a:srgbClr val="6600FF"/>
                </a:solidFill>
              </a:rPr>
              <a:t>Lá kép gồm nhiều lá nhỏ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3DC9D72-BD5E-4B71-B632-F16B2CDB6C7D}"/>
              </a:ext>
            </a:extLst>
          </p:cNvPr>
          <p:cNvSpPr txBox="1">
            <a:spLocks/>
          </p:cNvSpPr>
          <p:nvPr/>
        </p:nvSpPr>
        <p:spPr>
          <a:xfrm>
            <a:off x="4429690" y="6299667"/>
            <a:ext cx="4679881" cy="516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>
                <a:solidFill>
                  <a:srgbClr val="6600FF"/>
                </a:solidFill>
              </a:rPr>
              <a:t>Lá có viền hình răng cưa</a:t>
            </a:r>
          </a:p>
        </p:txBody>
      </p:sp>
    </p:spTree>
    <p:extLst>
      <p:ext uri="{BB962C8B-B14F-4D97-AF65-F5344CB8AC3E}">
        <p14:creationId xmlns:p14="http://schemas.microsoft.com/office/powerpoint/2010/main" val="245779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038980C-2197-457A-91AF-EAAFFED42DC8}"/>
              </a:ext>
            </a:extLst>
          </p:cNvPr>
          <p:cNvSpPr txBox="1">
            <a:spLocks/>
          </p:cNvSpPr>
          <p:nvPr/>
        </p:nvSpPr>
        <p:spPr>
          <a:xfrm>
            <a:off x="1358650" y="2160988"/>
            <a:ext cx="10471956" cy="6403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en-US" sz="2800">
                <a:solidFill>
                  <a:schemeClr val="tx1"/>
                </a:solidFill>
              </a:rPr>
              <a:t>  Sưu tầm lá của một số loài cây. Chia sẻ với các bạn về sự giống nhau, khác nhau của những lá cây mà em sưu tầm được:</a:t>
            </a:r>
            <a:endParaRPr lang="en-US" sz="280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BF415E-2922-418E-B936-9D3B06D57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252" y="1997838"/>
            <a:ext cx="1085398" cy="791544"/>
          </a:xfrm>
          <a:prstGeom prst="rect">
            <a:avLst/>
          </a:prstGeom>
        </p:spPr>
      </p:pic>
      <p:sp>
        <p:nvSpPr>
          <p:cNvPr id="5" name="TextBox 16">
            <a:extLst>
              <a:ext uri="{FF2B5EF4-FFF2-40B4-BE49-F238E27FC236}">
                <a16:creationId xmlns:a16="http://schemas.microsoft.com/office/drawing/2014/main" id="{8C3D9C97-621E-411F-A4F7-792F7CBC2E8C}"/>
              </a:ext>
            </a:extLst>
          </p:cNvPr>
          <p:cNvSpPr txBox="1"/>
          <p:nvPr/>
        </p:nvSpPr>
        <p:spPr>
          <a:xfrm>
            <a:off x="1" y="-53163"/>
            <a:ext cx="121919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  Năm, ngày  28 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 12 </a:t>
            </a:r>
            <a:r>
              <a:rPr lang="en-US" sz="32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 2023</a:t>
            </a:r>
          </a:p>
          <a:p>
            <a:pPr algn="ctr"/>
            <a:r>
              <a:rPr lang="en-US" sz="32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Tự nhiên và Xã hội</a:t>
            </a:r>
          </a:p>
          <a:p>
            <a:pPr algn="ctr"/>
            <a:r>
              <a:rPr lang="en-US" sz="360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Các bộ phận của thực vật và chức năng của chúng (tiếp theo)</a:t>
            </a:r>
            <a:endParaRPr lang="en-US" sz="3600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147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1829A8-D879-42AD-B84D-C9564AF37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098" y="3661939"/>
            <a:ext cx="2990850" cy="29885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3178F2-C316-40DD-AF9B-484AEEB71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1873" y="3583172"/>
            <a:ext cx="2724162" cy="30212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1E1127-46C8-4FD6-841B-B0D8112D3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1873" y="233916"/>
            <a:ext cx="2724162" cy="32270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4F9748-B913-4558-BAF9-F42CB8741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0387" y="233917"/>
            <a:ext cx="2724162" cy="31950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7F3F4A-A7A3-4CCD-A738-A8E2FDC8CE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0387" y="3615863"/>
            <a:ext cx="2724162" cy="30212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CB5873-A092-4ED5-B846-10479FBBC2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602" y="3615864"/>
            <a:ext cx="2571496" cy="29885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3DBC15-5082-4818-A6C3-A3888BE3E3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0411" y="233917"/>
            <a:ext cx="2887109" cy="31950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57580C-01DB-4E1D-B02B-138434A49B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602" y="233917"/>
            <a:ext cx="2571496" cy="322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4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Punched Tape 7">
            <a:extLst>
              <a:ext uri="{FF2B5EF4-FFF2-40B4-BE49-F238E27FC236}">
                <a16:creationId xmlns:a16="http://schemas.microsoft.com/office/drawing/2014/main" id="{90B7D8D4-BBA5-4DBD-9711-CF862C7DE0C4}"/>
              </a:ext>
            </a:extLst>
          </p:cNvPr>
          <p:cNvSpPr/>
          <p:nvPr/>
        </p:nvSpPr>
        <p:spPr>
          <a:xfrm>
            <a:off x="381175" y="2316972"/>
            <a:ext cx="11429650" cy="2422427"/>
          </a:xfrm>
          <a:prstGeom prst="flowChartPunchedTap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8127119-F168-45A4-82DB-488D38C4DBB1}"/>
              </a:ext>
            </a:extLst>
          </p:cNvPr>
          <p:cNvSpPr/>
          <p:nvPr/>
        </p:nvSpPr>
        <p:spPr>
          <a:xfrm>
            <a:off x="165329" y="1968821"/>
            <a:ext cx="2743200" cy="696302"/>
          </a:xfrm>
          <a:prstGeom prst="wedgeRoundRectCallout">
            <a:avLst>
              <a:gd name="adj1" fmla="val -19283"/>
              <a:gd name="adj2" fmla="val 77738"/>
              <a:gd name="adj3" fmla="val 16667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11A11E-0ABC-45E5-98C2-504034EFB7F3}"/>
              </a:ext>
            </a:extLst>
          </p:cNvPr>
          <p:cNvSpPr txBox="1"/>
          <p:nvPr/>
        </p:nvSpPr>
        <p:spPr>
          <a:xfrm>
            <a:off x="482711" y="2082923"/>
            <a:ext cx="2108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Em có biết 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072B71-3188-4E84-8B16-81C05F00ECDA}"/>
              </a:ext>
            </a:extLst>
          </p:cNvPr>
          <p:cNvSpPr txBox="1"/>
          <p:nvPr/>
        </p:nvSpPr>
        <p:spPr>
          <a:xfrm>
            <a:off x="568785" y="2958133"/>
            <a:ext cx="11054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/>
              <a:t>   </a:t>
            </a:r>
            <a:r>
              <a:rPr lang="en-US" sz="2800"/>
              <a:t>Màu xanh lục của lá cây là do chất diệp lục trong lá tạo nên. Chất diệp lục giúp cây quang hợp.</a:t>
            </a:r>
            <a:endParaRPr lang="en-US"/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BF2FE318-ABCD-4BDA-B7BC-D179B14DE6FB}"/>
              </a:ext>
            </a:extLst>
          </p:cNvPr>
          <p:cNvSpPr txBox="1"/>
          <p:nvPr/>
        </p:nvSpPr>
        <p:spPr>
          <a:xfrm>
            <a:off x="1" y="-53163"/>
            <a:ext cx="121919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  Năm, ngày  28 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 12 </a:t>
            </a:r>
            <a:r>
              <a:rPr lang="en-US" sz="32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 2023</a:t>
            </a:r>
          </a:p>
          <a:p>
            <a:pPr algn="ctr"/>
            <a:r>
              <a:rPr lang="en-US" sz="32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Tự nhiên và Xã hội</a:t>
            </a:r>
          </a:p>
          <a:p>
            <a:pPr algn="ctr"/>
            <a:r>
              <a:rPr lang="en-US" sz="360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Các bộ phận của thực vật và chức năng của chúng (tiếp theo)</a:t>
            </a:r>
            <a:endParaRPr lang="en-US" sz="3600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23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365C2-9370-45A7-9EC3-42FEF4831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968" y="1647599"/>
            <a:ext cx="10515599" cy="651382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rgbClr val="002060"/>
                </a:solidFill>
              </a:rPr>
              <a:t> Dựa vào hình dưới đây, em hãy nêu chức năng của lá cây:</a:t>
            </a:r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313252E0-EDF3-4E84-9E10-AFA4DF973C5B}"/>
              </a:ext>
            </a:extLst>
          </p:cNvPr>
          <p:cNvSpPr txBox="1"/>
          <p:nvPr/>
        </p:nvSpPr>
        <p:spPr>
          <a:xfrm>
            <a:off x="1" y="-53163"/>
            <a:ext cx="121919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  Năm, ngày  28 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 12 </a:t>
            </a:r>
            <a:r>
              <a:rPr lang="en-US" sz="32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 2023</a:t>
            </a:r>
          </a:p>
          <a:p>
            <a:pPr algn="ctr"/>
            <a:r>
              <a:rPr lang="en-US" sz="32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Tự nhiên và Xã hội</a:t>
            </a:r>
          </a:p>
          <a:p>
            <a:pPr algn="ctr"/>
            <a:r>
              <a:rPr lang="en-US" sz="360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Các bộ phận của thực vật và chức năng của chúng (tiếp theo)</a:t>
            </a:r>
            <a:endParaRPr lang="en-US" sz="3600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92C6F4-F857-4815-8D74-0A812BE6A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600" y="1507597"/>
            <a:ext cx="627368" cy="6513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3B61EC-82E4-4519-A093-F95353198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2158980"/>
            <a:ext cx="6181725" cy="462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66063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447</TotalTime>
  <Words>717</Words>
  <Application>Microsoft Office PowerPoint</Application>
  <PresentationFormat>Widescreen</PresentationFormat>
  <Paragraphs>64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Times New Roman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Dựa vào hình dưới đây, em hãy nêu chức năng của lá cây: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47</cp:revision>
  <dcterms:created xsi:type="dcterms:W3CDTF">2023-12-03T02:02:37Z</dcterms:created>
  <dcterms:modified xsi:type="dcterms:W3CDTF">2023-12-10T01:40:20Z</dcterms:modified>
</cp:coreProperties>
</file>