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4" r:id="rId3"/>
    <p:sldId id="285" r:id="rId4"/>
    <p:sldId id="258" r:id="rId5"/>
    <p:sldId id="272" r:id="rId6"/>
    <p:sldId id="273" r:id="rId7"/>
    <p:sldId id="274" r:id="rId8"/>
    <p:sldId id="275" r:id="rId9"/>
    <p:sldId id="283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35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993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70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27/11/24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TH&amp;THCS XUÂN THỌ 2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280319" y="3045332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39: SO SÁNH SỐ LỚN GẤP MẤY LẦN SỐ BÉ (T1)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3">
            <a:extLst>
              <a:ext uri="{FF2B5EF4-FFF2-40B4-BE49-F238E27FC236}">
                <a16:creationId xmlns:a16="http://schemas.microsoft.com/office/drawing/2014/main" id="{68412C71-0F98-BC50-E95E-DEA341369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597" y="6326187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0000FF"/>
                </a:solidFill>
                <a:latin typeface="Times New Roman" pitchFamily="18" charset="0"/>
              </a:rPr>
              <a:t>GIÁO VIÊN : VÕ VĂN HÀO</a:t>
            </a:r>
            <a:endParaRPr lang="en-US" altLang="en-US" sz="35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31D6567-DEEE-97AC-4B54-B0181157FA4D}"/>
              </a:ext>
            </a:extLst>
          </p:cNvPr>
          <p:cNvSpPr txBox="1"/>
          <p:nvPr/>
        </p:nvSpPr>
        <p:spPr>
          <a:xfrm>
            <a:off x="5236910" y="0"/>
            <a:ext cx="5323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Thứ tư, ngày 22 tháng 11năm 2022.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638" y="152400"/>
            <a:ext cx="16002000" cy="9648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lnSpc>
                <a:spcPct val="120000"/>
              </a:lnSpc>
              <a:spcAft>
                <a:spcPts val="0"/>
              </a:spcAft>
            </a:pPr>
            <a:r>
              <a:rPr lang="nl-NL" sz="40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YÊU CẦU CẦN ĐẠT: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nl-NL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Năng lực đặc thù: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nl-NL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nl-NL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Biết cách so sánh số lớn gấp mấy lần số bé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nl-NL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Vận dụng quy tắc so sánh số lớn gấp mấy lần số bé để giải quyết một số bài toán và tình huống gắn với thực tế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nl-NL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Phát triển năng lực lập luận, tư duy toán học và năng lực giao tiếp toán học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Năng lực chung.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Năng lực tự chủ, tự học: Chủ động học tập, tìm hiểu nội dung bài học. Biết lắng nghe và trả lời nội dung trong bài học.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Năng lực giải quyết vấn đề và sáng tạo: tham gia tích cực trò chơi, vận dụng.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4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Năng lực giao tiếp và hợp tác: Thực hiện tốt nhiệm vụ trong hoạt động nhóm.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18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9600"/>
            <a:ext cx="15773400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6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Phẩm chất.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Phẩm chất nhân ái: Có ý thức giúp đỡ lẫn nhau trong hoạt động nhóm để hoàn thành nhiệm vụ.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Phẩm chất chăm chỉ: Chăm chỉ suy nghĩ, trả lời câu hỏi; làm tốt các bài tập.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0"/>
              </a:spcAft>
            </a:pPr>
            <a:r>
              <a:rPr lang="en-US" sz="6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Phẩm chất trách nhiệm: Giữ trật tự, biết lắng nghe, học tập nghiêm túc.</a:t>
            </a:r>
            <a:endParaRPr lang="en-US" sz="5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26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09" y="0"/>
            <a:ext cx="3285393" cy="930735"/>
            <a:chOff x="4539228" y="172432"/>
            <a:chExt cx="322995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LỚN GẤP MẤY LẦN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SỐ BÉ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57D94C-5F1A-ABB6-6AF5-C7F7748DEFF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60205" y="1849026"/>
            <a:ext cx="14235820" cy="7142574"/>
          </a:xfrm>
          <a:prstGeom prst="rect">
            <a:avLst/>
          </a:prstGeom>
        </p:spPr>
      </p:pic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40D4E2EA-564B-E529-5FC1-67F2E415334D}"/>
              </a:ext>
            </a:extLst>
          </p:cNvPr>
          <p:cNvSpPr/>
          <p:nvPr/>
        </p:nvSpPr>
        <p:spPr>
          <a:xfrm>
            <a:off x="9967119" y="3733800"/>
            <a:ext cx="5029200" cy="2286000"/>
          </a:xfrm>
          <a:prstGeom prst="snip1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1F4CEA-406E-8F0D-BE9C-BDA920250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69" y="1555953"/>
            <a:ext cx="13982700" cy="17395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6C1412-86C0-2C5C-0B2A-C83B1E88AE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042" r="1194"/>
          <a:stretch/>
        </p:blipFill>
        <p:spPr>
          <a:xfrm>
            <a:off x="3969" y="3407584"/>
            <a:ext cx="13411200" cy="28702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BCCD4B-2C7F-CAF0-AB06-E9D64BE65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703" y="5867575"/>
            <a:ext cx="13411200" cy="3136494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E90927ED-0570-A26E-DAE2-6F8FDA448813}"/>
              </a:ext>
            </a:extLst>
          </p:cNvPr>
          <p:cNvGrpSpPr/>
          <p:nvPr/>
        </p:nvGrpSpPr>
        <p:grpSpPr>
          <a:xfrm>
            <a:off x="7453551" y="469070"/>
            <a:ext cx="1068754" cy="461665"/>
            <a:chOff x="6718466" y="641502"/>
            <a:chExt cx="1050721" cy="46166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182BA37-8669-EAB3-2137-F3779E1E4C92}"/>
                </a:ext>
              </a:extLst>
            </p:cNvPr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9DA5811-3E31-A415-C29E-3C5D9567BBD4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0B2316F3-B146-4A92-3F80-CFF0E95B5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09A81CC-2AF0-3DE7-250A-E931BCA7DD74}"/>
              </a:ext>
            </a:extLst>
          </p:cNvPr>
          <p:cNvSpPr/>
          <p:nvPr/>
        </p:nvSpPr>
        <p:spPr>
          <a:xfrm>
            <a:off x="2499519" y="4419600"/>
            <a:ext cx="213360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D63B2C6-9164-6981-3E23-D50F8A8267B9}"/>
              </a:ext>
            </a:extLst>
          </p:cNvPr>
          <p:cNvSpPr/>
          <p:nvPr/>
        </p:nvSpPr>
        <p:spPr>
          <a:xfrm>
            <a:off x="4023519" y="6705600"/>
            <a:ext cx="4876800" cy="203220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38C67114-42C8-377A-FACC-1E50CBE64DAC}"/>
              </a:ext>
            </a:extLst>
          </p:cNvPr>
          <p:cNvSpPr/>
          <p:nvPr/>
        </p:nvSpPr>
        <p:spPr>
          <a:xfrm>
            <a:off x="10119519" y="6858000"/>
            <a:ext cx="3295650" cy="45720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6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CB9DFF-149E-ADD1-A655-3FB04FF9B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49" y="1362842"/>
            <a:ext cx="13868400" cy="4038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7F23384-EAAE-8033-3324-C7292486F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319" y="5401442"/>
            <a:ext cx="14554200" cy="183755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5FC16B2-9ADD-BA44-6B67-E690AFB76789}"/>
              </a:ext>
            </a:extLst>
          </p:cNvPr>
          <p:cNvGrpSpPr/>
          <p:nvPr/>
        </p:nvGrpSpPr>
        <p:grpSpPr>
          <a:xfrm>
            <a:off x="5236909" y="0"/>
            <a:ext cx="3285393" cy="930735"/>
            <a:chOff x="4539228" y="172432"/>
            <a:chExt cx="3229959" cy="93073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33CB09D-C418-73A7-241F-40747EBA94B7}"/>
                </a:ext>
              </a:extLst>
            </p:cNvPr>
            <p:cNvGrpSpPr/>
            <p:nvPr/>
          </p:nvGrpSpPr>
          <p:grpSpPr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050F7F9-9759-E992-AABC-BD85DF0A14C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029-9A82-C48F-8D98-88CAE77BFFB8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7C298CC-E008-793A-86C5-2B0EB42D5BF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>
            <a:extLst>
              <a:ext uri="{FF2B5EF4-FFF2-40B4-BE49-F238E27FC236}">
                <a16:creationId xmlns:a16="http://schemas.microsoft.com/office/drawing/2014/main" id="{42046BF4-8408-DE01-CFEE-1768D56E5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9F1214AA-BCDC-5AA4-13BC-17A30D922650}"/>
              </a:ext>
            </a:extLst>
          </p:cNvPr>
          <p:cNvSpPr/>
          <p:nvPr/>
        </p:nvSpPr>
        <p:spPr>
          <a:xfrm>
            <a:off x="4099719" y="1938820"/>
            <a:ext cx="9525000" cy="133778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40CD563-F6B8-899D-717A-2DC68C1624AD}"/>
              </a:ext>
            </a:extLst>
          </p:cNvPr>
          <p:cNvSpPr/>
          <p:nvPr/>
        </p:nvSpPr>
        <p:spPr>
          <a:xfrm>
            <a:off x="4099719" y="3200400"/>
            <a:ext cx="9525000" cy="652178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4EE28B9B-7EFD-F4E3-73B8-387ABB6523D0}"/>
              </a:ext>
            </a:extLst>
          </p:cNvPr>
          <p:cNvSpPr/>
          <p:nvPr/>
        </p:nvSpPr>
        <p:spPr>
          <a:xfrm>
            <a:off x="4099719" y="3869290"/>
            <a:ext cx="9525000" cy="133778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2076E4-D95A-0146-09AC-F7EB8C71D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19" y="1186123"/>
            <a:ext cx="15925800" cy="211464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6F2FD6F4-0B86-552C-8674-DF08D728157A}"/>
              </a:ext>
            </a:extLst>
          </p:cNvPr>
          <p:cNvGrpSpPr/>
          <p:nvPr/>
        </p:nvGrpSpPr>
        <p:grpSpPr>
          <a:xfrm>
            <a:off x="5236909" y="0"/>
            <a:ext cx="3285393" cy="930735"/>
            <a:chOff x="4539228" y="172432"/>
            <a:chExt cx="322995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201F00F-9A4A-6716-9FDB-3D347A103B0C}"/>
                </a:ext>
              </a:extLst>
            </p:cNvPr>
            <p:cNvGrpSpPr/>
            <p:nvPr/>
          </p:nvGrpSpPr>
          <p:grpSpPr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2E8DC3-20EF-7E16-D92F-BFDE6A3086B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B05E896-077D-6F3F-1A57-60DC9E2BCD78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467D5C-3D74-499D-C13A-57CF5A14D858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1717124D-E0A1-4330-28CF-089FF93B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C8D637-79B0-AAD4-3805-319C80E3A4CB}"/>
              </a:ext>
            </a:extLst>
          </p:cNvPr>
          <p:cNvSpPr txBox="1"/>
          <p:nvPr/>
        </p:nvSpPr>
        <p:spPr>
          <a:xfrm>
            <a:off x="7567849" y="3555089"/>
            <a:ext cx="8134350" cy="359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ngăn </a:t>
            </a:r>
            <a:r>
              <a:rPr lang="vi-VN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ngăn </a:t>
            </a:r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24 : 6 = 4 (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endParaRPr lang="vi-VN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3FB0CA-A677-0C1B-8A0A-0264C0F45F82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3A3905-4B89-5D49-3A69-8168525139F0}"/>
              </a:ext>
            </a:extLst>
          </p:cNvPr>
          <p:cNvSpPr txBox="1"/>
          <p:nvPr/>
        </p:nvSpPr>
        <p:spPr>
          <a:xfrm>
            <a:off x="365923" y="4419600"/>
            <a:ext cx="681686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6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24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>
                <a:latin typeface="Arial" pitchFamily="34" charset="0"/>
                <a:cs typeface="Arial" pitchFamily="34" charset="0"/>
              </a:rPr>
              <a:t> dưới gấp mấy lần số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EBC9C2-E4D1-312C-2361-3DA306A9FFAE}"/>
              </a:ext>
            </a:extLst>
          </p:cNvPr>
          <p:cNvCxnSpPr/>
          <p:nvPr/>
        </p:nvCxnSpPr>
        <p:spPr>
          <a:xfrm>
            <a:off x="7453549" y="3657600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1099E74-098C-8BF6-A05A-4E52082C1394}"/>
              </a:ext>
            </a:extLst>
          </p:cNvPr>
          <p:cNvCxnSpPr/>
          <p:nvPr/>
        </p:nvCxnSpPr>
        <p:spPr>
          <a:xfrm>
            <a:off x="4328319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A3AE7E6-78D8-71D6-C384-1EA4CA8995D8}"/>
              </a:ext>
            </a:extLst>
          </p:cNvPr>
          <p:cNvCxnSpPr/>
          <p:nvPr/>
        </p:nvCxnSpPr>
        <p:spPr>
          <a:xfrm>
            <a:off x="10752138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CC722ED-44CC-168B-EBA3-5D9811484040}"/>
              </a:ext>
            </a:extLst>
          </p:cNvPr>
          <p:cNvCxnSpPr>
            <a:cxnSpLocks/>
          </p:cNvCxnSpPr>
          <p:nvPr/>
        </p:nvCxnSpPr>
        <p:spPr>
          <a:xfrm>
            <a:off x="1704670" y="2819400"/>
            <a:ext cx="12453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2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C231BD-5C7C-43E6-2821-93A3520BC195}"/>
              </a:ext>
            </a:extLst>
          </p:cNvPr>
          <p:cNvSpPr txBox="1"/>
          <p:nvPr/>
        </p:nvSpPr>
        <p:spPr>
          <a:xfrm>
            <a:off x="259159" y="1849026"/>
            <a:ext cx="157583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093D911-34A6-C36C-47AA-DFF86B41A6CE}"/>
              </a:ext>
            </a:extLst>
          </p:cNvPr>
          <p:cNvGrpSpPr/>
          <p:nvPr/>
        </p:nvGrpSpPr>
        <p:grpSpPr>
          <a:xfrm>
            <a:off x="5236909" y="0"/>
            <a:ext cx="3285393" cy="930735"/>
            <a:chOff x="4539228" y="172432"/>
            <a:chExt cx="3229959" cy="93073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927098-082D-EEC3-3ADA-0F37D8C4BA3F}"/>
                </a:ext>
              </a:extLst>
            </p:cNvPr>
            <p:cNvGrpSpPr/>
            <p:nvPr/>
          </p:nvGrpSpPr>
          <p:grpSpPr>
            <a:xfrm>
              <a:off x="4539228" y="172432"/>
              <a:ext cx="3229959" cy="930735"/>
              <a:chOff x="4539228" y="172432"/>
              <a:chExt cx="322995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FB577E-2CE1-C002-282D-746E2803DB3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1816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800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6B060-9FA4-530D-4370-84BD22D0CB8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BB4E8E3-BB39-6374-ED72-6C3D4E6D679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id="{7E547C0C-06D2-DFF1-5694-866146F80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2D661C-2B3D-F5D7-1490-1FF107BD3C39}"/>
              </a:ext>
            </a:extLst>
          </p:cNvPr>
          <p:cNvSpPr txBox="1"/>
          <p:nvPr/>
        </p:nvSpPr>
        <p:spPr>
          <a:xfrm>
            <a:off x="6919123" y="3543304"/>
            <a:ext cx="9046246" cy="3036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ột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40 : 4 = 10 (</a:t>
            </a:r>
            <a:r>
              <a:rPr lang="vi-VN" sz="3600" i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i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600" i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3600" i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10 </a:t>
            </a:r>
            <a:r>
              <a:rPr lang="vi-VN" sz="3600" i="0" dirty="0" err="1">
                <a:solidFill>
                  <a:srgbClr val="0000FF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endParaRPr lang="vi-VN" sz="3600" i="0" dirty="0">
              <a:solidFill>
                <a:srgbClr val="0000FF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7048F7-463C-46AF-7B8D-947635DF8190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800B61-84B1-E06D-426E-D2996BD711C7}"/>
              </a:ext>
            </a:extLst>
          </p:cNvPr>
          <p:cNvSpPr txBox="1"/>
          <p:nvPr/>
        </p:nvSpPr>
        <p:spPr>
          <a:xfrm>
            <a:off x="365923" y="4419600"/>
            <a:ext cx="670559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 l</a:t>
            </a:r>
            <a:r>
              <a:rPr lang="en-US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ợ</a:t>
            </a:r>
            <a:r>
              <a:rPr lang="vi-VN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vi-VN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40 </a:t>
            </a:r>
            <a:r>
              <a:rPr lang="vi-VN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kg</a:t>
            </a:r>
            <a:endParaRPr lang="en-US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gà</a:t>
            </a: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: 4 </a:t>
            </a:r>
            <a:r>
              <a:rPr lang="vi-VN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kg</a:t>
            </a:r>
            <a:endParaRPr lang="en-US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lợn</a:t>
            </a:r>
            <a:r>
              <a:rPr lang="vi-VN" sz="36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360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nặng</a:t>
            </a:r>
            <a:r>
              <a:rPr lang="vi-VN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gấp</a:t>
            </a:r>
            <a:r>
              <a:rPr lang="en-US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mấy lần c</a:t>
            </a:r>
            <a:r>
              <a:rPr lang="vi-VN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on gà</a:t>
            </a:r>
            <a:r>
              <a:rPr lang="en-US" sz="36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?</a:t>
            </a:r>
            <a:endParaRPr lang="en-US" sz="3600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396EA2-578A-358D-03B8-195A86992310}"/>
              </a:ext>
            </a:extLst>
          </p:cNvPr>
          <p:cNvCxnSpPr/>
          <p:nvPr/>
        </p:nvCxnSpPr>
        <p:spPr>
          <a:xfrm>
            <a:off x="63857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FC799B5-41D5-7144-6C88-29577D8E4F5A}"/>
              </a:ext>
            </a:extLst>
          </p:cNvPr>
          <p:cNvCxnSpPr/>
          <p:nvPr/>
        </p:nvCxnSpPr>
        <p:spPr>
          <a:xfrm>
            <a:off x="4480719" y="24384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9C03D22-FFE1-20ED-B84C-96B7CA3D0E63}"/>
              </a:ext>
            </a:extLst>
          </p:cNvPr>
          <p:cNvCxnSpPr/>
          <p:nvPr/>
        </p:nvCxnSpPr>
        <p:spPr>
          <a:xfrm>
            <a:off x="10500519" y="245745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D44D9AA-FE7A-7FCE-DBC8-1AF032EFE8C1}"/>
              </a:ext>
            </a:extLst>
          </p:cNvPr>
          <p:cNvCxnSpPr>
            <a:cxnSpLocks/>
          </p:cNvCxnSpPr>
          <p:nvPr/>
        </p:nvCxnSpPr>
        <p:spPr>
          <a:xfrm>
            <a:off x="365923" y="3068405"/>
            <a:ext cx="58631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0246CA-E907-CA7D-5183-9FC7129F0FF0}"/>
              </a:ext>
            </a:extLst>
          </p:cNvPr>
          <p:cNvCxnSpPr>
            <a:cxnSpLocks/>
          </p:cNvCxnSpPr>
          <p:nvPr/>
        </p:nvCxnSpPr>
        <p:spPr>
          <a:xfrm>
            <a:off x="14462919" y="2438400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4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02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487</Words>
  <Application>Microsoft Office PowerPoint</Application>
  <PresentationFormat>Custom</PresentationFormat>
  <Paragraphs>49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vo hao</cp:lastModifiedBy>
  <cp:revision>226</cp:revision>
  <dcterms:created xsi:type="dcterms:W3CDTF">2022-07-10T01:37:20Z</dcterms:created>
  <dcterms:modified xsi:type="dcterms:W3CDTF">2024-11-27T00:37:02Z</dcterms:modified>
</cp:coreProperties>
</file>