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81" r:id="rId3"/>
    <p:sldId id="289" r:id="rId4"/>
    <p:sldId id="283" r:id="rId5"/>
    <p:sldId id="290" r:id="rId6"/>
    <p:sldId id="291" r:id="rId7"/>
    <p:sldId id="294" r:id="rId8"/>
    <p:sldId id="277" r:id="rId9"/>
    <p:sldId id="292" r:id="rId10"/>
    <p:sldId id="293" r:id="rId11"/>
    <p:sldId id="278" r:id="rId12"/>
    <p:sldId id="282" r:id="rId13"/>
    <p:sldId id="295" r:id="rId14"/>
    <p:sldId id="296" r:id="rId15"/>
    <p:sldId id="268" r:id="rId16"/>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768" y="-84"/>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18/05/2025</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8D46B89-F200-43AA-B36B-6A2EF4B500BB}" type="slidenum">
              <a:rPr lang="en-US" smtClean="0"/>
              <a:t>2</a:t>
            </a:fld>
            <a:endParaRPr lang="en-US"/>
          </a:p>
        </p:txBody>
      </p:sp>
    </p:spTree>
    <p:extLst>
      <p:ext uri="{BB962C8B-B14F-4D97-AF65-F5344CB8AC3E}">
        <p14:creationId xmlns:p14="http://schemas.microsoft.com/office/powerpoint/2010/main" val="428869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8D46B89-F200-43AA-B36B-6A2EF4B500BB}" type="slidenum">
              <a:rPr lang="en-US" smtClean="0"/>
              <a:t>3</a:t>
            </a:fld>
            <a:endParaRPr lang="en-US"/>
          </a:p>
        </p:txBody>
      </p:sp>
    </p:spTree>
    <p:extLst>
      <p:ext uri="{BB962C8B-B14F-4D97-AF65-F5344CB8AC3E}">
        <p14:creationId xmlns:p14="http://schemas.microsoft.com/office/powerpoint/2010/main" val="94328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8D46B89-F200-43AA-B36B-6A2EF4B500BB}" type="slidenum">
              <a:rPr lang="en-US" smtClean="0"/>
              <a:t>4</a:t>
            </a:fld>
            <a:endParaRPr lang="en-US"/>
          </a:p>
        </p:txBody>
      </p:sp>
    </p:spTree>
    <p:extLst>
      <p:ext uri="{BB962C8B-B14F-4D97-AF65-F5344CB8AC3E}">
        <p14:creationId xmlns:p14="http://schemas.microsoft.com/office/powerpoint/2010/main" val="190024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8D46B89-F200-43AA-B36B-6A2EF4B500BB}" type="slidenum">
              <a:rPr lang="en-US" smtClean="0"/>
              <a:t>5</a:t>
            </a:fld>
            <a:endParaRPr lang="en-US"/>
          </a:p>
        </p:txBody>
      </p:sp>
    </p:spTree>
    <p:extLst>
      <p:ext uri="{BB962C8B-B14F-4D97-AF65-F5344CB8AC3E}">
        <p14:creationId xmlns:p14="http://schemas.microsoft.com/office/powerpoint/2010/main" val="388149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8D46B89-F200-43AA-B36B-6A2EF4B500BB}" type="slidenum">
              <a:rPr lang="en-US" smtClean="0"/>
              <a:t>6</a:t>
            </a:fld>
            <a:endParaRPr lang="en-US"/>
          </a:p>
        </p:txBody>
      </p:sp>
    </p:spTree>
    <p:extLst>
      <p:ext uri="{BB962C8B-B14F-4D97-AF65-F5344CB8AC3E}">
        <p14:creationId xmlns:p14="http://schemas.microsoft.com/office/powerpoint/2010/main" val="353876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58D46B89-F200-43AA-B36B-6A2EF4B500BB}" type="slidenum">
              <a:rPr lang="en-US" smtClean="0"/>
              <a:t>12</a:t>
            </a:fld>
            <a:endParaRPr lang="en-US"/>
          </a:p>
        </p:txBody>
      </p:sp>
    </p:spTree>
    <p:extLst>
      <p:ext uri="{BB962C8B-B14F-4D97-AF65-F5344CB8AC3E}">
        <p14:creationId xmlns:p14="http://schemas.microsoft.com/office/powerpoint/2010/main" val="280308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15</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18/05/2025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18/05/2025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18/05/2025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18/05/2025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18/05/2025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18/05/2025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18/05/2025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18/05/2025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18/05/2025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18/05/2025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18/05/2025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18/05/2025</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544828"/>
            <a:ext cx="29210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sp>
        <p:nvSpPr>
          <p:cNvPr id="10" name="Text Box 14"/>
          <p:cNvSpPr txBox="1">
            <a:spLocks noChangeArrowheads="1"/>
          </p:cNvSpPr>
          <p:nvPr/>
        </p:nvSpPr>
        <p:spPr bwMode="auto">
          <a:xfrm>
            <a:off x="1496219" y="4343401"/>
            <a:ext cx="13957300" cy="216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Toán lớp 3</a:t>
            </a:r>
          </a:p>
          <a:p>
            <a:pPr algn="ctr" eaLnBrk="1" hangingPunct="1">
              <a:lnSpc>
                <a:spcPct val="150000"/>
              </a:lnSpc>
              <a:defRPr/>
            </a:pPr>
            <a:r>
              <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49: </a:t>
            </a:r>
            <a:r>
              <a:rPr lang="vi-VN"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HÌNH TAM GIÁC. HÌNH TỨ GIÁC</a:t>
            </a:r>
            <a:endParaRPr lang="en-US"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919" y="642447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2320469" y="6753274"/>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314080" y="6875620"/>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136065"/>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AutoShape 2" descr="https://img.loigiaihay.com/picture/2022/0321/bai-1.jpg">
            <a:extLst>
              <a:ext uri="{FF2B5EF4-FFF2-40B4-BE49-F238E27FC236}">
                <a16:creationId xmlns:a16="http://schemas.microsoft.com/office/drawing/2014/main" xmlns="" id="{070A50D1-F9E5-486B-8B44-FB96DF811918}"/>
              </a:ext>
            </a:extLst>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9" name="Rectangle 3">
            <a:extLst>
              <a:ext uri="{FF2B5EF4-FFF2-40B4-BE49-F238E27FC236}">
                <a16:creationId xmlns:a16="http://schemas.microsoft.com/office/drawing/2014/main" xmlns="" id="{0CF844C2-CCE0-4AE7-A0B2-8DFEF1EAD005}"/>
              </a:ext>
            </a:extLst>
          </p:cNvPr>
          <p:cNvSpPr>
            <a:spLocks noChangeArrowheads="1"/>
          </p:cNvSpPr>
          <p:nvPr/>
        </p:nvSpPr>
        <p:spPr bwMode="auto">
          <a:xfrm>
            <a:off x="152400" y="242500"/>
            <a:ext cx="2551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200" b="0" i="0" u="none" strike="noStrike" cap="none" normalizeH="0" baseline="0">
                <a:ln>
                  <a:noFill/>
                </a:ln>
                <a:solidFill>
                  <a:srgbClr val="000000"/>
                </a:solidFill>
                <a:effectLst/>
                <a:latin typeface="OpenSans"/>
              </a:rPr>
              <a:t>  </a:t>
            </a:r>
            <a:endParaRPr kumimoji="0" lang="vi-VN" altLang="vi-VN" sz="1900" b="0" i="0" u="none" strike="noStrike" cap="none" normalizeH="0" baseline="0">
              <a:ln>
                <a:noFill/>
              </a:ln>
              <a:solidFill>
                <a:srgbClr val="000000"/>
              </a:solidFill>
              <a:effectLst/>
              <a:latin typeface="OpenSans"/>
            </a:endParaRPr>
          </a:p>
        </p:txBody>
      </p:sp>
      <p:grpSp>
        <p:nvGrpSpPr>
          <p:cNvPr id="13" name="Group 12">
            <a:extLst>
              <a:ext uri="{FF2B5EF4-FFF2-40B4-BE49-F238E27FC236}">
                <a16:creationId xmlns:a16="http://schemas.microsoft.com/office/drawing/2014/main" xmlns="" id="{6FDC273E-31FF-4F1D-B9A5-2B3D1CBD4BB7}"/>
              </a:ext>
            </a:extLst>
          </p:cNvPr>
          <p:cNvGrpSpPr/>
          <p:nvPr/>
        </p:nvGrpSpPr>
        <p:grpSpPr>
          <a:xfrm>
            <a:off x="1585118" y="1655540"/>
            <a:ext cx="13625471" cy="653023"/>
            <a:chOff x="1585119" y="1655539"/>
            <a:chExt cx="13335000" cy="1015873"/>
          </a:xfrm>
        </p:grpSpPr>
        <p:sp>
          <p:nvSpPr>
            <p:cNvPr id="25" name="Oval 24">
              <a:extLst>
                <a:ext uri="{FF2B5EF4-FFF2-40B4-BE49-F238E27FC236}">
                  <a16:creationId xmlns:a16="http://schemas.microsoft.com/office/drawing/2014/main" xmlns="" id="{33D7064A-0DA8-4954-83EF-D9C0CE051195}"/>
                </a:ext>
              </a:extLst>
            </p:cNvPr>
            <p:cNvSpPr/>
            <p:nvPr/>
          </p:nvSpPr>
          <p:spPr>
            <a:xfrm>
              <a:off x="1585119" y="1655539"/>
              <a:ext cx="805324" cy="1015873"/>
            </a:xfrm>
            <a:prstGeom prst="ellipse">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endParaRPr lang="vi-VN" sz="3600" b="1"/>
            </a:p>
          </p:txBody>
        </p:sp>
        <p:sp>
          <p:nvSpPr>
            <p:cNvPr id="7" name="Rectangle 6">
              <a:extLst>
                <a:ext uri="{FF2B5EF4-FFF2-40B4-BE49-F238E27FC236}">
                  <a16:creationId xmlns:a16="http://schemas.microsoft.com/office/drawing/2014/main" xmlns="" id="{2167BDA6-D7F7-4440-8B4C-E69FEFF38D9C}"/>
                </a:ext>
              </a:extLst>
            </p:cNvPr>
            <p:cNvSpPr/>
            <p:nvPr/>
          </p:nvSpPr>
          <p:spPr>
            <a:xfrm>
              <a:off x="2390443" y="1665836"/>
              <a:ext cx="12529676" cy="837885"/>
            </a:xfrm>
            <a:prstGeom prst="rect">
              <a:avLst/>
            </a:prstGeom>
          </p:spPr>
          <p:txBody>
            <a:bodyPr wrap="square">
              <a:spAutoFit/>
            </a:bodyPr>
            <a:lstStyle/>
            <a:p>
              <a:r>
                <a:rPr lang="vi-VN" b="1"/>
                <a:t>Quan sát hình vẽ, thực hiện các hoạt động sau:</a:t>
              </a:r>
            </a:p>
          </p:txBody>
        </p:sp>
      </p:grpSp>
      <p:sp>
        <p:nvSpPr>
          <p:cNvPr id="14" name="Text Box 14">
            <a:extLst>
              <a:ext uri="{FF2B5EF4-FFF2-40B4-BE49-F238E27FC236}">
                <a16:creationId xmlns:a16="http://schemas.microsoft.com/office/drawing/2014/main" xmlns="" id="{FEA35C74-E5A3-4419-ABA2-08BF61FB5D47}"/>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14338" name="Picture 2" descr="https://img.loigiaihay.com/picture/2022/0323/bai-2_2.PNG">
            <a:extLst>
              <a:ext uri="{FF2B5EF4-FFF2-40B4-BE49-F238E27FC236}">
                <a16:creationId xmlns:a16="http://schemas.microsoft.com/office/drawing/2014/main" xmlns="" id="{EF6BA02C-D6F5-46C1-B19D-BC7CEFED5B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43" t="11394" b="13231"/>
          <a:stretch/>
        </p:blipFill>
        <p:spPr bwMode="auto">
          <a:xfrm>
            <a:off x="1174628" y="3657600"/>
            <a:ext cx="5621582" cy="393594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94B12752-172C-4326-8FFE-00C51A508D96}"/>
              </a:ext>
            </a:extLst>
          </p:cNvPr>
          <p:cNvSpPr/>
          <p:nvPr/>
        </p:nvSpPr>
        <p:spPr>
          <a:xfrm>
            <a:off x="2405260" y="2440000"/>
            <a:ext cx="12802605" cy="1077218"/>
          </a:xfrm>
          <a:prstGeom prst="rect">
            <a:avLst/>
          </a:prstGeom>
        </p:spPr>
        <p:txBody>
          <a:bodyPr wrap="square">
            <a:spAutoFit/>
          </a:bodyPr>
          <a:lstStyle/>
          <a:p>
            <a:r>
              <a:rPr lang="vi-VN" sz="3200">
                <a:solidFill>
                  <a:srgbClr val="FF0000"/>
                </a:solidFill>
              </a:rPr>
              <a:t>b) Dùng ê ke để kiểm tra và nêu tên góc vuông, góc không vuông trong mỗi hình trên.</a:t>
            </a:r>
          </a:p>
        </p:txBody>
      </p:sp>
      <p:sp>
        <p:nvSpPr>
          <p:cNvPr id="9" name="Rectangle 8">
            <a:extLst>
              <a:ext uri="{FF2B5EF4-FFF2-40B4-BE49-F238E27FC236}">
                <a16:creationId xmlns:a16="http://schemas.microsoft.com/office/drawing/2014/main" xmlns="" id="{B5465055-4BD1-498B-940D-DC74A1D61151}"/>
              </a:ext>
            </a:extLst>
          </p:cNvPr>
          <p:cNvSpPr/>
          <p:nvPr/>
        </p:nvSpPr>
        <p:spPr>
          <a:xfrm>
            <a:off x="7376319" y="3899138"/>
            <a:ext cx="8109664" cy="3694409"/>
          </a:xfrm>
          <a:prstGeom prst="rect">
            <a:avLst/>
          </a:prstGeom>
        </p:spPr>
        <p:txBody>
          <a:bodyPr wrap="square">
            <a:spAutoFit/>
          </a:bodyPr>
          <a:lstStyle/>
          <a:p>
            <a:pPr>
              <a:lnSpc>
                <a:spcPct val="150000"/>
              </a:lnSpc>
            </a:pPr>
            <a:r>
              <a:rPr lang="vi-VN" sz="3200" b="1">
                <a:solidFill>
                  <a:srgbClr val="0000FF"/>
                </a:solidFill>
              </a:rPr>
              <a:t>Hình tứ giác LMNK:</a:t>
            </a:r>
          </a:p>
          <a:p>
            <a:pPr>
              <a:lnSpc>
                <a:spcPct val="150000"/>
              </a:lnSpc>
            </a:pPr>
            <a:r>
              <a:rPr lang="vi-VN" sz="3200"/>
              <a:t>- Góc vuông đỉnh K, canh KL và KN</a:t>
            </a:r>
          </a:p>
          <a:p>
            <a:pPr>
              <a:lnSpc>
                <a:spcPct val="150000"/>
              </a:lnSpc>
            </a:pPr>
            <a:r>
              <a:rPr lang="vi-VN" sz="3200"/>
              <a:t>- Góc không vuông đỉnh L, cạnh LM và LK</a:t>
            </a:r>
          </a:p>
          <a:p>
            <a:pPr>
              <a:lnSpc>
                <a:spcPct val="150000"/>
              </a:lnSpc>
            </a:pPr>
            <a:r>
              <a:rPr lang="vi-VN" sz="3200"/>
              <a:t>- Góc không vuông đỉnh M, cạnh MN và ML</a:t>
            </a:r>
          </a:p>
          <a:p>
            <a:pPr>
              <a:lnSpc>
                <a:spcPct val="150000"/>
              </a:lnSpc>
            </a:pPr>
            <a:r>
              <a:rPr lang="vi-VN" sz="3200"/>
              <a:t>- Góc không vuông đỉnh N, cạnh NM và NK</a:t>
            </a:r>
          </a:p>
        </p:txBody>
      </p:sp>
    </p:spTree>
    <p:extLst>
      <p:ext uri="{BB962C8B-B14F-4D97-AF65-F5344CB8AC3E}">
        <p14:creationId xmlns:p14="http://schemas.microsoft.com/office/powerpoint/2010/main" val="231611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5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148281"/>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AutoShape 2" descr="https://img.loigiaihay.com/picture/2022/0321/bai-1.jpg">
            <a:extLst>
              <a:ext uri="{FF2B5EF4-FFF2-40B4-BE49-F238E27FC236}">
                <a16:creationId xmlns:a16="http://schemas.microsoft.com/office/drawing/2014/main" xmlns="" id="{070A50D1-F9E5-486B-8B44-FB96DF811918}"/>
              </a:ext>
            </a:extLst>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9" name="Rectangle 3">
            <a:extLst>
              <a:ext uri="{FF2B5EF4-FFF2-40B4-BE49-F238E27FC236}">
                <a16:creationId xmlns:a16="http://schemas.microsoft.com/office/drawing/2014/main" xmlns="" id="{0CF844C2-CCE0-4AE7-A0B2-8DFEF1EAD005}"/>
              </a:ext>
            </a:extLst>
          </p:cNvPr>
          <p:cNvSpPr>
            <a:spLocks noChangeArrowheads="1"/>
          </p:cNvSpPr>
          <p:nvPr/>
        </p:nvSpPr>
        <p:spPr bwMode="auto">
          <a:xfrm>
            <a:off x="152400" y="242500"/>
            <a:ext cx="2551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200" b="0" i="0" u="none" strike="noStrike" cap="none" normalizeH="0" baseline="0">
                <a:ln>
                  <a:noFill/>
                </a:ln>
                <a:solidFill>
                  <a:srgbClr val="000000"/>
                </a:solidFill>
                <a:effectLst/>
                <a:latin typeface="OpenSans"/>
              </a:rPr>
              <a:t>  </a:t>
            </a:r>
            <a:endParaRPr kumimoji="0" lang="vi-VN" altLang="vi-VN" sz="1900" b="0" i="0" u="none" strike="noStrike" cap="none" normalizeH="0" baseline="0">
              <a:ln>
                <a:noFill/>
              </a:ln>
              <a:solidFill>
                <a:srgbClr val="000000"/>
              </a:solidFill>
              <a:effectLst/>
              <a:latin typeface="OpenSans"/>
            </a:endParaRPr>
          </a:p>
        </p:txBody>
      </p:sp>
      <p:grpSp>
        <p:nvGrpSpPr>
          <p:cNvPr id="24" name="Group 23">
            <a:extLst>
              <a:ext uri="{FF2B5EF4-FFF2-40B4-BE49-F238E27FC236}">
                <a16:creationId xmlns:a16="http://schemas.microsoft.com/office/drawing/2014/main" xmlns="" id="{C538C804-8923-4C65-BE86-9118CF0FA797}"/>
              </a:ext>
            </a:extLst>
          </p:cNvPr>
          <p:cNvGrpSpPr/>
          <p:nvPr/>
        </p:nvGrpSpPr>
        <p:grpSpPr>
          <a:xfrm>
            <a:off x="1613271" y="1813165"/>
            <a:ext cx="13216953" cy="1109749"/>
            <a:chOff x="1393881" y="2145999"/>
            <a:chExt cx="9160705" cy="1109749"/>
          </a:xfrm>
        </p:grpSpPr>
        <p:sp>
          <p:nvSpPr>
            <p:cNvPr id="59" name="Oval 58">
              <a:extLst>
                <a:ext uri="{FF2B5EF4-FFF2-40B4-BE49-F238E27FC236}">
                  <a16:creationId xmlns:a16="http://schemas.microsoft.com/office/drawing/2014/main" xmlns="" id="{625048FB-0D4E-48DA-8631-2606969D4DA2}"/>
                </a:ext>
              </a:extLst>
            </p:cNvPr>
            <p:cNvSpPr/>
            <p:nvPr/>
          </p:nvSpPr>
          <p:spPr>
            <a:xfrm>
              <a:off x="1393881" y="2145999"/>
              <a:ext cx="698501" cy="598627"/>
            </a:xfrm>
            <a:prstGeom prst="ellipse">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endParaRPr lang="vi-VN" sz="3600" b="1"/>
            </a:p>
          </p:txBody>
        </p:sp>
        <p:sp>
          <p:nvSpPr>
            <p:cNvPr id="23" name="TextBox 22">
              <a:extLst>
                <a:ext uri="{FF2B5EF4-FFF2-40B4-BE49-F238E27FC236}">
                  <a16:creationId xmlns:a16="http://schemas.microsoft.com/office/drawing/2014/main" xmlns="" id="{75FF3ECB-46AA-4002-8AD8-57639970340A}"/>
                </a:ext>
              </a:extLst>
            </p:cNvPr>
            <p:cNvSpPr txBox="1"/>
            <p:nvPr/>
          </p:nvSpPr>
          <p:spPr>
            <a:xfrm>
              <a:off x="2117615" y="2178530"/>
              <a:ext cx="8436971" cy="1077218"/>
            </a:xfrm>
            <a:prstGeom prst="rect">
              <a:avLst/>
            </a:prstGeom>
            <a:noFill/>
          </p:spPr>
          <p:txBody>
            <a:bodyPr wrap="square" rtlCol="0">
              <a:spAutoFit/>
            </a:bodyPr>
            <a:lstStyle/>
            <a:p>
              <a:pPr algn="just">
                <a:spcBef>
                  <a:spcPts val="600"/>
                </a:spcBef>
              </a:pPr>
              <a:r>
                <a:rPr lang="vi-VN" sz="3200" b="1"/>
                <a:t>Đo độ dài mỗi cạnh của hình tam giác, hình tứ giác sau rồi viết số đo (theo mẫu):</a:t>
              </a:r>
            </a:p>
          </p:txBody>
        </p:sp>
      </p:grpSp>
      <p:pic>
        <p:nvPicPr>
          <p:cNvPr id="19458" name="Picture 2" descr="https://img.loigiaihay.com/picture/2022/0323/bai-3_2.PNG">
            <a:extLst>
              <a:ext uri="{FF2B5EF4-FFF2-40B4-BE49-F238E27FC236}">
                <a16:creationId xmlns:a16="http://schemas.microsoft.com/office/drawing/2014/main" xmlns="" id="{F58BFC19-AAC2-4FC3-B996-B1ACFFA17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9519" y="3133091"/>
            <a:ext cx="12618022" cy="4983501"/>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14">
            <a:extLst>
              <a:ext uri="{FF2B5EF4-FFF2-40B4-BE49-F238E27FC236}">
                <a16:creationId xmlns:a16="http://schemas.microsoft.com/office/drawing/2014/main" xmlns="" id="{B9374418-2149-49AD-86D0-4AF8BD6B607C}"/>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spTree>
    <p:extLst>
      <p:ext uri="{BB962C8B-B14F-4D97-AF65-F5344CB8AC3E}">
        <p14:creationId xmlns:p14="http://schemas.microsoft.com/office/powerpoint/2010/main" val="263996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42719" y="148281"/>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AutoShape 2" descr="https://img.loigiaihay.com/picture/2022/0321/bai-1.jpg">
            <a:extLst>
              <a:ext uri="{FF2B5EF4-FFF2-40B4-BE49-F238E27FC236}">
                <a16:creationId xmlns:a16="http://schemas.microsoft.com/office/drawing/2014/main" xmlns="" id="{070A50D1-F9E5-486B-8B44-FB96DF811918}"/>
              </a:ext>
            </a:extLst>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9" name="Rectangle 3">
            <a:extLst>
              <a:ext uri="{FF2B5EF4-FFF2-40B4-BE49-F238E27FC236}">
                <a16:creationId xmlns:a16="http://schemas.microsoft.com/office/drawing/2014/main" xmlns="" id="{0CF844C2-CCE0-4AE7-A0B2-8DFEF1EAD005}"/>
              </a:ext>
            </a:extLst>
          </p:cNvPr>
          <p:cNvSpPr>
            <a:spLocks noChangeArrowheads="1"/>
          </p:cNvSpPr>
          <p:nvPr/>
        </p:nvSpPr>
        <p:spPr bwMode="auto">
          <a:xfrm>
            <a:off x="152400" y="242500"/>
            <a:ext cx="2551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200" b="0" i="0" u="none" strike="noStrike" cap="none" normalizeH="0" baseline="0">
                <a:ln>
                  <a:noFill/>
                </a:ln>
                <a:solidFill>
                  <a:srgbClr val="000000"/>
                </a:solidFill>
                <a:effectLst/>
                <a:latin typeface="OpenSans"/>
              </a:rPr>
              <a:t>  </a:t>
            </a:r>
            <a:endParaRPr kumimoji="0" lang="vi-VN" altLang="vi-VN" sz="1900" b="0" i="0" u="none" strike="noStrike" cap="none" normalizeH="0" baseline="0">
              <a:ln>
                <a:noFill/>
              </a:ln>
              <a:solidFill>
                <a:srgbClr val="000000"/>
              </a:solidFill>
              <a:effectLst/>
              <a:latin typeface="OpenSans"/>
            </a:endParaRPr>
          </a:p>
        </p:txBody>
      </p:sp>
      <p:sp>
        <p:nvSpPr>
          <p:cNvPr id="13" name="Text Box 14">
            <a:extLst>
              <a:ext uri="{FF2B5EF4-FFF2-40B4-BE49-F238E27FC236}">
                <a16:creationId xmlns:a16="http://schemas.microsoft.com/office/drawing/2014/main" xmlns="" id="{588C9926-180A-4639-A536-8530B2E0D754}"/>
              </a:ext>
            </a:extLst>
          </p:cNvPr>
          <p:cNvSpPr txBox="1">
            <a:spLocks noChangeArrowheads="1"/>
          </p:cNvSpPr>
          <p:nvPr/>
        </p:nvSpPr>
        <p:spPr bwMode="auto">
          <a:xfrm>
            <a:off x="3985419" y="1176622"/>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7" name="Picture 6">
            <a:extLst>
              <a:ext uri="{FF2B5EF4-FFF2-40B4-BE49-F238E27FC236}">
                <a16:creationId xmlns:a16="http://schemas.microsoft.com/office/drawing/2014/main" xmlns="" id="{DF2A4652-8B02-4CC0-8570-DA0DA0243E5B}"/>
              </a:ext>
            </a:extLst>
          </p:cNvPr>
          <p:cNvPicPr>
            <a:picLocks noChangeAspect="1"/>
          </p:cNvPicPr>
          <p:nvPr/>
        </p:nvPicPr>
        <p:blipFill rotWithShape="1">
          <a:blip r:embed="rId3"/>
          <a:srcRect l="24453" t="23333" r="25156" b="68964"/>
          <a:stretch/>
        </p:blipFill>
        <p:spPr>
          <a:xfrm>
            <a:off x="1895686" y="1645568"/>
            <a:ext cx="12669541" cy="1089474"/>
          </a:xfrm>
          <a:prstGeom prst="rect">
            <a:avLst/>
          </a:prstGeom>
        </p:spPr>
      </p:pic>
      <p:pic>
        <p:nvPicPr>
          <p:cNvPr id="16" name="Picture 15">
            <a:extLst>
              <a:ext uri="{FF2B5EF4-FFF2-40B4-BE49-F238E27FC236}">
                <a16:creationId xmlns:a16="http://schemas.microsoft.com/office/drawing/2014/main" xmlns="" id="{D570F3E7-FEBD-4A84-A802-4C24B22EE409}"/>
              </a:ext>
            </a:extLst>
          </p:cNvPr>
          <p:cNvPicPr>
            <a:picLocks noChangeAspect="1"/>
          </p:cNvPicPr>
          <p:nvPr/>
        </p:nvPicPr>
        <p:blipFill rotWithShape="1">
          <a:blip r:embed="rId3"/>
          <a:srcRect l="24453" t="30903" r="25156" b="34167"/>
          <a:stretch/>
        </p:blipFill>
        <p:spPr>
          <a:xfrm>
            <a:off x="1168925" y="2828257"/>
            <a:ext cx="12809465" cy="4368546"/>
          </a:xfrm>
          <a:prstGeom prst="rect">
            <a:avLst/>
          </a:prstGeom>
        </p:spPr>
      </p:pic>
      <p:sp>
        <p:nvSpPr>
          <p:cNvPr id="10" name="Rectangle 9">
            <a:extLst>
              <a:ext uri="{FF2B5EF4-FFF2-40B4-BE49-F238E27FC236}">
                <a16:creationId xmlns:a16="http://schemas.microsoft.com/office/drawing/2014/main" xmlns="" id="{B6ABB96F-1BFC-4F02-8FA8-2E90F339797F}"/>
              </a:ext>
            </a:extLst>
          </p:cNvPr>
          <p:cNvSpPr/>
          <p:nvPr/>
        </p:nvSpPr>
        <p:spPr>
          <a:xfrm>
            <a:off x="1508919" y="7244715"/>
            <a:ext cx="2077741" cy="984885"/>
          </a:xfrm>
          <a:prstGeom prst="rect">
            <a:avLst/>
          </a:prstGeom>
        </p:spPr>
        <p:txBody>
          <a:bodyPr wrap="square">
            <a:spAutoFit/>
          </a:bodyPr>
          <a:lstStyle/>
          <a:p>
            <a:pPr algn="ctr"/>
            <a:r>
              <a:rPr lang="vi-VN">
                <a:solidFill>
                  <a:srgbClr val="0000FF"/>
                </a:solidFill>
              </a:rPr>
              <a:t>Hình 1</a:t>
            </a:r>
          </a:p>
          <a:p>
            <a:pPr algn="ctr"/>
            <a:r>
              <a:rPr lang="vi-VN">
                <a:solidFill>
                  <a:srgbClr val="0000FF"/>
                </a:solidFill>
              </a:rPr>
              <a:t>3 que tính.</a:t>
            </a:r>
          </a:p>
        </p:txBody>
      </p:sp>
      <p:sp>
        <p:nvSpPr>
          <p:cNvPr id="11" name="Rectangle 10">
            <a:extLst>
              <a:ext uri="{FF2B5EF4-FFF2-40B4-BE49-F238E27FC236}">
                <a16:creationId xmlns:a16="http://schemas.microsoft.com/office/drawing/2014/main" xmlns="" id="{9CA15FD9-27F3-465E-B57E-DED139024E12}"/>
              </a:ext>
            </a:extLst>
          </p:cNvPr>
          <p:cNvSpPr/>
          <p:nvPr/>
        </p:nvSpPr>
        <p:spPr>
          <a:xfrm>
            <a:off x="3794919" y="7243246"/>
            <a:ext cx="1921651" cy="984885"/>
          </a:xfrm>
          <a:prstGeom prst="rect">
            <a:avLst/>
          </a:prstGeom>
        </p:spPr>
        <p:txBody>
          <a:bodyPr wrap="square">
            <a:spAutoFit/>
          </a:bodyPr>
          <a:lstStyle/>
          <a:p>
            <a:pPr algn="ctr"/>
            <a:r>
              <a:rPr lang="vi-VN">
                <a:solidFill>
                  <a:srgbClr val="0000FF"/>
                </a:solidFill>
              </a:rPr>
              <a:t>Hình 2. </a:t>
            </a:r>
          </a:p>
          <a:p>
            <a:pPr algn="ctr"/>
            <a:r>
              <a:rPr lang="vi-VN">
                <a:solidFill>
                  <a:srgbClr val="0000FF"/>
                </a:solidFill>
              </a:rPr>
              <a:t>5 que tính.</a:t>
            </a:r>
          </a:p>
        </p:txBody>
      </p:sp>
      <p:sp>
        <p:nvSpPr>
          <p:cNvPr id="12" name="Rectangle 11">
            <a:extLst>
              <a:ext uri="{FF2B5EF4-FFF2-40B4-BE49-F238E27FC236}">
                <a16:creationId xmlns:a16="http://schemas.microsoft.com/office/drawing/2014/main" xmlns="" id="{262CDC7E-7ED9-4FB8-95B2-2D8E92A1FF45}"/>
              </a:ext>
            </a:extLst>
          </p:cNvPr>
          <p:cNvSpPr/>
          <p:nvPr/>
        </p:nvSpPr>
        <p:spPr>
          <a:xfrm>
            <a:off x="6233319" y="7243246"/>
            <a:ext cx="2077741" cy="984885"/>
          </a:xfrm>
          <a:prstGeom prst="rect">
            <a:avLst/>
          </a:prstGeom>
        </p:spPr>
        <p:txBody>
          <a:bodyPr wrap="square">
            <a:spAutoFit/>
          </a:bodyPr>
          <a:lstStyle/>
          <a:p>
            <a:pPr algn="ctr"/>
            <a:r>
              <a:rPr lang="pt-BR">
                <a:solidFill>
                  <a:srgbClr val="0000FF"/>
                </a:solidFill>
              </a:rPr>
              <a:t>Hình </a:t>
            </a:r>
            <a:r>
              <a:rPr lang="vi-VN">
                <a:solidFill>
                  <a:srgbClr val="0000FF"/>
                </a:solidFill>
              </a:rPr>
              <a:t>3.</a:t>
            </a:r>
          </a:p>
          <a:p>
            <a:pPr algn="ctr"/>
            <a:r>
              <a:rPr lang="pt-BR">
                <a:solidFill>
                  <a:srgbClr val="0000FF"/>
                </a:solidFill>
              </a:rPr>
              <a:t>7 que tính.</a:t>
            </a:r>
          </a:p>
        </p:txBody>
      </p:sp>
      <p:sp>
        <p:nvSpPr>
          <p:cNvPr id="14" name="Rectangle 13">
            <a:extLst>
              <a:ext uri="{FF2B5EF4-FFF2-40B4-BE49-F238E27FC236}">
                <a16:creationId xmlns:a16="http://schemas.microsoft.com/office/drawing/2014/main" xmlns="" id="{C90CBFD7-5957-4A1A-8492-E64D7C9A9C19}"/>
              </a:ext>
            </a:extLst>
          </p:cNvPr>
          <p:cNvSpPr/>
          <p:nvPr/>
        </p:nvSpPr>
        <p:spPr>
          <a:xfrm>
            <a:off x="9738519" y="7244715"/>
            <a:ext cx="1811714" cy="984885"/>
          </a:xfrm>
          <a:prstGeom prst="rect">
            <a:avLst/>
          </a:prstGeom>
        </p:spPr>
        <p:txBody>
          <a:bodyPr wrap="none">
            <a:spAutoFit/>
          </a:bodyPr>
          <a:lstStyle/>
          <a:p>
            <a:pPr algn="ctr"/>
            <a:r>
              <a:rPr lang="pt-BR">
                <a:solidFill>
                  <a:srgbClr val="0000FF"/>
                </a:solidFill>
              </a:rPr>
              <a:t>Hình </a:t>
            </a:r>
            <a:r>
              <a:rPr lang="vi-VN">
                <a:solidFill>
                  <a:srgbClr val="0000FF"/>
                </a:solidFill>
              </a:rPr>
              <a:t>4.</a:t>
            </a:r>
          </a:p>
          <a:p>
            <a:pPr algn="ctr"/>
            <a:r>
              <a:rPr lang="pt-BR">
                <a:solidFill>
                  <a:srgbClr val="0000FF"/>
                </a:solidFill>
              </a:rPr>
              <a:t>9 que tính.</a:t>
            </a:r>
          </a:p>
        </p:txBody>
      </p:sp>
      <p:sp>
        <p:nvSpPr>
          <p:cNvPr id="20" name="Rectangle 19">
            <a:extLst>
              <a:ext uri="{FF2B5EF4-FFF2-40B4-BE49-F238E27FC236}">
                <a16:creationId xmlns:a16="http://schemas.microsoft.com/office/drawing/2014/main" xmlns="" id="{BACD30DE-CD85-4DE0-86B4-32AA3FB6FC2C}"/>
              </a:ext>
            </a:extLst>
          </p:cNvPr>
          <p:cNvSpPr/>
          <p:nvPr/>
        </p:nvSpPr>
        <p:spPr>
          <a:xfrm>
            <a:off x="12749127" y="7244715"/>
            <a:ext cx="2362200" cy="984885"/>
          </a:xfrm>
          <a:prstGeom prst="rect">
            <a:avLst/>
          </a:prstGeom>
        </p:spPr>
        <p:txBody>
          <a:bodyPr wrap="square">
            <a:spAutoFit/>
          </a:bodyPr>
          <a:lstStyle/>
          <a:p>
            <a:pPr algn="ctr"/>
            <a:r>
              <a:rPr lang="vi-VN">
                <a:solidFill>
                  <a:srgbClr val="FF0000"/>
                </a:solidFill>
              </a:rPr>
              <a:t> Hình 5 có11 que tính.</a:t>
            </a:r>
          </a:p>
        </p:txBody>
      </p:sp>
      <p:sp>
        <p:nvSpPr>
          <p:cNvPr id="22" name="Rectangle 21">
            <a:extLst>
              <a:ext uri="{FF2B5EF4-FFF2-40B4-BE49-F238E27FC236}">
                <a16:creationId xmlns:a16="http://schemas.microsoft.com/office/drawing/2014/main" xmlns="" id="{B92B6E4C-E355-42B7-A97E-F2B8B372F156}"/>
              </a:ext>
            </a:extLst>
          </p:cNvPr>
          <p:cNvSpPr/>
          <p:nvPr/>
        </p:nvSpPr>
        <p:spPr>
          <a:xfrm>
            <a:off x="11886901" y="7462391"/>
            <a:ext cx="747218" cy="538609"/>
          </a:xfrm>
          <a:prstGeom prst="rect">
            <a:avLst/>
          </a:prstGeom>
        </p:spPr>
        <p:txBody>
          <a:bodyPr wrap="square">
            <a:spAutoFit/>
          </a:bodyPr>
          <a:lstStyle/>
          <a:p>
            <a:r>
              <a:rPr lang="vi-VN">
                <a:solidFill>
                  <a:srgbClr val="FF0000"/>
                </a:solidFill>
              </a:rPr>
              <a:t> =&gt;</a:t>
            </a:r>
          </a:p>
        </p:txBody>
      </p:sp>
      <p:grpSp>
        <p:nvGrpSpPr>
          <p:cNvPr id="28" name="Group 27">
            <a:extLst>
              <a:ext uri="{FF2B5EF4-FFF2-40B4-BE49-F238E27FC236}">
                <a16:creationId xmlns:a16="http://schemas.microsoft.com/office/drawing/2014/main" xmlns="" id="{24D08A47-EC7B-44D9-8E16-1A7F124BF6B8}"/>
              </a:ext>
            </a:extLst>
          </p:cNvPr>
          <p:cNvGrpSpPr/>
          <p:nvPr/>
        </p:nvGrpSpPr>
        <p:grpSpPr>
          <a:xfrm>
            <a:off x="12304366" y="6114382"/>
            <a:ext cx="3834953" cy="984885"/>
            <a:chOff x="12304366" y="6114382"/>
            <a:chExt cx="3834953" cy="984885"/>
          </a:xfrm>
        </p:grpSpPr>
        <p:pic>
          <p:nvPicPr>
            <p:cNvPr id="21" name="Picture 20">
              <a:extLst>
                <a:ext uri="{FF2B5EF4-FFF2-40B4-BE49-F238E27FC236}">
                  <a16:creationId xmlns:a16="http://schemas.microsoft.com/office/drawing/2014/main" xmlns="" id="{E6E0362D-288F-4924-80FF-02C7A747F756}"/>
                </a:ext>
              </a:extLst>
            </p:cNvPr>
            <p:cNvPicPr>
              <a:picLocks noChangeAspect="1"/>
            </p:cNvPicPr>
            <p:nvPr/>
          </p:nvPicPr>
          <p:blipFill rotWithShape="1">
            <a:blip r:embed="rId3"/>
            <a:srcRect l="56011" t="57368" r="31192" b="34980"/>
            <a:stretch/>
          </p:blipFill>
          <p:spPr>
            <a:xfrm>
              <a:off x="12304366" y="6114382"/>
              <a:ext cx="3348048" cy="984885"/>
            </a:xfrm>
            <a:prstGeom prst="rect">
              <a:avLst/>
            </a:prstGeom>
          </p:spPr>
        </p:pic>
        <p:sp>
          <p:nvSpPr>
            <p:cNvPr id="8" name="Isosceles Triangle 7">
              <a:extLst>
                <a:ext uri="{FF2B5EF4-FFF2-40B4-BE49-F238E27FC236}">
                  <a16:creationId xmlns:a16="http://schemas.microsoft.com/office/drawing/2014/main" xmlns="" id="{71F574CD-223E-4722-BD1A-CAF3F564B2F0}"/>
                </a:ext>
              </a:extLst>
            </p:cNvPr>
            <p:cNvSpPr/>
            <p:nvPr/>
          </p:nvSpPr>
          <p:spPr>
            <a:xfrm>
              <a:off x="14996319" y="6263924"/>
              <a:ext cx="1143000" cy="685800"/>
            </a:xfrm>
            <a:prstGeom prst="triangle">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27" name="Group 26">
            <a:extLst>
              <a:ext uri="{FF2B5EF4-FFF2-40B4-BE49-F238E27FC236}">
                <a16:creationId xmlns:a16="http://schemas.microsoft.com/office/drawing/2014/main" xmlns="" id="{2C2FF8C3-6FFA-4A27-B334-1CFEA5C7BC2C}"/>
              </a:ext>
            </a:extLst>
          </p:cNvPr>
          <p:cNvGrpSpPr/>
          <p:nvPr/>
        </p:nvGrpSpPr>
        <p:grpSpPr>
          <a:xfrm>
            <a:off x="14996319" y="6263924"/>
            <a:ext cx="1143000" cy="685800"/>
            <a:chOff x="14996319" y="6263924"/>
            <a:chExt cx="1143000" cy="685800"/>
          </a:xfrm>
        </p:grpSpPr>
        <p:cxnSp>
          <p:nvCxnSpPr>
            <p:cNvPr id="15" name="Straight Connector 14">
              <a:extLst>
                <a:ext uri="{FF2B5EF4-FFF2-40B4-BE49-F238E27FC236}">
                  <a16:creationId xmlns:a16="http://schemas.microsoft.com/office/drawing/2014/main" xmlns="" id="{13A1A94C-92F7-4635-9B84-DB4DF2663540}"/>
                </a:ext>
              </a:extLst>
            </p:cNvPr>
            <p:cNvCxnSpPr>
              <a:stCxn id="8" idx="0"/>
              <a:endCxn id="8" idx="4"/>
            </p:cNvCxnSpPr>
            <p:nvPr/>
          </p:nvCxnSpPr>
          <p:spPr>
            <a:xfrm>
              <a:off x="15567819" y="6263924"/>
              <a:ext cx="571500" cy="685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9175A9D-0936-418A-9D91-F8E207FED115}"/>
                </a:ext>
              </a:extLst>
            </p:cNvPr>
            <p:cNvCxnSpPr>
              <a:stCxn id="8" idx="2"/>
              <a:endCxn id="8" idx="4"/>
            </p:cNvCxnSpPr>
            <p:nvPr/>
          </p:nvCxnSpPr>
          <p:spPr>
            <a:xfrm>
              <a:off x="14996319" y="6949724"/>
              <a:ext cx="1143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87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3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40000" lnSpcReduction="20000"/>
          </a:bodyPr>
          <a:lstStyle/>
          <a:p>
            <a:r>
              <a:rPr lang="vi-VN" b="1" dirty="0" smtClean="0">
                <a:latin typeface="inherit"/>
              </a:rPr>
              <a:t>II</a:t>
            </a:r>
            <a:r>
              <a:rPr lang="vi-VN" b="1" dirty="0">
                <a:latin typeface="inherit"/>
              </a:rPr>
              <a:t>. Theo em, cần làm gì để tham gia giao thông bằng xe đạp an toàn?</a:t>
            </a:r>
            <a:endParaRPr lang="vi-VN" dirty="0"/>
          </a:p>
          <a:p>
            <a:r>
              <a:rPr lang="vi-VN" dirty="0"/>
              <a:t>Xe đạp là một loại phương tiện được phép tham gia giao thông theo quy định của pháp luật, xe đạp bao gồm xe đạp thô sơ và xe đạp máy, trong đó xe đạp máy là xe thô sơ hai bánh có lắp động cơ, vận tốc thiết kế lớn nhất không lớn hơn 25 km/h và khi tắt máy thì đạp xe đi được (kể cả xe đạp điện). Để tham gia giao thông bằng xe đạp an toàn thì các em cần làm những điều như sau:</a:t>
            </a:r>
          </a:p>
          <a:p>
            <a:r>
              <a:rPr lang="vi-VN" dirty="0"/>
              <a:t>Luôn quan sát đường đi khi lái xe;</a:t>
            </a:r>
          </a:p>
          <a:p>
            <a:r>
              <a:rPr lang="vi-VN" dirty="0"/>
              <a:t>Luôn đi đúng làn đường dành cho xe đạp;</a:t>
            </a:r>
          </a:p>
          <a:p>
            <a:r>
              <a:rPr lang="vi-VN" dirty="0"/>
              <a:t>Phải chấp hành hệ thống báo hiệu giao thông đường bộ bao gồm hệ thống đèn tín hiệu, biển báo hiệu đường bộ, vạch kẻ đường, cọc tiêu hoặc tường bảo vệ, rào chắn và hiệu lệnh của người điều khiển giao thông.</a:t>
            </a:r>
          </a:p>
          <a:p>
            <a:r>
              <a:rPr lang="vi-VN" dirty="0"/>
              <a:t>Không đi dàn hàng hai, hàng ba trên đường;</a:t>
            </a:r>
          </a:p>
          <a:p>
            <a:r>
              <a:rPr lang="vi-VN" dirty="0"/>
              <a:t>Trên đường không nên đi gần phương tiện lớn như xe tải, xe ô tô lớn;</a:t>
            </a:r>
          </a:p>
          <a:p>
            <a:r>
              <a:rPr lang="vi-VN" dirty="0"/>
              <a:t>Không chở 3 người trên xe đạp;</a:t>
            </a:r>
          </a:p>
          <a:p>
            <a:r>
              <a:rPr lang="vi-VN" dirty="0"/>
              <a:t>Không mang những vật cồng kềnh khi đi xe;</a:t>
            </a:r>
          </a:p>
          <a:p>
            <a:r>
              <a:rPr lang="vi-VN" dirty="0"/>
              <a:t>Không vừa đi vừa nói chuyện;</a:t>
            </a:r>
          </a:p>
          <a:p>
            <a:r>
              <a:rPr lang="vi-VN" dirty="0"/>
              <a:t>Luôn đi sát làn đường về phía bên phải;</a:t>
            </a:r>
          </a:p>
          <a:p>
            <a:r>
              <a:rPr lang="vi-VN" dirty="0"/>
              <a:t>Không sử dụng ô, điện thoại di động, thiết bị âm thanh, trừ thiết bị trợ thính khi đang di xe.</a:t>
            </a:r>
          </a:p>
          <a:p>
            <a:pPr algn="just"/>
            <a:r>
              <a:rPr lang="vi-VN" dirty="0"/>
              <a:t>Bên cạnh đó em cũng luôn nhắc nhở bản thân phải nắm rõ các quy định và thực hiện thật tốt để trở thành một tấm gương tốt, để tác động được đến những người xung quanh cùng thực hiện như mình, góp phần nâng cao kiến thức về an toàn giao thông đường bộ, tham gia giao thông an toàn.</a:t>
            </a:r>
          </a:p>
          <a:p>
            <a:endParaRPr lang="en-US" dirty="0"/>
          </a:p>
        </p:txBody>
      </p:sp>
    </p:spTree>
    <p:extLst>
      <p:ext uri="{BB962C8B-B14F-4D97-AF65-F5344CB8AC3E}">
        <p14:creationId xmlns:p14="http://schemas.microsoft.com/office/powerpoint/2010/main" val="916321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681" y="76201"/>
            <a:ext cx="16901319" cy="8092018"/>
          </a:xfrm>
        </p:spPr>
        <p:txBody>
          <a:bodyPr>
            <a:normAutofit fontScale="25000" lnSpcReduction="20000"/>
          </a:bodyPr>
          <a:lstStyle/>
          <a:p>
            <a:r>
              <a:rPr lang="vi-VN" sz="19200" dirty="0">
                <a:latin typeface="+mj-lt"/>
              </a:rPr>
              <a:t>- Bàn đạp: Là bộ phận giúp truyền lực từ chân người dùng vào xe để xe di </a:t>
            </a:r>
            <a:r>
              <a:rPr lang="vi-VN" sz="19200" dirty="0" smtClean="0">
                <a:latin typeface="+mj-lt"/>
              </a:rPr>
              <a:t>chuyển</a:t>
            </a:r>
            <a:endParaRPr lang="en-US" sz="19200" dirty="0" smtClean="0">
              <a:latin typeface="+mj-lt"/>
            </a:endParaRPr>
          </a:p>
          <a:p>
            <a:r>
              <a:rPr lang="vi-VN" sz="19200" dirty="0" smtClean="0">
                <a:latin typeface="+mj-lt"/>
              </a:rPr>
              <a:t>- </a:t>
            </a:r>
            <a:r>
              <a:rPr lang="vi-VN" sz="19200" dirty="0">
                <a:latin typeface="+mj-lt"/>
              </a:rPr>
              <a:t>Xích xe: Là bộ phận kết nối phần trước xe </a:t>
            </a:r>
            <a:r>
              <a:rPr lang="vi-VN" sz="19200" dirty="0" smtClean="0">
                <a:latin typeface="+mj-lt"/>
              </a:rPr>
              <a:t>với </a:t>
            </a:r>
            <a:r>
              <a:rPr lang="vi-VN" sz="19200" dirty="0">
                <a:latin typeface="+mj-lt"/>
              </a:rPr>
              <a:t>phần sau xe </a:t>
            </a:r>
            <a:r>
              <a:rPr lang="en-US" sz="19200" dirty="0" smtClean="0">
                <a:latin typeface="+mj-lt"/>
              </a:rPr>
              <a:t>- ----- </a:t>
            </a:r>
            <a:r>
              <a:rPr lang="vi-VN" sz="19200" dirty="0">
                <a:solidFill>
                  <a:prstClr val="black"/>
                </a:solidFill>
                <a:latin typeface="Times New Roman" panose="02020603050405020304" pitchFamily="18" charset="0"/>
              </a:rPr>
              <a:t>- </a:t>
            </a:r>
            <a:r>
              <a:rPr lang="vi-VN" sz="19200" dirty="0" smtClean="0">
                <a:latin typeface="+mj-lt"/>
              </a:rPr>
              <a:t>Vành </a:t>
            </a:r>
            <a:r>
              <a:rPr lang="vi-VN" sz="19200" dirty="0">
                <a:latin typeface="+mj-lt"/>
              </a:rPr>
              <a:t>bánh xe: Là bộ khung của </a:t>
            </a:r>
            <a:r>
              <a:rPr lang="vi-VN" sz="19200" dirty="0" smtClean="0">
                <a:latin typeface="+mj-lt"/>
              </a:rPr>
              <a:t>xe</a:t>
            </a:r>
            <a:endParaRPr lang="vi-VN" sz="19200" dirty="0">
              <a:latin typeface="+mj-lt"/>
            </a:endParaRPr>
          </a:p>
          <a:p>
            <a:r>
              <a:rPr lang="vi-VN" sz="19200" dirty="0">
                <a:latin typeface="+mj-lt"/>
              </a:rPr>
              <a:t>- Nan hoa: </a:t>
            </a:r>
            <a:r>
              <a:rPr lang="vi-VN" sz="19200" dirty="0" smtClean="0">
                <a:latin typeface="+mj-lt"/>
              </a:rPr>
              <a:t>thanh </a:t>
            </a:r>
            <a:r>
              <a:rPr lang="vi-VN" sz="19200" dirty="0">
                <a:latin typeface="+mj-lt"/>
              </a:rPr>
              <a:t>nhỏ bằng </a:t>
            </a:r>
            <a:r>
              <a:rPr lang="vi-VN" sz="19200" dirty="0" smtClean="0">
                <a:latin typeface="+mj-lt"/>
              </a:rPr>
              <a:t>thép</a:t>
            </a:r>
            <a:endParaRPr lang="en-US" sz="19200" dirty="0" smtClean="0">
              <a:latin typeface="+mj-lt"/>
            </a:endParaRPr>
          </a:p>
          <a:p>
            <a:r>
              <a:rPr lang="vi-VN" sz="19200" dirty="0" smtClean="0">
                <a:latin typeface="+mj-lt"/>
              </a:rPr>
              <a:t>- </a:t>
            </a:r>
            <a:r>
              <a:rPr lang="vi-VN" sz="19200" dirty="0">
                <a:latin typeface="+mj-lt"/>
              </a:rPr>
              <a:t>Săm, lốp: Là phần vỏ ngoài của bánh </a:t>
            </a:r>
            <a:r>
              <a:rPr lang="vi-VN" sz="19200" dirty="0" smtClean="0">
                <a:latin typeface="+mj-lt"/>
              </a:rPr>
              <a:t>xe</a:t>
            </a:r>
            <a:endParaRPr lang="en-US" sz="19200" dirty="0" smtClean="0">
              <a:latin typeface="+mj-lt"/>
            </a:endParaRPr>
          </a:p>
          <a:p>
            <a:r>
              <a:rPr lang="vi-VN" sz="19200" dirty="0" smtClean="0">
                <a:latin typeface="+mj-lt"/>
              </a:rPr>
              <a:t>- </a:t>
            </a:r>
            <a:r>
              <a:rPr lang="vi-VN" sz="19200" dirty="0">
                <a:latin typeface="+mj-lt"/>
              </a:rPr>
              <a:t>Tay lái và tay thắng: </a:t>
            </a:r>
            <a:r>
              <a:rPr lang="vi-VN" sz="19200" dirty="0" smtClean="0">
                <a:latin typeface="+mj-lt"/>
              </a:rPr>
              <a:t>giúp </a:t>
            </a:r>
            <a:r>
              <a:rPr lang="vi-VN" sz="19200" dirty="0">
                <a:latin typeface="+mj-lt"/>
              </a:rPr>
              <a:t>xe phanh lại khi cần;</a:t>
            </a:r>
          </a:p>
          <a:p>
            <a:r>
              <a:rPr lang="vi-VN" sz="19200" dirty="0">
                <a:latin typeface="+mj-lt"/>
              </a:rPr>
              <a:t>- Hệ thống phanh bao gồm tay phanh, dây phanh, cụm má phanh: </a:t>
            </a:r>
            <a:r>
              <a:rPr lang="vi-VN" sz="19200" dirty="0" smtClean="0">
                <a:latin typeface="+mj-lt"/>
              </a:rPr>
              <a:t>- </a:t>
            </a:r>
            <a:r>
              <a:rPr lang="vi-VN" sz="19200" dirty="0">
                <a:latin typeface="+mj-lt"/>
              </a:rPr>
              <a:t>Khung xe đạp là bộ phận quan trọng chịu lực của </a:t>
            </a:r>
            <a:r>
              <a:rPr lang="vi-VN" sz="19200" dirty="0" smtClean="0">
                <a:latin typeface="+mj-lt"/>
              </a:rPr>
              <a:t>xe</a:t>
            </a:r>
            <a:endParaRPr lang="en-US" sz="19200" dirty="0" smtClean="0">
              <a:latin typeface="+mj-lt"/>
            </a:endParaRPr>
          </a:p>
          <a:p>
            <a:r>
              <a:rPr lang="vi-VN" sz="19200" dirty="0" smtClean="0">
                <a:latin typeface="+mj-lt"/>
              </a:rPr>
              <a:t>- </a:t>
            </a:r>
            <a:r>
              <a:rPr lang="vi-VN" sz="19200" dirty="0">
                <a:latin typeface="+mj-lt"/>
              </a:rPr>
              <a:t>Yên xe: Là vị trí ngồi của người </a:t>
            </a:r>
            <a:r>
              <a:rPr lang="vi-VN" sz="19200" dirty="0" smtClean="0">
                <a:latin typeface="+mj-lt"/>
              </a:rPr>
              <a:t>lái</a:t>
            </a:r>
            <a:endParaRPr lang="en-US" sz="19200" dirty="0" smtClean="0">
              <a:latin typeface="+mj-lt"/>
            </a:endParaRPr>
          </a:p>
          <a:p>
            <a:r>
              <a:rPr lang="vi-VN" sz="19200" dirty="0" smtClean="0">
                <a:latin typeface="+mj-lt"/>
              </a:rPr>
              <a:t>- </a:t>
            </a:r>
            <a:r>
              <a:rPr lang="vi-VN" sz="19200" dirty="0">
                <a:latin typeface="+mj-lt"/>
              </a:rPr>
              <a:t>Chuông xe: </a:t>
            </a:r>
            <a:r>
              <a:rPr lang="vi-VN" sz="19200" dirty="0" smtClean="0">
                <a:latin typeface="+mj-lt"/>
              </a:rPr>
              <a:t>còi </a:t>
            </a:r>
            <a:r>
              <a:rPr lang="vi-VN" sz="19200" dirty="0">
                <a:latin typeface="+mj-lt"/>
              </a:rPr>
              <a:t>báo hiệu của xe </a:t>
            </a:r>
            <a:endParaRPr lang="en-US" sz="19200" dirty="0" smtClean="0">
              <a:latin typeface="+mj-lt"/>
            </a:endParaRPr>
          </a:p>
          <a:p>
            <a:r>
              <a:rPr lang="vi-VN" sz="19200" dirty="0" smtClean="0">
                <a:latin typeface="+mj-lt"/>
              </a:rPr>
              <a:t>- </a:t>
            </a:r>
            <a:r>
              <a:rPr lang="vi-VN" sz="19200" dirty="0">
                <a:latin typeface="+mj-lt"/>
              </a:rPr>
              <a:t>Líp xe: </a:t>
            </a:r>
            <a:r>
              <a:rPr lang="vi-VN" sz="19200" dirty="0" smtClean="0">
                <a:latin typeface="+mj-lt"/>
              </a:rPr>
              <a:t>chuyển </a:t>
            </a:r>
            <a:r>
              <a:rPr lang="vi-VN" sz="19200" dirty="0">
                <a:latin typeface="+mj-lt"/>
              </a:rPr>
              <a:t>động từ xích và truyền đến bánh </a:t>
            </a:r>
            <a:r>
              <a:rPr lang="vi-VN" sz="19200" dirty="0" smtClean="0">
                <a:latin typeface="+mj-lt"/>
              </a:rPr>
              <a:t>sau</a:t>
            </a:r>
            <a:endParaRPr lang="en-US" sz="19200" dirty="0" smtClean="0">
              <a:latin typeface="+mj-lt"/>
            </a:endParaRPr>
          </a:p>
          <a:p>
            <a:r>
              <a:rPr lang="vi-VN" sz="19200" dirty="0" smtClean="0">
                <a:latin typeface="+mj-lt"/>
              </a:rPr>
              <a:t>- </a:t>
            </a:r>
            <a:r>
              <a:rPr lang="vi-VN" sz="19200" dirty="0">
                <a:latin typeface="+mj-lt"/>
              </a:rPr>
              <a:t>Đĩa: giúp các mắt xích đi </a:t>
            </a:r>
            <a:r>
              <a:rPr lang="vi-VN" sz="19200" dirty="0" smtClean="0">
                <a:latin typeface="+mj-lt"/>
              </a:rPr>
              <a:t>qua</a:t>
            </a:r>
            <a:endParaRPr lang="en-US" dirty="0"/>
          </a:p>
        </p:txBody>
      </p:sp>
    </p:spTree>
    <p:extLst>
      <p:ext uri="{BB962C8B-B14F-4D97-AF65-F5344CB8AC3E}">
        <p14:creationId xmlns:p14="http://schemas.microsoft.com/office/powerpoint/2010/main" val="3552002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a:extLst>
              <a:ext uri="{FF2B5EF4-FFF2-40B4-BE49-F238E27FC236}">
                <a16:creationId xmlns:a16="http://schemas.microsoft.com/office/drawing/2014/main" xmlns="" id="{A4BCB28C-4D4F-4F21-BC23-E17CFF2997D2}"/>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3" name="Picture 2">
            <a:extLst>
              <a:ext uri="{FF2B5EF4-FFF2-40B4-BE49-F238E27FC236}">
                <a16:creationId xmlns:a16="http://schemas.microsoft.com/office/drawing/2014/main" xmlns="" id="{6039C40A-81F5-46AF-A3E2-03677AC43C6C}"/>
              </a:ext>
            </a:extLst>
          </p:cNvPr>
          <p:cNvPicPr>
            <a:picLocks noChangeAspect="1"/>
          </p:cNvPicPr>
          <p:nvPr/>
        </p:nvPicPr>
        <p:blipFill rotWithShape="1">
          <a:blip r:embed="rId3"/>
          <a:srcRect l="24453" t="20833" r="24453" b="40000"/>
          <a:stretch/>
        </p:blipFill>
        <p:spPr>
          <a:xfrm>
            <a:off x="1156591" y="1679867"/>
            <a:ext cx="14482929" cy="6244933"/>
          </a:xfrm>
          <a:prstGeom prst="rect">
            <a:avLst/>
          </a:prstGeom>
        </p:spPr>
      </p:pic>
    </p:spTree>
    <p:extLst>
      <p:ext uri="{BB962C8B-B14F-4D97-AF65-F5344CB8AC3E}">
        <p14:creationId xmlns:p14="http://schemas.microsoft.com/office/powerpoint/2010/main" val="233509804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2" name="Text Box 14">
            <a:extLst>
              <a:ext uri="{FF2B5EF4-FFF2-40B4-BE49-F238E27FC236}">
                <a16:creationId xmlns:a16="http://schemas.microsoft.com/office/drawing/2014/main" xmlns="" id="{A4BCB28C-4D4F-4F21-BC23-E17CFF2997D2}"/>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7170" name="Picture 2" descr="https://img.loigiaihay.com/picture/2022/0718/image-12.png">
            <a:extLst>
              <a:ext uri="{FF2B5EF4-FFF2-40B4-BE49-F238E27FC236}">
                <a16:creationId xmlns:a16="http://schemas.microsoft.com/office/drawing/2014/main" xmlns="" id="{F337BB08-4F63-470C-A350-FA000039EA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95" t="47623" r="68148" b="44559"/>
          <a:stretch/>
        </p:blipFill>
        <p:spPr bwMode="auto">
          <a:xfrm>
            <a:off x="2042319" y="4988011"/>
            <a:ext cx="3352800" cy="5759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img.loigiaihay.com/picture/2022/0718/image-12.png">
            <a:extLst>
              <a:ext uri="{FF2B5EF4-FFF2-40B4-BE49-F238E27FC236}">
                <a16:creationId xmlns:a16="http://schemas.microsoft.com/office/drawing/2014/main" xmlns="" id="{F991D2D7-ADCF-4417-99B5-AAB256F108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71" t="16715" r="66288" b="51222"/>
          <a:stretch/>
        </p:blipFill>
        <p:spPr bwMode="auto">
          <a:xfrm>
            <a:off x="1900980" y="2328578"/>
            <a:ext cx="416887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img.loigiaihay.com/picture/2022/0718/image-12.png">
            <a:extLst>
              <a:ext uri="{FF2B5EF4-FFF2-40B4-BE49-F238E27FC236}">
                <a16:creationId xmlns:a16="http://schemas.microsoft.com/office/drawing/2014/main" xmlns="" id="{28FE8DD8-5197-4FD5-9762-79F39D47C1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10291" r="10498" b="83285"/>
          <a:stretch/>
        </p:blipFill>
        <p:spPr bwMode="auto">
          <a:xfrm>
            <a:off x="6385719" y="1855238"/>
            <a:ext cx="8915400" cy="4733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img.loigiaihay.com/picture/2022/0718/image-12.png">
            <a:extLst>
              <a:ext uri="{FF2B5EF4-FFF2-40B4-BE49-F238E27FC236}">
                <a16:creationId xmlns:a16="http://schemas.microsoft.com/office/drawing/2014/main" xmlns="" id="{4A4CCF3E-4FC5-4129-B0D4-787E820B44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15681" r="10498" b="76046"/>
          <a:stretch/>
        </p:blipFill>
        <p:spPr bwMode="auto">
          <a:xfrm>
            <a:off x="6538119" y="2252378"/>
            <a:ext cx="89154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img.loigiaihay.com/picture/2022/0718/image-12.png">
            <a:extLst>
              <a:ext uri="{FF2B5EF4-FFF2-40B4-BE49-F238E27FC236}">
                <a16:creationId xmlns:a16="http://schemas.microsoft.com/office/drawing/2014/main" xmlns="" id="{3C149BA1-1B16-4609-8D36-8CE3A7B37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21886" r="10498" b="70875"/>
          <a:stretch/>
        </p:blipFill>
        <p:spPr bwMode="auto">
          <a:xfrm>
            <a:off x="6538119" y="2709578"/>
            <a:ext cx="8915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img.loigiaihay.com/picture/2022/0718/image-12.png">
            <a:extLst>
              <a:ext uri="{FF2B5EF4-FFF2-40B4-BE49-F238E27FC236}">
                <a16:creationId xmlns:a16="http://schemas.microsoft.com/office/drawing/2014/main" xmlns="" id="{99B77818-EBC2-4E58-A4CC-BEC4198562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28092" r="10498" b="64670"/>
          <a:stretch/>
        </p:blipFill>
        <p:spPr bwMode="auto">
          <a:xfrm>
            <a:off x="6538119" y="3166778"/>
            <a:ext cx="8915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img.loigiaihay.com/picture/2022/0718/image-12.png">
            <a:extLst>
              <a:ext uri="{FF2B5EF4-FFF2-40B4-BE49-F238E27FC236}">
                <a16:creationId xmlns:a16="http://schemas.microsoft.com/office/drawing/2014/main" xmlns="" id="{C3501316-BA68-42B7-B870-B43C00F396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35329" r="10498" b="58467"/>
          <a:stretch/>
        </p:blipFill>
        <p:spPr bwMode="auto">
          <a:xfrm>
            <a:off x="6538119" y="3776378"/>
            <a:ext cx="8915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img.loigiaihay.com/picture/2022/0718/image-12.png">
            <a:extLst>
              <a:ext uri="{FF2B5EF4-FFF2-40B4-BE49-F238E27FC236}">
                <a16:creationId xmlns:a16="http://schemas.microsoft.com/office/drawing/2014/main" xmlns="" id="{FD078820-B47D-4AFD-B19E-E4A6D56135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61" t="41198" r="11243" b="52598"/>
          <a:stretch/>
        </p:blipFill>
        <p:spPr bwMode="auto">
          <a:xfrm>
            <a:off x="6461919" y="4233578"/>
            <a:ext cx="89154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img.loigiaihay.com/picture/2022/0718/image-12.png">
            <a:extLst>
              <a:ext uri="{FF2B5EF4-FFF2-40B4-BE49-F238E27FC236}">
                <a16:creationId xmlns:a16="http://schemas.microsoft.com/office/drawing/2014/main" xmlns="" id="{DE23F9FB-B597-4257-A8D3-6F6DE1FB7A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95" t="8898" r="68148" b="83284"/>
          <a:stretch/>
        </p:blipFill>
        <p:spPr bwMode="auto">
          <a:xfrm>
            <a:off x="2118519" y="1686045"/>
            <a:ext cx="3352800" cy="57597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img.loigiaihay.com/picture/2022/0718/image-12.png">
            <a:extLst>
              <a:ext uri="{FF2B5EF4-FFF2-40B4-BE49-F238E27FC236}">
                <a16:creationId xmlns:a16="http://schemas.microsoft.com/office/drawing/2014/main" xmlns="" id="{04D69FFD-339D-4727-9F08-17D85B8008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71" t="57053" r="66288" b="7325"/>
          <a:stretch/>
        </p:blipFill>
        <p:spPr bwMode="auto">
          <a:xfrm>
            <a:off x="1421113" y="5514562"/>
            <a:ext cx="4742164" cy="30816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img.loigiaihay.com/picture/2022/0718/image-12.png">
            <a:extLst>
              <a:ext uri="{FF2B5EF4-FFF2-40B4-BE49-F238E27FC236}">
                <a16:creationId xmlns:a16="http://schemas.microsoft.com/office/drawing/2014/main" xmlns="" id="{1AB72364-3B33-4836-A09D-9FF7AB2FE8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49815" r="13287" b="43979"/>
          <a:stretch/>
        </p:blipFill>
        <p:spPr bwMode="auto">
          <a:xfrm>
            <a:off x="6461919" y="5334000"/>
            <a:ext cx="8458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img.loigiaihay.com/picture/2022/0718/image-12.png">
            <a:extLst>
              <a:ext uri="{FF2B5EF4-FFF2-40B4-BE49-F238E27FC236}">
                <a16:creationId xmlns:a16="http://schemas.microsoft.com/office/drawing/2014/main" xmlns="" id="{5B76D4D2-B308-4918-BA5A-072A1B95EB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57055" r="13287" b="36739"/>
          <a:stretch/>
        </p:blipFill>
        <p:spPr bwMode="auto">
          <a:xfrm>
            <a:off x="6690519" y="5824822"/>
            <a:ext cx="8458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img.loigiaihay.com/picture/2022/0718/image-12.png">
            <a:extLst>
              <a:ext uri="{FF2B5EF4-FFF2-40B4-BE49-F238E27FC236}">
                <a16:creationId xmlns:a16="http://schemas.microsoft.com/office/drawing/2014/main" xmlns="" id="{09F8A9D0-3C52-4AF5-A0A0-3D7D678053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62684" r="13287" b="31110"/>
          <a:stretch/>
        </p:blipFill>
        <p:spPr bwMode="auto">
          <a:xfrm>
            <a:off x="6690519" y="6205822"/>
            <a:ext cx="8458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img.loigiaihay.com/picture/2022/0718/image-12.png">
            <a:extLst>
              <a:ext uri="{FF2B5EF4-FFF2-40B4-BE49-F238E27FC236}">
                <a16:creationId xmlns:a16="http://schemas.microsoft.com/office/drawing/2014/main" xmlns="" id="{40373B98-B694-4E66-BEED-A8FB998E3F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74638" r="13287" b="19733"/>
          <a:stretch/>
        </p:blipFill>
        <p:spPr bwMode="auto">
          <a:xfrm>
            <a:off x="6690519" y="7120222"/>
            <a:ext cx="8458200" cy="41462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img.loigiaihay.com/picture/2022/0718/image-12.png">
            <a:extLst>
              <a:ext uri="{FF2B5EF4-FFF2-40B4-BE49-F238E27FC236}">
                <a16:creationId xmlns:a16="http://schemas.microsoft.com/office/drawing/2014/main" xmlns="" id="{596B6FE6-7544-4DF1-B0BF-6632DE5C95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69343" r="13287" b="24450"/>
          <a:stretch/>
        </p:blipFill>
        <p:spPr bwMode="auto">
          <a:xfrm>
            <a:off x="6690519" y="6663022"/>
            <a:ext cx="8458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img.loigiaihay.com/picture/2022/0718/image-12.png">
            <a:extLst>
              <a:ext uri="{FF2B5EF4-FFF2-40B4-BE49-F238E27FC236}">
                <a16:creationId xmlns:a16="http://schemas.microsoft.com/office/drawing/2014/main" xmlns="" id="{C00352AA-1FA5-46AB-9B9D-0C27485A61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79932" r="13287" b="13861"/>
          <a:stretch/>
        </p:blipFill>
        <p:spPr bwMode="auto">
          <a:xfrm>
            <a:off x="6690519" y="7577422"/>
            <a:ext cx="8458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img.loigiaihay.com/picture/2022/0718/image-12.png">
            <a:extLst>
              <a:ext uri="{FF2B5EF4-FFF2-40B4-BE49-F238E27FC236}">
                <a16:creationId xmlns:a16="http://schemas.microsoft.com/office/drawing/2014/main" xmlns="" id="{787796C2-492B-48E5-B5A0-4D1017E130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6" t="85894" r="13287" b="8355"/>
          <a:stretch/>
        </p:blipFill>
        <p:spPr bwMode="auto">
          <a:xfrm>
            <a:off x="6690519" y="8110822"/>
            <a:ext cx="8458200" cy="42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2977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0"/>
                                        </p:tgtEl>
                                        <p:attrNameLst>
                                          <p:attrName>style.visibility</p:attrName>
                                        </p:attrNameLst>
                                      </p:cBhvr>
                                      <p:to>
                                        <p:strVal val="visible"/>
                                      </p:to>
                                    </p:set>
                                    <p:animEffect transition="in" filter="fade">
                                      <p:cBhvr>
                                        <p:cTn id="47" dur="500"/>
                                        <p:tgtEl>
                                          <p:spTgt spid="71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a:extLst>
              <a:ext uri="{FF2B5EF4-FFF2-40B4-BE49-F238E27FC236}">
                <a16:creationId xmlns:a16="http://schemas.microsoft.com/office/drawing/2014/main" xmlns="" id="{8004762E-6D36-46F5-BFC7-7598CEAD8CE2}"/>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2" name="Picture 1">
            <a:extLst>
              <a:ext uri="{FF2B5EF4-FFF2-40B4-BE49-F238E27FC236}">
                <a16:creationId xmlns:a16="http://schemas.microsoft.com/office/drawing/2014/main" xmlns="" id="{107F8CE7-249E-4780-9911-0DC9B7F123A6}"/>
              </a:ext>
            </a:extLst>
          </p:cNvPr>
          <p:cNvPicPr>
            <a:picLocks noChangeAspect="1"/>
          </p:cNvPicPr>
          <p:nvPr/>
        </p:nvPicPr>
        <p:blipFill rotWithShape="1">
          <a:blip r:embed="rId3"/>
          <a:srcRect l="25156" t="23293" r="23281" b="70000"/>
          <a:stretch/>
        </p:blipFill>
        <p:spPr>
          <a:xfrm>
            <a:off x="1508919" y="1535870"/>
            <a:ext cx="12821258" cy="938093"/>
          </a:xfrm>
          <a:prstGeom prst="rect">
            <a:avLst/>
          </a:prstGeom>
        </p:spPr>
      </p:pic>
      <p:pic>
        <p:nvPicPr>
          <p:cNvPr id="19" name="Picture 18">
            <a:extLst>
              <a:ext uri="{FF2B5EF4-FFF2-40B4-BE49-F238E27FC236}">
                <a16:creationId xmlns:a16="http://schemas.microsoft.com/office/drawing/2014/main" xmlns="" id="{3C8557F6-74E8-47E2-BF55-83267F6CC580}"/>
              </a:ext>
            </a:extLst>
          </p:cNvPr>
          <p:cNvPicPr>
            <a:picLocks noChangeAspect="1"/>
          </p:cNvPicPr>
          <p:nvPr/>
        </p:nvPicPr>
        <p:blipFill rotWithShape="1">
          <a:blip r:embed="rId3"/>
          <a:srcRect l="25156" t="30000" r="23281" b="42500"/>
          <a:stretch/>
        </p:blipFill>
        <p:spPr>
          <a:xfrm>
            <a:off x="1051719" y="2590800"/>
            <a:ext cx="14478771" cy="5257800"/>
          </a:xfrm>
          <a:prstGeom prst="rect">
            <a:avLst/>
          </a:prstGeom>
        </p:spPr>
      </p:pic>
    </p:spTree>
    <p:extLst>
      <p:ext uri="{BB962C8B-B14F-4D97-AF65-F5344CB8AC3E}">
        <p14:creationId xmlns:p14="http://schemas.microsoft.com/office/powerpoint/2010/main" val="315846612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a:extLst>
              <a:ext uri="{FF2B5EF4-FFF2-40B4-BE49-F238E27FC236}">
                <a16:creationId xmlns:a16="http://schemas.microsoft.com/office/drawing/2014/main" xmlns="" id="{8004762E-6D36-46F5-BFC7-7598CEAD8CE2}"/>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2" name="Picture 1">
            <a:extLst>
              <a:ext uri="{FF2B5EF4-FFF2-40B4-BE49-F238E27FC236}">
                <a16:creationId xmlns:a16="http://schemas.microsoft.com/office/drawing/2014/main" xmlns="" id="{107F8CE7-249E-4780-9911-0DC9B7F123A6}"/>
              </a:ext>
            </a:extLst>
          </p:cNvPr>
          <p:cNvPicPr>
            <a:picLocks noChangeAspect="1"/>
          </p:cNvPicPr>
          <p:nvPr/>
        </p:nvPicPr>
        <p:blipFill rotWithShape="1">
          <a:blip r:embed="rId4"/>
          <a:srcRect l="25156" t="23293" r="23281" b="70000"/>
          <a:stretch/>
        </p:blipFill>
        <p:spPr>
          <a:xfrm>
            <a:off x="1727690" y="1511941"/>
            <a:ext cx="12821258" cy="938093"/>
          </a:xfrm>
          <a:prstGeom prst="rect">
            <a:avLst/>
          </a:prstGeom>
        </p:spPr>
      </p:pic>
      <p:graphicFrame>
        <p:nvGraphicFramePr>
          <p:cNvPr id="4" name="Object 3">
            <a:extLst>
              <a:ext uri="{FF2B5EF4-FFF2-40B4-BE49-F238E27FC236}">
                <a16:creationId xmlns:a16="http://schemas.microsoft.com/office/drawing/2014/main" xmlns="" id="{7446486F-C0AE-44F8-A491-B12819C51B74}"/>
              </a:ext>
            </a:extLst>
          </p:cNvPr>
          <p:cNvGraphicFramePr>
            <a:graphicFrameLocks noChangeAspect="1"/>
          </p:cNvGraphicFramePr>
          <p:nvPr>
            <p:extLst>
              <p:ext uri="{D42A27DB-BD31-4B8C-83A1-F6EECF244321}">
                <p14:modId xmlns:p14="http://schemas.microsoft.com/office/powerpoint/2010/main" val="3117967832"/>
              </p:ext>
            </p:extLst>
          </p:nvPr>
        </p:nvGraphicFramePr>
        <p:xfrm>
          <a:off x="2106398" y="2461543"/>
          <a:ext cx="4868231" cy="3001712"/>
        </p:xfrm>
        <a:graphic>
          <a:graphicData uri="http://schemas.openxmlformats.org/presentationml/2006/ole">
            <mc:AlternateContent xmlns:mc="http://schemas.openxmlformats.org/markup-compatibility/2006">
              <mc:Choice xmlns:v="urn:schemas-microsoft-com:vml" Requires="v">
                <p:oleObj spid="_x0000_s8233" name="Bitmap Image" r:id="rId5" imgW="4248000" imgH="2619360" progId="PBrush">
                  <p:embed/>
                </p:oleObj>
              </mc:Choice>
              <mc:Fallback>
                <p:oleObj name="Bitmap Image" r:id="rId5" imgW="4248000" imgH="2619360" progId="PBrush">
                  <p:embed/>
                  <p:pic>
                    <p:nvPicPr>
                      <p:cNvPr id="0" name=""/>
                      <p:cNvPicPr/>
                      <p:nvPr/>
                    </p:nvPicPr>
                    <p:blipFill>
                      <a:blip r:embed="rId6"/>
                      <a:stretch>
                        <a:fillRect/>
                      </a:stretch>
                    </p:blipFill>
                    <p:spPr>
                      <a:xfrm>
                        <a:off x="2106398" y="2461543"/>
                        <a:ext cx="4868231" cy="3001712"/>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xmlns="" id="{D88A201A-CBEB-47D4-BE00-114E327C9511}"/>
              </a:ext>
            </a:extLst>
          </p:cNvPr>
          <p:cNvSpPr/>
          <p:nvPr/>
        </p:nvSpPr>
        <p:spPr>
          <a:xfrm>
            <a:off x="8118581" y="2482723"/>
            <a:ext cx="6877737" cy="3046988"/>
          </a:xfrm>
          <a:prstGeom prst="rect">
            <a:avLst/>
          </a:prstGeom>
        </p:spPr>
        <p:txBody>
          <a:bodyPr wrap="square">
            <a:spAutoFit/>
          </a:bodyPr>
          <a:lstStyle/>
          <a:p>
            <a:pPr lvl="0"/>
            <a:r>
              <a:rPr lang="vi-VN" sz="4800" dirty="0">
                <a:solidFill>
                  <a:srgbClr val="FF0000"/>
                </a:solidFill>
                <a:latin typeface="OpenSans"/>
              </a:rPr>
              <a:t>- Hình tam giác KIL:</a:t>
            </a:r>
          </a:p>
          <a:p>
            <a:pPr lvl="0"/>
            <a:r>
              <a:rPr lang="vi-VN" sz="4800" dirty="0">
                <a:solidFill>
                  <a:srgbClr val="FF0000"/>
                </a:solidFill>
                <a:latin typeface="OpenSans"/>
              </a:rPr>
              <a:t>+ 3 đỉnh là: K, I, L</a:t>
            </a:r>
          </a:p>
          <a:p>
            <a:pPr lvl="0"/>
            <a:r>
              <a:rPr lang="vi-VN" sz="4800" dirty="0">
                <a:solidFill>
                  <a:srgbClr val="FF0000"/>
                </a:solidFill>
                <a:latin typeface="OpenSans"/>
              </a:rPr>
              <a:t>+ 3 cạnh là: KI, IL, LK</a:t>
            </a:r>
          </a:p>
          <a:p>
            <a:pPr lvl="0"/>
            <a:r>
              <a:rPr lang="vi-VN" sz="4800" dirty="0">
                <a:solidFill>
                  <a:srgbClr val="FF0000"/>
                </a:solidFill>
                <a:latin typeface="OpenSans"/>
              </a:rPr>
              <a:t>+ 3 góc là: K, I, L</a:t>
            </a:r>
          </a:p>
        </p:txBody>
      </p:sp>
      <p:graphicFrame>
        <p:nvGraphicFramePr>
          <p:cNvPr id="6" name="Object 5">
            <a:extLst>
              <a:ext uri="{FF2B5EF4-FFF2-40B4-BE49-F238E27FC236}">
                <a16:creationId xmlns:a16="http://schemas.microsoft.com/office/drawing/2014/main" xmlns="" id="{4CF15375-5B76-4778-9C9B-6A8FF614B1E1}"/>
              </a:ext>
            </a:extLst>
          </p:cNvPr>
          <p:cNvGraphicFramePr>
            <a:graphicFrameLocks noChangeAspect="1"/>
          </p:cNvGraphicFramePr>
          <p:nvPr>
            <p:extLst>
              <p:ext uri="{D42A27DB-BD31-4B8C-83A1-F6EECF244321}">
                <p14:modId xmlns:p14="http://schemas.microsoft.com/office/powerpoint/2010/main" val="3526647422"/>
              </p:ext>
            </p:extLst>
          </p:nvPr>
        </p:nvGraphicFramePr>
        <p:xfrm>
          <a:off x="1889919" y="6020936"/>
          <a:ext cx="4954063" cy="2030858"/>
        </p:xfrm>
        <a:graphic>
          <a:graphicData uri="http://schemas.openxmlformats.org/presentationml/2006/ole">
            <mc:AlternateContent xmlns:mc="http://schemas.openxmlformats.org/markup-compatibility/2006">
              <mc:Choice xmlns:v="urn:schemas-microsoft-com:vml" Requires="v">
                <p:oleObj spid="_x0000_s8234" name="Bitmap Image" r:id="rId7" imgW="4600440" imgH="1886040" progId="PBrush">
                  <p:embed/>
                </p:oleObj>
              </mc:Choice>
              <mc:Fallback>
                <p:oleObj name="Bitmap Image" r:id="rId7" imgW="4600440" imgH="1886040" progId="PBrush">
                  <p:embed/>
                  <p:pic>
                    <p:nvPicPr>
                      <p:cNvPr id="0" name=""/>
                      <p:cNvPicPr/>
                      <p:nvPr/>
                    </p:nvPicPr>
                    <p:blipFill>
                      <a:blip r:embed="rId8"/>
                      <a:stretch>
                        <a:fillRect/>
                      </a:stretch>
                    </p:blipFill>
                    <p:spPr>
                      <a:xfrm>
                        <a:off x="1889919" y="6020936"/>
                        <a:ext cx="4954063" cy="203085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xmlns="" id="{84CBE971-C0C9-4B20-87E7-74E20F6B1F03}"/>
              </a:ext>
            </a:extLst>
          </p:cNvPr>
          <p:cNvSpPr/>
          <p:nvPr/>
        </p:nvSpPr>
        <p:spPr>
          <a:xfrm>
            <a:off x="8118582" y="5790616"/>
            <a:ext cx="7563537" cy="2308324"/>
          </a:xfrm>
          <a:prstGeom prst="rect">
            <a:avLst/>
          </a:prstGeom>
        </p:spPr>
        <p:txBody>
          <a:bodyPr wrap="square">
            <a:spAutoFit/>
          </a:bodyPr>
          <a:lstStyle/>
          <a:p>
            <a:pPr lvl="0"/>
            <a:r>
              <a:rPr lang="vi-VN" sz="3600" dirty="0">
                <a:solidFill>
                  <a:srgbClr val="0000FF"/>
                </a:solidFill>
                <a:latin typeface="OpenSans"/>
              </a:rPr>
              <a:t>- Hình tam giác GEH:</a:t>
            </a:r>
          </a:p>
          <a:p>
            <a:pPr lvl="0"/>
            <a:r>
              <a:rPr lang="vi-VN" sz="3600" dirty="0">
                <a:solidFill>
                  <a:srgbClr val="0000FF"/>
                </a:solidFill>
                <a:latin typeface="OpenSans"/>
              </a:rPr>
              <a:t>+ 3 đỉnh là: G, E, H</a:t>
            </a:r>
          </a:p>
          <a:p>
            <a:pPr lvl="0"/>
            <a:r>
              <a:rPr lang="vi-VN" sz="3600" dirty="0">
                <a:solidFill>
                  <a:srgbClr val="0000FF"/>
                </a:solidFill>
                <a:latin typeface="OpenSans"/>
              </a:rPr>
              <a:t>+ 3 cạnh là: GE, EH, HG</a:t>
            </a:r>
          </a:p>
          <a:p>
            <a:pPr lvl="0"/>
            <a:r>
              <a:rPr lang="vi-VN" sz="3600" dirty="0">
                <a:solidFill>
                  <a:srgbClr val="0000FF"/>
                </a:solidFill>
                <a:latin typeface="OpenSans"/>
              </a:rPr>
              <a:t>+ 3 góc là: G, E, H</a:t>
            </a:r>
          </a:p>
        </p:txBody>
      </p:sp>
    </p:spTree>
    <p:extLst>
      <p:ext uri="{BB962C8B-B14F-4D97-AF65-F5344CB8AC3E}">
        <p14:creationId xmlns:p14="http://schemas.microsoft.com/office/powerpoint/2010/main" val="40011507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fade">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fade">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fade">
                                      <p:cBhvr>
                                        <p:cTn id="5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36910" y="136065"/>
            <a:ext cx="5492209" cy="930735"/>
            <a:chOff x="4539228" y="172432"/>
            <a:chExt cx="5399539" cy="930735"/>
          </a:xfrm>
        </p:grpSpPr>
        <p:grpSp>
          <p:nvGrpSpPr>
            <p:cNvPr id="15" name="Group 14"/>
            <p:cNvGrpSpPr/>
            <p:nvPr/>
          </p:nvGrpSpPr>
          <p:grpSpPr>
            <a:xfrm>
              <a:off x="4539228" y="172432"/>
              <a:ext cx="5399539" cy="930735"/>
              <a:chOff x="4539228" y="172432"/>
              <a:chExt cx="5399539" cy="930735"/>
            </a:xfrm>
          </p:grpSpPr>
          <p:sp>
            <p:nvSpPr>
              <p:cNvPr id="17" name="TextBox 16"/>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16" name="Straight Connector 15"/>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a:extLst>
              <a:ext uri="{FF2B5EF4-FFF2-40B4-BE49-F238E27FC236}">
                <a16:creationId xmlns:a16="http://schemas.microsoft.com/office/drawing/2014/main" xmlns="" id="{8004762E-6D36-46F5-BFC7-7598CEAD8CE2}"/>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2" name="Picture 1">
            <a:extLst>
              <a:ext uri="{FF2B5EF4-FFF2-40B4-BE49-F238E27FC236}">
                <a16:creationId xmlns:a16="http://schemas.microsoft.com/office/drawing/2014/main" xmlns="" id="{107F8CE7-249E-4780-9911-0DC9B7F123A6}"/>
              </a:ext>
            </a:extLst>
          </p:cNvPr>
          <p:cNvPicPr>
            <a:picLocks noChangeAspect="1"/>
          </p:cNvPicPr>
          <p:nvPr/>
        </p:nvPicPr>
        <p:blipFill rotWithShape="1">
          <a:blip r:embed="rId3"/>
          <a:srcRect l="25156" t="23293" r="23281" b="70000"/>
          <a:stretch/>
        </p:blipFill>
        <p:spPr>
          <a:xfrm>
            <a:off x="1727690" y="1486583"/>
            <a:ext cx="12278029" cy="898347"/>
          </a:xfrm>
          <a:prstGeom prst="rect">
            <a:avLst/>
          </a:prstGeom>
        </p:spPr>
      </p:pic>
      <p:sp>
        <p:nvSpPr>
          <p:cNvPr id="19" name="Rectangle 18">
            <a:extLst>
              <a:ext uri="{FF2B5EF4-FFF2-40B4-BE49-F238E27FC236}">
                <a16:creationId xmlns:a16="http://schemas.microsoft.com/office/drawing/2014/main" xmlns="" id="{C5BEAAE0-5725-40AB-92B3-083077162237}"/>
              </a:ext>
            </a:extLst>
          </p:cNvPr>
          <p:cNvSpPr/>
          <p:nvPr/>
        </p:nvSpPr>
        <p:spPr>
          <a:xfrm>
            <a:off x="1727690" y="5560524"/>
            <a:ext cx="7172629" cy="3216265"/>
          </a:xfrm>
          <a:prstGeom prst="rect">
            <a:avLst/>
          </a:prstGeom>
        </p:spPr>
        <p:txBody>
          <a:bodyPr wrap="square">
            <a:spAutoFit/>
          </a:bodyPr>
          <a:lstStyle/>
          <a:p>
            <a:r>
              <a:rPr lang="vi-VN" dirty="0">
                <a:solidFill>
                  <a:srgbClr val="0000FF"/>
                </a:solidFill>
                <a:latin typeface="OpenSans"/>
              </a:rPr>
              <a:t>- Hình tứ giác QMNP:</a:t>
            </a:r>
          </a:p>
          <a:p>
            <a:r>
              <a:rPr lang="vi-VN" dirty="0">
                <a:solidFill>
                  <a:srgbClr val="0000FF"/>
                </a:solidFill>
                <a:latin typeface="OpenSans"/>
              </a:rPr>
              <a:t>+ 4 đỉnh là: Q, M, N, P</a:t>
            </a:r>
          </a:p>
          <a:p>
            <a:r>
              <a:rPr lang="vi-VN" dirty="0">
                <a:solidFill>
                  <a:srgbClr val="0000FF"/>
                </a:solidFill>
                <a:latin typeface="OpenSans"/>
              </a:rPr>
              <a:t>+ 4 cạnh là: QM, MN, NP, PQ</a:t>
            </a:r>
          </a:p>
          <a:p>
            <a:r>
              <a:rPr lang="vi-VN" dirty="0">
                <a:solidFill>
                  <a:srgbClr val="0000FF"/>
                </a:solidFill>
                <a:latin typeface="OpenSans"/>
              </a:rPr>
              <a:t>+ 4 góc là: Góc đỉnh Q, cạnh QM và QP</a:t>
            </a:r>
          </a:p>
          <a:p>
            <a:r>
              <a:rPr lang="vi-VN" dirty="0">
                <a:solidFill>
                  <a:srgbClr val="0000FF"/>
                </a:solidFill>
                <a:latin typeface="OpenSans"/>
              </a:rPr>
              <a:t>                   Góc đỉnh M, cạnh MN và MQ</a:t>
            </a:r>
          </a:p>
          <a:p>
            <a:r>
              <a:rPr lang="vi-VN" dirty="0">
                <a:solidFill>
                  <a:srgbClr val="0000FF"/>
                </a:solidFill>
                <a:latin typeface="OpenSans"/>
              </a:rPr>
              <a:t>                   Góc đỉnh N, cạnh NM và NP</a:t>
            </a:r>
          </a:p>
          <a:p>
            <a:r>
              <a:rPr lang="vi-VN" dirty="0">
                <a:solidFill>
                  <a:srgbClr val="0000FF"/>
                </a:solidFill>
                <a:latin typeface="OpenSans"/>
              </a:rPr>
              <a:t>                   Góc đỉnh P, cạnh PN và PQ</a:t>
            </a:r>
          </a:p>
        </p:txBody>
      </p:sp>
      <p:sp>
        <p:nvSpPr>
          <p:cNvPr id="3" name="Rectangle 2">
            <a:extLst>
              <a:ext uri="{FF2B5EF4-FFF2-40B4-BE49-F238E27FC236}">
                <a16:creationId xmlns:a16="http://schemas.microsoft.com/office/drawing/2014/main" xmlns="" id="{B5DF19D8-203F-44E2-B8CB-BDCF311585C7}"/>
              </a:ext>
            </a:extLst>
          </p:cNvPr>
          <p:cNvSpPr/>
          <p:nvPr/>
        </p:nvSpPr>
        <p:spPr>
          <a:xfrm>
            <a:off x="8222456" y="2401906"/>
            <a:ext cx="7535863" cy="3216265"/>
          </a:xfrm>
          <a:prstGeom prst="rect">
            <a:avLst/>
          </a:prstGeom>
        </p:spPr>
        <p:txBody>
          <a:bodyPr wrap="square">
            <a:spAutoFit/>
          </a:bodyPr>
          <a:lstStyle/>
          <a:p>
            <a:pPr lvl="0"/>
            <a:r>
              <a:rPr lang="vi-VN">
                <a:solidFill>
                  <a:srgbClr val="0000FF"/>
                </a:solidFill>
                <a:latin typeface="Arial" panose="020B0604020202020204" pitchFamily="34" charset="0"/>
                <a:cs typeface="Arial" panose="020B0604020202020204" pitchFamily="34" charset="0"/>
              </a:rPr>
              <a:t>- Hình tứ giác ADCB:</a:t>
            </a:r>
          </a:p>
          <a:p>
            <a:pPr lvl="0"/>
            <a:r>
              <a:rPr lang="vi-VN">
                <a:solidFill>
                  <a:srgbClr val="0000FF"/>
                </a:solidFill>
                <a:latin typeface="Arial" panose="020B0604020202020204" pitchFamily="34" charset="0"/>
                <a:cs typeface="Arial" panose="020B0604020202020204" pitchFamily="34" charset="0"/>
              </a:rPr>
              <a:t>+ 4 đỉnh là A, D, C, B</a:t>
            </a:r>
          </a:p>
          <a:p>
            <a:pPr lvl="0"/>
            <a:r>
              <a:rPr lang="vi-VN">
                <a:solidFill>
                  <a:srgbClr val="0000FF"/>
                </a:solidFill>
                <a:latin typeface="Arial" panose="020B0604020202020204" pitchFamily="34" charset="0"/>
                <a:cs typeface="Arial" panose="020B0604020202020204" pitchFamily="34" charset="0"/>
              </a:rPr>
              <a:t>+ 4 cạnh là AD, DC, CB, BA</a:t>
            </a:r>
          </a:p>
          <a:p>
            <a:pPr lvl="0"/>
            <a:r>
              <a:rPr lang="vi-VN">
                <a:solidFill>
                  <a:srgbClr val="0000FF"/>
                </a:solidFill>
                <a:latin typeface="Arial" panose="020B0604020202020204" pitchFamily="34" charset="0"/>
                <a:cs typeface="Arial" panose="020B0604020202020204" pitchFamily="34" charset="0"/>
              </a:rPr>
              <a:t>+ 4 góc là: Góc đỉnh A, cạnh AD và AB</a:t>
            </a:r>
          </a:p>
          <a:p>
            <a:pPr lvl="0"/>
            <a:r>
              <a:rPr lang="vi-VN">
                <a:solidFill>
                  <a:srgbClr val="0000FF"/>
                </a:solidFill>
                <a:latin typeface="Arial" panose="020B0604020202020204" pitchFamily="34" charset="0"/>
                <a:cs typeface="Arial" panose="020B0604020202020204" pitchFamily="34" charset="0"/>
              </a:rPr>
              <a:t>                  Góc đỉnh D, cạnh DA và DC</a:t>
            </a:r>
          </a:p>
          <a:p>
            <a:pPr lvl="0"/>
            <a:r>
              <a:rPr lang="vi-VN">
                <a:solidFill>
                  <a:srgbClr val="0000FF"/>
                </a:solidFill>
                <a:latin typeface="Arial" panose="020B0604020202020204" pitchFamily="34" charset="0"/>
                <a:cs typeface="Arial" panose="020B0604020202020204" pitchFamily="34" charset="0"/>
              </a:rPr>
              <a:t>                  Góc đỉnh C, cạnh CD và CB</a:t>
            </a:r>
          </a:p>
          <a:p>
            <a:pPr lvl="0"/>
            <a:r>
              <a:rPr lang="vi-VN">
                <a:solidFill>
                  <a:srgbClr val="0000FF"/>
                </a:solidFill>
                <a:latin typeface="Arial" panose="020B0604020202020204" pitchFamily="34" charset="0"/>
                <a:cs typeface="Arial" panose="020B0604020202020204" pitchFamily="34" charset="0"/>
              </a:rPr>
              <a:t>                  Góc đỉnh B, cạnh BC và  BA</a:t>
            </a:r>
          </a:p>
        </p:txBody>
      </p:sp>
      <p:pic>
        <p:nvPicPr>
          <p:cNvPr id="20" name="Picture 19">
            <a:extLst>
              <a:ext uri="{FF2B5EF4-FFF2-40B4-BE49-F238E27FC236}">
                <a16:creationId xmlns:a16="http://schemas.microsoft.com/office/drawing/2014/main" xmlns="" id="{26D6EC70-9ED6-4669-A0DD-93E7E21C43C5}"/>
              </a:ext>
            </a:extLst>
          </p:cNvPr>
          <p:cNvPicPr>
            <a:picLocks noChangeAspect="1"/>
          </p:cNvPicPr>
          <p:nvPr/>
        </p:nvPicPr>
        <p:blipFill rotWithShape="1">
          <a:blip r:embed="rId3"/>
          <a:srcRect l="25156" t="31592" r="58290" b="45688"/>
          <a:stretch/>
        </p:blipFill>
        <p:spPr>
          <a:xfrm>
            <a:off x="2575719" y="2233492"/>
            <a:ext cx="3810000" cy="3187859"/>
          </a:xfrm>
          <a:prstGeom prst="rect">
            <a:avLst/>
          </a:prstGeom>
        </p:spPr>
      </p:pic>
      <p:pic>
        <p:nvPicPr>
          <p:cNvPr id="21" name="Picture 20">
            <a:extLst>
              <a:ext uri="{FF2B5EF4-FFF2-40B4-BE49-F238E27FC236}">
                <a16:creationId xmlns:a16="http://schemas.microsoft.com/office/drawing/2014/main" xmlns="" id="{20C946A5-EDA9-40B2-AD62-892BF08C24F9}"/>
              </a:ext>
            </a:extLst>
          </p:cNvPr>
          <p:cNvPicPr>
            <a:picLocks noChangeAspect="1"/>
          </p:cNvPicPr>
          <p:nvPr/>
        </p:nvPicPr>
        <p:blipFill rotWithShape="1">
          <a:blip r:embed="rId3"/>
          <a:srcRect l="64172" t="34569" r="24159" b="46485"/>
          <a:stretch/>
        </p:blipFill>
        <p:spPr>
          <a:xfrm>
            <a:off x="9890919" y="5762594"/>
            <a:ext cx="3291473" cy="3014195"/>
          </a:xfrm>
          <a:prstGeom prst="rect">
            <a:avLst/>
          </a:prstGeom>
        </p:spPr>
      </p:pic>
    </p:spTree>
    <p:extLst>
      <p:ext uri="{BB962C8B-B14F-4D97-AF65-F5344CB8AC3E}">
        <p14:creationId xmlns:p14="http://schemas.microsoft.com/office/powerpoint/2010/main" val="13630223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fade">
                                      <p:cBhvr>
                                        <p:cTn id="52" dur="500"/>
                                        <p:tgtEl>
                                          <p:spTgt spid="1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
                                            <p:txEl>
                                              <p:pRg st="1" end="1"/>
                                            </p:txEl>
                                          </p:spTgt>
                                        </p:tgtEl>
                                        <p:attrNameLst>
                                          <p:attrName>style.visibility</p:attrName>
                                        </p:attrNameLst>
                                      </p:cBhvr>
                                      <p:to>
                                        <p:strVal val="visible"/>
                                      </p:to>
                                    </p:set>
                                    <p:animEffect transition="in" filter="fade">
                                      <p:cBhvr>
                                        <p:cTn id="57" dur="500"/>
                                        <p:tgtEl>
                                          <p:spTgt spid="19">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
                                            <p:txEl>
                                              <p:pRg st="2" end="2"/>
                                            </p:txEl>
                                          </p:spTgt>
                                        </p:tgtEl>
                                        <p:attrNameLst>
                                          <p:attrName>style.visibility</p:attrName>
                                        </p:attrNameLst>
                                      </p:cBhvr>
                                      <p:to>
                                        <p:strVal val="visible"/>
                                      </p:to>
                                    </p:set>
                                    <p:animEffect transition="in" filter="fade">
                                      <p:cBhvr>
                                        <p:cTn id="62" dur="500"/>
                                        <p:tgtEl>
                                          <p:spTgt spid="19">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9">
                                            <p:txEl>
                                              <p:pRg st="3" end="3"/>
                                            </p:txEl>
                                          </p:spTgt>
                                        </p:tgtEl>
                                        <p:attrNameLst>
                                          <p:attrName>style.visibility</p:attrName>
                                        </p:attrNameLst>
                                      </p:cBhvr>
                                      <p:to>
                                        <p:strVal val="visible"/>
                                      </p:to>
                                    </p:set>
                                    <p:animEffect transition="in" filter="fade">
                                      <p:cBhvr>
                                        <p:cTn id="67" dur="500"/>
                                        <p:tgtEl>
                                          <p:spTgt spid="19">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9">
                                            <p:txEl>
                                              <p:pRg st="4" end="4"/>
                                            </p:txEl>
                                          </p:spTgt>
                                        </p:tgtEl>
                                        <p:attrNameLst>
                                          <p:attrName>style.visibility</p:attrName>
                                        </p:attrNameLst>
                                      </p:cBhvr>
                                      <p:to>
                                        <p:strVal val="visible"/>
                                      </p:to>
                                    </p:set>
                                    <p:animEffect transition="in" filter="fade">
                                      <p:cBhvr>
                                        <p:cTn id="72" dur="500"/>
                                        <p:tgtEl>
                                          <p:spTgt spid="19">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9">
                                            <p:txEl>
                                              <p:pRg st="5" end="5"/>
                                            </p:txEl>
                                          </p:spTgt>
                                        </p:tgtEl>
                                        <p:attrNameLst>
                                          <p:attrName>style.visibility</p:attrName>
                                        </p:attrNameLst>
                                      </p:cBhvr>
                                      <p:to>
                                        <p:strVal val="visible"/>
                                      </p:to>
                                    </p:set>
                                    <p:animEffect transition="in" filter="fade">
                                      <p:cBhvr>
                                        <p:cTn id="77" dur="500"/>
                                        <p:tgtEl>
                                          <p:spTgt spid="19">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xEl>
                                              <p:pRg st="6" end="6"/>
                                            </p:txEl>
                                          </p:spTgt>
                                        </p:tgtEl>
                                        <p:attrNameLst>
                                          <p:attrName>style.visibility</p:attrName>
                                        </p:attrNameLst>
                                      </p:cBhvr>
                                      <p:to>
                                        <p:strVal val="visible"/>
                                      </p:to>
                                    </p:set>
                                    <p:animEffect transition="in" filter="fade">
                                      <p:cBhvr>
                                        <p:cTn id="82"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136065"/>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AutoShape 2" descr="https://img.loigiaihay.com/picture/2022/0321/bai-1.jpg">
            <a:extLst>
              <a:ext uri="{FF2B5EF4-FFF2-40B4-BE49-F238E27FC236}">
                <a16:creationId xmlns:a16="http://schemas.microsoft.com/office/drawing/2014/main" xmlns="" id="{070A50D1-F9E5-486B-8B44-FB96DF811918}"/>
              </a:ext>
            </a:extLst>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9" name="Rectangle 3">
            <a:extLst>
              <a:ext uri="{FF2B5EF4-FFF2-40B4-BE49-F238E27FC236}">
                <a16:creationId xmlns:a16="http://schemas.microsoft.com/office/drawing/2014/main" xmlns="" id="{0CF844C2-CCE0-4AE7-A0B2-8DFEF1EAD005}"/>
              </a:ext>
            </a:extLst>
          </p:cNvPr>
          <p:cNvSpPr>
            <a:spLocks noChangeArrowheads="1"/>
          </p:cNvSpPr>
          <p:nvPr/>
        </p:nvSpPr>
        <p:spPr bwMode="auto">
          <a:xfrm>
            <a:off x="152400" y="242500"/>
            <a:ext cx="2551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200" b="0" i="0" u="none" strike="noStrike" cap="none" normalizeH="0" baseline="0">
                <a:ln>
                  <a:noFill/>
                </a:ln>
                <a:solidFill>
                  <a:srgbClr val="000000"/>
                </a:solidFill>
                <a:effectLst/>
                <a:latin typeface="OpenSans"/>
              </a:rPr>
              <a:t>  </a:t>
            </a:r>
            <a:endParaRPr kumimoji="0" lang="vi-VN" altLang="vi-VN" sz="1900" b="0" i="0" u="none" strike="noStrike" cap="none" normalizeH="0" baseline="0">
              <a:ln>
                <a:noFill/>
              </a:ln>
              <a:solidFill>
                <a:srgbClr val="000000"/>
              </a:solidFill>
              <a:effectLst/>
              <a:latin typeface="OpenSans"/>
            </a:endParaRPr>
          </a:p>
        </p:txBody>
      </p:sp>
      <p:grpSp>
        <p:nvGrpSpPr>
          <p:cNvPr id="13" name="Group 12">
            <a:extLst>
              <a:ext uri="{FF2B5EF4-FFF2-40B4-BE49-F238E27FC236}">
                <a16:creationId xmlns:a16="http://schemas.microsoft.com/office/drawing/2014/main" xmlns="" id="{6FDC273E-31FF-4F1D-B9A5-2B3D1CBD4BB7}"/>
              </a:ext>
            </a:extLst>
          </p:cNvPr>
          <p:cNvGrpSpPr/>
          <p:nvPr/>
        </p:nvGrpSpPr>
        <p:grpSpPr>
          <a:xfrm>
            <a:off x="1585118" y="1655540"/>
            <a:ext cx="13625471" cy="653023"/>
            <a:chOff x="1585119" y="1655539"/>
            <a:chExt cx="13335000" cy="1015873"/>
          </a:xfrm>
        </p:grpSpPr>
        <p:sp>
          <p:nvSpPr>
            <p:cNvPr id="25" name="Oval 24">
              <a:extLst>
                <a:ext uri="{FF2B5EF4-FFF2-40B4-BE49-F238E27FC236}">
                  <a16:creationId xmlns:a16="http://schemas.microsoft.com/office/drawing/2014/main" xmlns="" id="{33D7064A-0DA8-4954-83EF-D9C0CE051195}"/>
                </a:ext>
              </a:extLst>
            </p:cNvPr>
            <p:cNvSpPr/>
            <p:nvPr/>
          </p:nvSpPr>
          <p:spPr>
            <a:xfrm>
              <a:off x="1585119" y="1655539"/>
              <a:ext cx="805324" cy="1015873"/>
            </a:xfrm>
            <a:prstGeom prst="ellipse">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endParaRPr lang="vi-VN" sz="3600" b="1"/>
            </a:p>
          </p:txBody>
        </p:sp>
        <p:sp>
          <p:nvSpPr>
            <p:cNvPr id="7" name="Rectangle 6">
              <a:extLst>
                <a:ext uri="{FF2B5EF4-FFF2-40B4-BE49-F238E27FC236}">
                  <a16:creationId xmlns:a16="http://schemas.microsoft.com/office/drawing/2014/main" xmlns="" id="{2167BDA6-D7F7-4440-8B4C-E69FEFF38D9C}"/>
                </a:ext>
              </a:extLst>
            </p:cNvPr>
            <p:cNvSpPr/>
            <p:nvPr/>
          </p:nvSpPr>
          <p:spPr>
            <a:xfrm>
              <a:off x="2390443" y="1665836"/>
              <a:ext cx="12529676" cy="837885"/>
            </a:xfrm>
            <a:prstGeom prst="rect">
              <a:avLst/>
            </a:prstGeom>
          </p:spPr>
          <p:txBody>
            <a:bodyPr wrap="square">
              <a:spAutoFit/>
            </a:bodyPr>
            <a:lstStyle/>
            <a:p>
              <a:r>
                <a:rPr lang="vi-VN" b="1"/>
                <a:t>Quan sát hình vẽ, thực hiện các hoạt động sau:</a:t>
              </a:r>
            </a:p>
          </p:txBody>
        </p:sp>
      </p:grpSp>
      <p:sp>
        <p:nvSpPr>
          <p:cNvPr id="14" name="Text Box 14">
            <a:extLst>
              <a:ext uri="{FF2B5EF4-FFF2-40B4-BE49-F238E27FC236}">
                <a16:creationId xmlns:a16="http://schemas.microsoft.com/office/drawing/2014/main" xmlns="" id="{FEA35C74-E5A3-4419-ABA2-08BF61FB5D47}"/>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14338" name="Picture 2" descr="https://img.loigiaihay.com/picture/2022/0323/bai-2_2.PNG">
            <a:extLst>
              <a:ext uri="{FF2B5EF4-FFF2-40B4-BE49-F238E27FC236}">
                <a16:creationId xmlns:a16="http://schemas.microsoft.com/office/drawing/2014/main" xmlns="" id="{EF6BA02C-D6F5-46C1-B19D-BC7CEFED5B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968" y="2967702"/>
            <a:ext cx="14227897" cy="451413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94B12752-172C-4326-8FFE-00C51A508D96}"/>
              </a:ext>
            </a:extLst>
          </p:cNvPr>
          <p:cNvSpPr/>
          <p:nvPr/>
        </p:nvSpPr>
        <p:spPr>
          <a:xfrm>
            <a:off x="2381941" y="2207387"/>
            <a:ext cx="12802605" cy="1077218"/>
          </a:xfrm>
          <a:prstGeom prst="rect">
            <a:avLst/>
          </a:prstGeom>
        </p:spPr>
        <p:txBody>
          <a:bodyPr wrap="square">
            <a:spAutoFit/>
          </a:bodyPr>
          <a:lstStyle/>
          <a:p>
            <a:r>
              <a:rPr lang="vi-VN" sz="3200">
                <a:solidFill>
                  <a:srgbClr val="FF0000"/>
                </a:solidFill>
              </a:rPr>
              <a:t>b) Dùng ê ke để kiểm tra và nêu tên góc vuông, góc không vuông trong mỗi hình trên.</a:t>
            </a:r>
          </a:p>
        </p:txBody>
      </p:sp>
      <p:sp>
        <p:nvSpPr>
          <p:cNvPr id="10" name="Rectangle 9">
            <a:extLst>
              <a:ext uri="{FF2B5EF4-FFF2-40B4-BE49-F238E27FC236}">
                <a16:creationId xmlns:a16="http://schemas.microsoft.com/office/drawing/2014/main" xmlns="" id="{82EE9B1A-0817-4B6F-9B4D-705FDB106727}"/>
              </a:ext>
            </a:extLst>
          </p:cNvPr>
          <p:cNvSpPr/>
          <p:nvPr/>
        </p:nvSpPr>
        <p:spPr>
          <a:xfrm>
            <a:off x="1086643" y="7448890"/>
            <a:ext cx="3762377" cy="584775"/>
          </a:xfrm>
          <a:prstGeom prst="rect">
            <a:avLst/>
          </a:prstGeom>
          <a:solidFill>
            <a:schemeClr val="bg1"/>
          </a:solidFill>
        </p:spPr>
        <p:txBody>
          <a:bodyPr wrap="none">
            <a:spAutoFit/>
          </a:bodyPr>
          <a:lstStyle/>
          <a:p>
            <a:r>
              <a:rPr lang="vi-VN" sz="3200">
                <a:solidFill>
                  <a:srgbClr val="0000FF"/>
                </a:solidFill>
              </a:rPr>
              <a:t>Hình tam giác ABC.</a:t>
            </a:r>
          </a:p>
        </p:txBody>
      </p:sp>
      <p:sp>
        <p:nvSpPr>
          <p:cNvPr id="11" name="Rectangle 10">
            <a:extLst>
              <a:ext uri="{FF2B5EF4-FFF2-40B4-BE49-F238E27FC236}">
                <a16:creationId xmlns:a16="http://schemas.microsoft.com/office/drawing/2014/main" xmlns="" id="{6D305B9B-1B93-4135-A82E-408A8A585C3F}"/>
              </a:ext>
            </a:extLst>
          </p:cNvPr>
          <p:cNvSpPr/>
          <p:nvPr/>
        </p:nvSpPr>
        <p:spPr>
          <a:xfrm>
            <a:off x="5791876" y="7416225"/>
            <a:ext cx="3648756" cy="584775"/>
          </a:xfrm>
          <a:prstGeom prst="rect">
            <a:avLst/>
          </a:prstGeom>
        </p:spPr>
        <p:txBody>
          <a:bodyPr wrap="none">
            <a:spAutoFit/>
          </a:bodyPr>
          <a:lstStyle/>
          <a:p>
            <a:r>
              <a:rPr lang="vi-VN" sz="3200">
                <a:solidFill>
                  <a:srgbClr val="0000FF"/>
                </a:solidFill>
              </a:rPr>
              <a:t> Hình tứ giác GHIE</a:t>
            </a:r>
          </a:p>
        </p:txBody>
      </p:sp>
      <p:sp>
        <p:nvSpPr>
          <p:cNvPr id="12" name="Rectangle 11">
            <a:extLst>
              <a:ext uri="{FF2B5EF4-FFF2-40B4-BE49-F238E27FC236}">
                <a16:creationId xmlns:a16="http://schemas.microsoft.com/office/drawing/2014/main" xmlns="" id="{95661D86-0B44-43EA-94E8-6E1ECF3FC334}"/>
              </a:ext>
            </a:extLst>
          </p:cNvPr>
          <p:cNvSpPr/>
          <p:nvPr/>
        </p:nvSpPr>
        <p:spPr>
          <a:xfrm>
            <a:off x="11033919" y="7340025"/>
            <a:ext cx="3785011" cy="584775"/>
          </a:xfrm>
          <a:prstGeom prst="rect">
            <a:avLst/>
          </a:prstGeom>
        </p:spPr>
        <p:txBody>
          <a:bodyPr wrap="none">
            <a:spAutoFit/>
          </a:bodyPr>
          <a:lstStyle/>
          <a:p>
            <a:r>
              <a:rPr lang="vi-VN" sz="3200">
                <a:solidFill>
                  <a:srgbClr val="0000FF"/>
                </a:solidFill>
              </a:rPr>
              <a:t>Hình tứ giác LMNK.</a:t>
            </a:r>
          </a:p>
        </p:txBody>
      </p:sp>
    </p:spTree>
    <p:extLst>
      <p:ext uri="{BB962C8B-B14F-4D97-AF65-F5344CB8AC3E}">
        <p14:creationId xmlns:p14="http://schemas.microsoft.com/office/powerpoint/2010/main" val="114088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5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136065"/>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AutoShape 2" descr="https://img.loigiaihay.com/picture/2022/0321/bai-1.jpg">
            <a:extLst>
              <a:ext uri="{FF2B5EF4-FFF2-40B4-BE49-F238E27FC236}">
                <a16:creationId xmlns:a16="http://schemas.microsoft.com/office/drawing/2014/main" xmlns="" id="{070A50D1-F9E5-486B-8B44-FB96DF811918}"/>
              </a:ext>
            </a:extLst>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9" name="Rectangle 3">
            <a:extLst>
              <a:ext uri="{FF2B5EF4-FFF2-40B4-BE49-F238E27FC236}">
                <a16:creationId xmlns:a16="http://schemas.microsoft.com/office/drawing/2014/main" xmlns="" id="{0CF844C2-CCE0-4AE7-A0B2-8DFEF1EAD005}"/>
              </a:ext>
            </a:extLst>
          </p:cNvPr>
          <p:cNvSpPr>
            <a:spLocks noChangeArrowheads="1"/>
          </p:cNvSpPr>
          <p:nvPr/>
        </p:nvSpPr>
        <p:spPr bwMode="auto">
          <a:xfrm>
            <a:off x="152400" y="242500"/>
            <a:ext cx="2551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200" b="0" i="0" u="none" strike="noStrike" cap="none" normalizeH="0" baseline="0">
                <a:ln>
                  <a:noFill/>
                </a:ln>
                <a:solidFill>
                  <a:srgbClr val="000000"/>
                </a:solidFill>
                <a:effectLst/>
                <a:latin typeface="OpenSans"/>
              </a:rPr>
              <a:t>  </a:t>
            </a:r>
            <a:endParaRPr kumimoji="0" lang="vi-VN" altLang="vi-VN" sz="1900" b="0" i="0" u="none" strike="noStrike" cap="none" normalizeH="0" baseline="0">
              <a:ln>
                <a:noFill/>
              </a:ln>
              <a:solidFill>
                <a:srgbClr val="000000"/>
              </a:solidFill>
              <a:effectLst/>
              <a:latin typeface="OpenSans"/>
            </a:endParaRPr>
          </a:p>
        </p:txBody>
      </p:sp>
      <p:grpSp>
        <p:nvGrpSpPr>
          <p:cNvPr id="13" name="Group 12">
            <a:extLst>
              <a:ext uri="{FF2B5EF4-FFF2-40B4-BE49-F238E27FC236}">
                <a16:creationId xmlns:a16="http://schemas.microsoft.com/office/drawing/2014/main" xmlns="" id="{6FDC273E-31FF-4F1D-B9A5-2B3D1CBD4BB7}"/>
              </a:ext>
            </a:extLst>
          </p:cNvPr>
          <p:cNvGrpSpPr/>
          <p:nvPr/>
        </p:nvGrpSpPr>
        <p:grpSpPr>
          <a:xfrm>
            <a:off x="1585118" y="1655540"/>
            <a:ext cx="13625471" cy="653023"/>
            <a:chOff x="1585119" y="1655539"/>
            <a:chExt cx="13335000" cy="1015873"/>
          </a:xfrm>
        </p:grpSpPr>
        <p:sp>
          <p:nvSpPr>
            <p:cNvPr id="25" name="Oval 24">
              <a:extLst>
                <a:ext uri="{FF2B5EF4-FFF2-40B4-BE49-F238E27FC236}">
                  <a16:creationId xmlns:a16="http://schemas.microsoft.com/office/drawing/2014/main" xmlns="" id="{33D7064A-0DA8-4954-83EF-D9C0CE051195}"/>
                </a:ext>
              </a:extLst>
            </p:cNvPr>
            <p:cNvSpPr/>
            <p:nvPr/>
          </p:nvSpPr>
          <p:spPr>
            <a:xfrm>
              <a:off x="1585119" y="1655539"/>
              <a:ext cx="805324" cy="1015873"/>
            </a:xfrm>
            <a:prstGeom prst="ellipse">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endParaRPr lang="vi-VN" sz="3600" b="1"/>
            </a:p>
          </p:txBody>
        </p:sp>
        <p:sp>
          <p:nvSpPr>
            <p:cNvPr id="7" name="Rectangle 6">
              <a:extLst>
                <a:ext uri="{FF2B5EF4-FFF2-40B4-BE49-F238E27FC236}">
                  <a16:creationId xmlns:a16="http://schemas.microsoft.com/office/drawing/2014/main" xmlns="" id="{2167BDA6-D7F7-4440-8B4C-E69FEFF38D9C}"/>
                </a:ext>
              </a:extLst>
            </p:cNvPr>
            <p:cNvSpPr/>
            <p:nvPr/>
          </p:nvSpPr>
          <p:spPr>
            <a:xfrm>
              <a:off x="2390443" y="1665836"/>
              <a:ext cx="12529676" cy="837885"/>
            </a:xfrm>
            <a:prstGeom prst="rect">
              <a:avLst/>
            </a:prstGeom>
          </p:spPr>
          <p:txBody>
            <a:bodyPr wrap="square">
              <a:spAutoFit/>
            </a:bodyPr>
            <a:lstStyle/>
            <a:p>
              <a:r>
                <a:rPr lang="vi-VN" b="1"/>
                <a:t>Quan sát hình vẽ, thực hiện các hoạt động sau:</a:t>
              </a:r>
            </a:p>
          </p:txBody>
        </p:sp>
      </p:grpSp>
      <p:sp>
        <p:nvSpPr>
          <p:cNvPr id="14" name="Text Box 14">
            <a:extLst>
              <a:ext uri="{FF2B5EF4-FFF2-40B4-BE49-F238E27FC236}">
                <a16:creationId xmlns:a16="http://schemas.microsoft.com/office/drawing/2014/main" xmlns="" id="{FEA35C74-E5A3-4419-ABA2-08BF61FB5D47}"/>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14338" name="Picture 2" descr="https://img.loigiaihay.com/picture/2022/0323/bai-2_2.PNG">
            <a:extLst>
              <a:ext uri="{FF2B5EF4-FFF2-40B4-BE49-F238E27FC236}">
                <a16:creationId xmlns:a16="http://schemas.microsoft.com/office/drawing/2014/main" xmlns="" id="{EF6BA02C-D6F5-46C1-B19D-BC7CEFED5B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556" b="-146"/>
          <a:stretch/>
        </p:blipFill>
        <p:spPr bwMode="auto">
          <a:xfrm>
            <a:off x="1966119" y="3636472"/>
            <a:ext cx="3627168" cy="435829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xmlns="" id="{3FB8483E-B085-46FA-8F93-CDFCA99459A2}"/>
              </a:ext>
            </a:extLst>
          </p:cNvPr>
          <p:cNvSpPr/>
          <p:nvPr/>
        </p:nvSpPr>
        <p:spPr>
          <a:xfrm>
            <a:off x="6309519" y="4015218"/>
            <a:ext cx="8137525" cy="2955746"/>
          </a:xfrm>
          <a:prstGeom prst="rect">
            <a:avLst/>
          </a:prstGeom>
        </p:spPr>
        <p:txBody>
          <a:bodyPr>
            <a:spAutoFit/>
          </a:bodyPr>
          <a:lstStyle/>
          <a:p>
            <a:pPr>
              <a:lnSpc>
                <a:spcPct val="150000"/>
              </a:lnSpc>
            </a:pPr>
            <a:r>
              <a:rPr lang="vi-VN" sz="3200">
                <a:solidFill>
                  <a:srgbClr val="0000FF"/>
                </a:solidFill>
              </a:rPr>
              <a:t>Hình tam giác ABC:</a:t>
            </a:r>
          </a:p>
          <a:p>
            <a:pPr>
              <a:lnSpc>
                <a:spcPct val="150000"/>
              </a:lnSpc>
            </a:pPr>
            <a:r>
              <a:rPr lang="vi-VN" sz="3200"/>
              <a:t>- Góc vuông đỉnh A, cạnh AB và AC</a:t>
            </a:r>
          </a:p>
          <a:p>
            <a:pPr>
              <a:lnSpc>
                <a:spcPct val="150000"/>
              </a:lnSpc>
            </a:pPr>
            <a:r>
              <a:rPr lang="vi-VN" sz="3200"/>
              <a:t>- Góc không vuông đỉnh B, cạnh BA và BC</a:t>
            </a:r>
          </a:p>
          <a:p>
            <a:pPr>
              <a:lnSpc>
                <a:spcPct val="150000"/>
              </a:lnSpc>
            </a:pPr>
            <a:r>
              <a:rPr lang="vi-VN" sz="3200"/>
              <a:t>- Góc không vuông đỉnh C, cạnh CA và CB.</a:t>
            </a:r>
            <a:endParaRPr lang="vi-VN"/>
          </a:p>
        </p:txBody>
      </p:sp>
      <p:sp>
        <p:nvSpPr>
          <p:cNvPr id="16" name="Rectangle 15">
            <a:extLst>
              <a:ext uri="{FF2B5EF4-FFF2-40B4-BE49-F238E27FC236}">
                <a16:creationId xmlns:a16="http://schemas.microsoft.com/office/drawing/2014/main" xmlns="" id="{E904C273-719F-4920-90E9-F8BD1F07FB5B}"/>
              </a:ext>
            </a:extLst>
          </p:cNvPr>
          <p:cNvSpPr/>
          <p:nvPr/>
        </p:nvSpPr>
        <p:spPr>
          <a:xfrm>
            <a:off x="2407984" y="2380011"/>
            <a:ext cx="12802605" cy="1077218"/>
          </a:xfrm>
          <a:prstGeom prst="rect">
            <a:avLst/>
          </a:prstGeom>
        </p:spPr>
        <p:txBody>
          <a:bodyPr wrap="square">
            <a:spAutoFit/>
          </a:bodyPr>
          <a:lstStyle/>
          <a:p>
            <a:r>
              <a:rPr lang="vi-VN" sz="3200">
                <a:solidFill>
                  <a:srgbClr val="FF0000"/>
                </a:solidFill>
              </a:rPr>
              <a:t>b) Dùng ê ke để kiểm tra và nêu tên góc vuông, góc không vuông trong mỗi hình trên.</a:t>
            </a:r>
          </a:p>
        </p:txBody>
      </p:sp>
    </p:spTree>
    <p:extLst>
      <p:ext uri="{BB962C8B-B14F-4D97-AF65-F5344CB8AC3E}">
        <p14:creationId xmlns:p14="http://schemas.microsoft.com/office/powerpoint/2010/main" val="5651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5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136065"/>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050721"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TOÁN</a:t>
                </a:r>
              </a:p>
            </p:txBody>
          </p:sp>
        </p:grpSp>
        <p:cxnSp>
          <p:nvCxnSpPr>
            <p:cNvPr id="4" name="Straight Connector 3"/>
            <p:cNvCxnSpPr/>
            <p:nvPr/>
          </p:nvCxnSpPr>
          <p:spPr>
            <a:xfrm>
              <a:off x="6830837" y="1051559"/>
              <a:ext cx="816199"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AutoShape 2" descr="https://img.loigiaihay.com/picture/2022/0321/bai-1.jpg">
            <a:extLst>
              <a:ext uri="{FF2B5EF4-FFF2-40B4-BE49-F238E27FC236}">
                <a16:creationId xmlns:a16="http://schemas.microsoft.com/office/drawing/2014/main" xmlns="" id="{070A50D1-F9E5-486B-8B44-FB96DF811918}"/>
              </a:ext>
            </a:extLst>
          </p:cNvPr>
          <p:cNvSpPr>
            <a:spLocks noChangeAspect="1" noChangeArrowheads="1"/>
          </p:cNvSpPr>
          <p:nvPr/>
        </p:nvSpPr>
        <p:spPr bwMode="auto">
          <a:xfrm>
            <a:off x="42863"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19" name="Rectangle 3">
            <a:extLst>
              <a:ext uri="{FF2B5EF4-FFF2-40B4-BE49-F238E27FC236}">
                <a16:creationId xmlns:a16="http://schemas.microsoft.com/office/drawing/2014/main" xmlns="" id="{0CF844C2-CCE0-4AE7-A0B2-8DFEF1EAD005}"/>
              </a:ext>
            </a:extLst>
          </p:cNvPr>
          <p:cNvSpPr>
            <a:spLocks noChangeArrowheads="1"/>
          </p:cNvSpPr>
          <p:nvPr/>
        </p:nvSpPr>
        <p:spPr bwMode="auto">
          <a:xfrm>
            <a:off x="152400" y="242500"/>
            <a:ext cx="2551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200" b="0" i="0" u="none" strike="noStrike" cap="none" normalizeH="0" baseline="0">
                <a:ln>
                  <a:noFill/>
                </a:ln>
                <a:solidFill>
                  <a:srgbClr val="000000"/>
                </a:solidFill>
                <a:effectLst/>
                <a:latin typeface="OpenSans"/>
              </a:rPr>
              <a:t>  </a:t>
            </a:r>
            <a:endParaRPr kumimoji="0" lang="vi-VN" altLang="vi-VN" sz="1900" b="0" i="0" u="none" strike="noStrike" cap="none" normalizeH="0" baseline="0">
              <a:ln>
                <a:noFill/>
              </a:ln>
              <a:solidFill>
                <a:srgbClr val="000000"/>
              </a:solidFill>
              <a:effectLst/>
              <a:latin typeface="OpenSans"/>
            </a:endParaRPr>
          </a:p>
        </p:txBody>
      </p:sp>
      <p:grpSp>
        <p:nvGrpSpPr>
          <p:cNvPr id="13" name="Group 12">
            <a:extLst>
              <a:ext uri="{FF2B5EF4-FFF2-40B4-BE49-F238E27FC236}">
                <a16:creationId xmlns:a16="http://schemas.microsoft.com/office/drawing/2014/main" xmlns="" id="{6FDC273E-31FF-4F1D-B9A5-2B3D1CBD4BB7}"/>
              </a:ext>
            </a:extLst>
          </p:cNvPr>
          <p:cNvGrpSpPr/>
          <p:nvPr/>
        </p:nvGrpSpPr>
        <p:grpSpPr>
          <a:xfrm>
            <a:off x="1585118" y="1655540"/>
            <a:ext cx="13625471" cy="653023"/>
            <a:chOff x="1585119" y="1655539"/>
            <a:chExt cx="13335000" cy="1015873"/>
          </a:xfrm>
        </p:grpSpPr>
        <p:sp>
          <p:nvSpPr>
            <p:cNvPr id="25" name="Oval 24">
              <a:extLst>
                <a:ext uri="{FF2B5EF4-FFF2-40B4-BE49-F238E27FC236}">
                  <a16:creationId xmlns:a16="http://schemas.microsoft.com/office/drawing/2014/main" xmlns="" id="{33D7064A-0DA8-4954-83EF-D9C0CE051195}"/>
                </a:ext>
              </a:extLst>
            </p:cNvPr>
            <p:cNvSpPr/>
            <p:nvPr/>
          </p:nvSpPr>
          <p:spPr>
            <a:xfrm>
              <a:off x="1585119" y="1655539"/>
              <a:ext cx="805324" cy="1015873"/>
            </a:xfrm>
            <a:prstGeom prst="ellipse">
              <a:avLst/>
            </a:prstGeom>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endParaRPr lang="vi-VN" sz="3600" b="1"/>
            </a:p>
          </p:txBody>
        </p:sp>
        <p:sp>
          <p:nvSpPr>
            <p:cNvPr id="7" name="Rectangle 6">
              <a:extLst>
                <a:ext uri="{FF2B5EF4-FFF2-40B4-BE49-F238E27FC236}">
                  <a16:creationId xmlns:a16="http://schemas.microsoft.com/office/drawing/2014/main" xmlns="" id="{2167BDA6-D7F7-4440-8B4C-E69FEFF38D9C}"/>
                </a:ext>
              </a:extLst>
            </p:cNvPr>
            <p:cNvSpPr/>
            <p:nvPr/>
          </p:nvSpPr>
          <p:spPr>
            <a:xfrm>
              <a:off x="2390443" y="1665836"/>
              <a:ext cx="12529676" cy="837885"/>
            </a:xfrm>
            <a:prstGeom prst="rect">
              <a:avLst/>
            </a:prstGeom>
          </p:spPr>
          <p:txBody>
            <a:bodyPr wrap="square">
              <a:spAutoFit/>
            </a:bodyPr>
            <a:lstStyle/>
            <a:p>
              <a:r>
                <a:rPr lang="vi-VN" b="1"/>
                <a:t>Quan sát hình vẽ, thực hiện các hoạt động sau:</a:t>
              </a:r>
            </a:p>
          </p:txBody>
        </p:sp>
      </p:grpSp>
      <p:sp>
        <p:nvSpPr>
          <p:cNvPr id="14" name="Text Box 14">
            <a:extLst>
              <a:ext uri="{FF2B5EF4-FFF2-40B4-BE49-F238E27FC236}">
                <a16:creationId xmlns:a16="http://schemas.microsoft.com/office/drawing/2014/main" xmlns="" id="{FEA35C74-E5A3-4419-ABA2-08BF61FB5D47}"/>
              </a:ext>
            </a:extLst>
          </p:cNvPr>
          <p:cNvSpPr txBox="1">
            <a:spLocks noChangeArrowheads="1"/>
          </p:cNvSpPr>
          <p:nvPr/>
        </p:nvSpPr>
        <p:spPr bwMode="auto">
          <a:xfrm>
            <a:off x="3985419" y="1059541"/>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a:solidFill>
                  <a:srgbClr val="0000CC"/>
                </a:solidFill>
                <a:latin typeface="Times New Roman" pitchFamily="18" charset="0"/>
              </a:rPr>
              <a:t>Bài 49: HÌNH TAM GIÁC. HÌNH TỨ GIÁC</a:t>
            </a:r>
          </a:p>
        </p:txBody>
      </p:sp>
      <p:pic>
        <p:nvPicPr>
          <p:cNvPr id="14338" name="Picture 2" descr="https://img.loigiaihay.com/picture/2022/0323/bai-2_2.PNG">
            <a:extLst>
              <a:ext uri="{FF2B5EF4-FFF2-40B4-BE49-F238E27FC236}">
                <a16:creationId xmlns:a16="http://schemas.microsoft.com/office/drawing/2014/main" xmlns="" id="{EF6BA02C-D6F5-46C1-B19D-BC7CEFED5B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89" r="34157" b="8756"/>
          <a:stretch/>
        </p:blipFill>
        <p:spPr bwMode="auto">
          <a:xfrm>
            <a:off x="2407984" y="3733800"/>
            <a:ext cx="5257800" cy="411889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xmlns="" id="{0285D3DB-752D-4FF8-85FD-4A9E0FF67627}"/>
              </a:ext>
            </a:extLst>
          </p:cNvPr>
          <p:cNvSpPr/>
          <p:nvPr/>
        </p:nvSpPr>
        <p:spPr>
          <a:xfrm>
            <a:off x="2407984" y="2380011"/>
            <a:ext cx="12802605" cy="1077218"/>
          </a:xfrm>
          <a:prstGeom prst="rect">
            <a:avLst/>
          </a:prstGeom>
        </p:spPr>
        <p:txBody>
          <a:bodyPr wrap="square">
            <a:spAutoFit/>
          </a:bodyPr>
          <a:lstStyle/>
          <a:p>
            <a:r>
              <a:rPr lang="vi-VN" sz="3200">
                <a:solidFill>
                  <a:srgbClr val="FF0000"/>
                </a:solidFill>
              </a:rPr>
              <a:t>b) Dùng ê ke để kiểm tra và nêu tên góc vuông, góc không vuông trong mỗi hình trên.</a:t>
            </a:r>
          </a:p>
        </p:txBody>
      </p:sp>
      <p:sp>
        <p:nvSpPr>
          <p:cNvPr id="9" name="Rectangle 8">
            <a:extLst>
              <a:ext uri="{FF2B5EF4-FFF2-40B4-BE49-F238E27FC236}">
                <a16:creationId xmlns:a16="http://schemas.microsoft.com/office/drawing/2014/main" xmlns="" id="{206FEA99-BF01-4396-B91A-E768045B1AAF}"/>
              </a:ext>
            </a:extLst>
          </p:cNvPr>
          <p:cNvSpPr/>
          <p:nvPr/>
        </p:nvSpPr>
        <p:spPr>
          <a:xfrm>
            <a:off x="8015240" y="4008428"/>
            <a:ext cx="7438280" cy="3433632"/>
          </a:xfrm>
          <a:prstGeom prst="rect">
            <a:avLst/>
          </a:prstGeom>
        </p:spPr>
        <p:txBody>
          <a:bodyPr wrap="square">
            <a:spAutoFit/>
          </a:bodyPr>
          <a:lstStyle/>
          <a:p>
            <a:pPr>
              <a:lnSpc>
                <a:spcPct val="150000"/>
              </a:lnSpc>
              <a:spcBef>
                <a:spcPts val="600"/>
              </a:spcBef>
              <a:spcAft>
                <a:spcPts val="600"/>
              </a:spcAft>
            </a:pPr>
            <a:r>
              <a:rPr lang="vi-VN" b="1">
                <a:solidFill>
                  <a:srgbClr val="0000FF"/>
                </a:solidFill>
              </a:rPr>
              <a:t>Hình tứ giác GHIE:</a:t>
            </a:r>
          </a:p>
          <a:p>
            <a:pPr>
              <a:lnSpc>
                <a:spcPct val="150000"/>
              </a:lnSpc>
            </a:pPr>
            <a:r>
              <a:rPr lang="vi-VN"/>
              <a:t>- Góc không vuông đỉnh G, cạnh GH và GE</a:t>
            </a:r>
          </a:p>
          <a:p>
            <a:pPr>
              <a:lnSpc>
                <a:spcPct val="150000"/>
              </a:lnSpc>
            </a:pPr>
            <a:r>
              <a:rPr lang="vi-VN"/>
              <a:t>- Góc không vuông đỉnh I, cạnh IH và IE</a:t>
            </a:r>
          </a:p>
          <a:p>
            <a:pPr>
              <a:lnSpc>
                <a:spcPct val="150000"/>
              </a:lnSpc>
            </a:pPr>
            <a:r>
              <a:rPr lang="vi-VN"/>
              <a:t>- Góc vuông đỉnh E, cạnh EG và EI</a:t>
            </a:r>
          </a:p>
          <a:p>
            <a:pPr>
              <a:lnSpc>
                <a:spcPct val="150000"/>
              </a:lnSpc>
            </a:pPr>
            <a:r>
              <a:rPr lang="vi-VN"/>
              <a:t>- Góc vuông đỉnh H, cạnh HG, HI</a:t>
            </a:r>
          </a:p>
        </p:txBody>
      </p:sp>
    </p:spTree>
    <p:extLst>
      <p:ext uri="{BB962C8B-B14F-4D97-AF65-F5344CB8AC3E}">
        <p14:creationId xmlns:p14="http://schemas.microsoft.com/office/powerpoint/2010/main" val="204260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500"/>
                                        <p:tgtEl>
                                          <p:spTgt spid="143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fade">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fade">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fade">
                                      <p:cBhvr>
                                        <p:cTn id="37" dur="500"/>
                                        <p:tgtEl>
                                          <p:spTgt spid="9">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2395</TotalTime>
  <Words>1254</Words>
  <Application>Microsoft Office PowerPoint</Application>
  <PresentationFormat>Custom</PresentationFormat>
  <Paragraphs>139</Paragraphs>
  <Slides>15</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785</cp:revision>
  <dcterms:created xsi:type="dcterms:W3CDTF">2022-07-10T01:37:20Z</dcterms:created>
  <dcterms:modified xsi:type="dcterms:W3CDTF">2025-05-18T03:34:24Z</dcterms:modified>
</cp:coreProperties>
</file>