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62" r:id="rId3"/>
    <p:sldId id="263" r:id="rId4"/>
    <p:sldId id="290" r:id="rId5"/>
    <p:sldId id="264" r:id="rId6"/>
    <p:sldId id="265" r:id="rId7"/>
    <p:sldId id="271" r:id="rId8"/>
    <p:sldId id="272" r:id="rId9"/>
    <p:sldId id="284" r:id="rId10"/>
    <p:sldId id="293" r:id="rId11"/>
    <p:sldId id="280" r:id="rId12"/>
    <p:sldId id="283" r:id="rId13"/>
    <p:sldId id="287" r:id="rId14"/>
    <p:sldId id="292" r:id="rId15"/>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617"/>
    <a:srgbClr val="195D4B"/>
    <a:srgbClr val="0097CC"/>
    <a:srgbClr val="165242"/>
    <a:srgbClr val="6C1263"/>
    <a:srgbClr val="6613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263" autoAdjust="0"/>
    <p:restoredTop sz="94660"/>
  </p:normalViewPr>
  <p:slideViewPr>
    <p:cSldViewPr snapToGrid="0">
      <p:cViewPr varScale="1">
        <p:scale>
          <a:sx n="73" d="100"/>
          <a:sy n="73" d="100"/>
        </p:scale>
        <p:origin x="-696" y="-82"/>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pPr/>
              <a:t>9/18/2021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pPr/>
              <a:t>‹#›</a:t>
            </a:fld>
            <a:endParaRPr lang="en-US"/>
          </a:p>
        </p:txBody>
      </p:sp>
    </p:spTree>
    <p:extLst>
      <p:ext uri="{BB962C8B-B14F-4D97-AF65-F5344CB8AC3E}">
        <p14:creationId xmlns:p14="http://schemas.microsoft.com/office/powerpoint/2010/main" xmlns=""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pPr/>
              <a:t>9/18/2021</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pPr/>
              <a:t>9/18/2021</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pPr/>
              <a:t>9/18/2021</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pPr/>
              <a:t>9/18/2021</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pPr/>
              <a:t>9/18/2021</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pPr/>
              <a:t>9/18/2021</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pPr/>
              <a:t>9/18/2021</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pPr/>
              <a:t>9/18/2021</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9/18/2021</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pPr/>
              <a:t>9/18/2021</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pPr/>
              <a:t>9/18/2021</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pPr/>
              <a:t>9/18/2021</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pPr/>
              <a:t>9/18/2021</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pPr/>
              <a:t>9/18/2021</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pPr/>
              <a:t>9/18/2021</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pPr/>
              <a:t>9/18/2021</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pPr/>
              <a:t>9/18/2021</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pPr/>
              <a:t>9/18/2021</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4819" y="1124339"/>
            <a:ext cx="9494360" cy="553998"/>
          </a:xfrm>
          <a:prstGeom prst="rect">
            <a:avLst/>
          </a:prstGeom>
          <a:noFill/>
        </p:spPr>
        <p:txBody>
          <a:bodyPr wrap="square" lIns="109728" tIns="54864" rIns="109728" bIns="54864" rtlCol="0">
            <a:spAutoFit/>
          </a:bodyPr>
          <a:lstStyle/>
          <a:p>
            <a:pPr algn="ctr"/>
            <a:r>
              <a:rPr lang="en-US" sz="2900" b="1" dirty="0" smtClean="0">
                <a:latin typeface="Times New Roman" pitchFamily="18" charset="0"/>
                <a:cs typeface="Times New Roman" pitchFamily="18" charset="0"/>
              </a:rPr>
              <a:t>HĐCN 1ph </a:t>
            </a:r>
            <a:r>
              <a:rPr lang="en-US" sz="2900" b="1" dirty="0" err="1" smtClean="0">
                <a:latin typeface="Times New Roman" pitchFamily="18" charset="0"/>
                <a:cs typeface="Times New Roman" pitchFamily="18" charset="0"/>
              </a:rPr>
              <a:t>thực</a:t>
            </a:r>
            <a:r>
              <a:rPr lang="en-US" sz="2900" b="1" dirty="0" smtClean="0">
                <a:latin typeface="Times New Roman" pitchFamily="18" charset="0"/>
                <a:cs typeface="Times New Roman" pitchFamily="18" charset="0"/>
              </a:rPr>
              <a:t> </a:t>
            </a:r>
            <a:r>
              <a:rPr lang="en-US" sz="2900" b="1" dirty="0" err="1" smtClean="0">
                <a:latin typeface="Times New Roman" pitchFamily="18" charset="0"/>
                <a:cs typeface="Times New Roman" pitchFamily="18" charset="0"/>
              </a:rPr>
              <a:t>hiện</a:t>
            </a:r>
            <a:r>
              <a:rPr lang="en-US" sz="2900" b="1" dirty="0" smtClean="0">
                <a:latin typeface="Times New Roman" pitchFamily="18" charset="0"/>
                <a:cs typeface="Times New Roman" pitchFamily="18" charset="0"/>
              </a:rPr>
              <a:t> HĐ3 – SGK. T 85 </a:t>
            </a:r>
            <a:r>
              <a:rPr lang="en-US" sz="2900" b="1" dirty="0" err="1" smtClean="0">
                <a:latin typeface="Times New Roman" pitchFamily="18" charset="0"/>
                <a:cs typeface="Times New Roman" pitchFamily="18" charset="0"/>
              </a:rPr>
              <a:t>vào</a:t>
            </a:r>
            <a:r>
              <a:rPr lang="en-US" sz="2900" b="1" dirty="0" smtClean="0">
                <a:latin typeface="Times New Roman" pitchFamily="18" charset="0"/>
                <a:cs typeface="Times New Roman" pitchFamily="18" charset="0"/>
              </a:rPr>
              <a:t> </a:t>
            </a:r>
            <a:r>
              <a:rPr lang="en-US" sz="2900" b="1" dirty="0" err="1" smtClean="0">
                <a:latin typeface="Times New Roman" pitchFamily="18" charset="0"/>
                <a:cs typeface="Times New Roman" pitchFamily="18" charset="0"/>
              </a:rPr>
              <a:t>vở</a:t>
            </a:r>
            <a:r>
              <a:rPr lang="en-US" sz="2900" b="1" dirty="0" smtClean="0">
                <a:latin typeface="Times New Roman" pitchFamily="18" charset="0"/>
                <a:cs typeface="Times New Roman" pitchFamily="18" charset="0"/>
              </a:rPr>
              <a:t>   </a:t>
            </a:r>
            <a:endParaRPr lang="en-US" sz="2900" b="1" dirty="0">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dirty="0" err="1">
                <a:latin typeface="Times New Roman" pitchFamily="18" charset="0"/>
                <a:cs typeface="Times New Roman" pitchFamily="18" charset="0"/>
              </a:rPr>
              <a:t>Em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hãy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tìm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một</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số</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ảnh</a:t>
            </a:r>
            <a:r>
              <a:rPr lang="en-US" sz="2900" dirty="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trong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thực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tế</a:t>
            </a:r>
            <a:r>
              <a:rPr lang="en-US" sz="2900" dirty="0">
                <a:latin typeface="Times New Roman" pitchFamily="18" charset="0"/>
                <a:cs typeface="Times New Roman" pitchFamily="18" charset="0"/>
              </a:rPr>
              <a:t>.</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130"/>
                                        </p:tgtEl>
                                        <p:attrNameLst>
                                          <p:attrName>style.visibility</p:attrName>
                                        </p:attrNameLst>
                                      </p:cBhvr>
                                      <p:to>
                                        <p:strVal val="visible"/>
                                      </p:to>
                                    </p:set>
                                    <p:animEffect transition="in" filter="wheel(1)">
                                      <p:cBhvr>
                                        <p:cTn id="20" dur="2000"/>
                                        <p:tgtEl>
                                          <p:spTgt spid="5130"/>
                                        </p:tgtEl>
                                      </p:cBhvr>
                                    </p:animEffect>
                                  </p:childTnLst>
                                </p:cTn>
                              </p:par>
                              <p:par>
                                <p:cTn id="21" presetID="21" presetClass="entr" presetSubtype="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par>
                                <p:cTn id="24" presetID="21"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heel(1)">
                                      <p:cBhvr>
                                        <p:cTn id="2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gridCol w="1524000"/>
                <a:gridCol w="1524000"/>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b="1" dirty="0" err="1" smtClean="0">
                <a:solidFill>
                  <a:srgbClr val="3E1617"/>
                </a:solidFill>
                <a:latin typeface="Times New Roman" pitchFamily="18" charset="0"/>
                <a:cs typeface="Times New Roman" pitchFamily="18" charset="0"/>
              </a:rPr>
              <a:t>Bài</a:t>
            </a:r>
            <a:r>
              <a:rPr lang="en-US" sz="2800" b="1" dirty="0" smtClean="0">
                <a:solidFill>
                  <a:srgbClr val="3E1617"/>
                </a:solidFill>
                <a:latin typeface="Times New Roman" pitchFamily="18" charset="0"/>
                <a:cs typeface="Times New Roman" pitchFamily="18" charset="0"/>
              </a:rPr>
              <a:t> 4.6/SGK: </a:t>
            </a:r>
            <a:r>
              <a:rPr lang="en-US" sz="2800" b="1" dirty="0" err="1" smtClean="0">
                <a:solidFill>
                  <a:srgbClr val="3E1617"/>
                </a:solidFill>
                <a:latin typeface="Times New Roman" pitchFamily="18" charset="0"/>
                <a:cs typeface="Times New Roman" pitchFamily="18" charset="0"/>
              </a:rPr>
              <a:t>Hãy</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chỉ</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ra</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các</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cách</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để</a:t>
            </a:r>
            <a:r>
              <a:rPr lang="en-US" sz="2800" b="1" dirty="0" smtClean="0">
                <a:solidFill>
                  <a:srgbClr val="3E1617"/>
                </a:solidFill>
                <a:latin typeface="Times New Roman" pitchFamily="18" charset="0"/>
                <a:cs typeface="Times New Roman" pitchFamily="18" charset="0"/>
              </a:rPr>
              <a:t> con </a:t>
            </a:r>
            <a:r>
              <a:rPr lang="en-US" sz="2800" b="1" dirty="0" err="1" smtClean="0">
                <a:solidFill>
                  <a:srgbClr val="3E1617"/>
                </a:solidFill>
                <a:latin typeface="Times New Roman" pitchFamily="18" charset="0"/>
                <a:cs typeface="Times New Roman" pitchFamily="18" charset="0"/>
              </a:rPr>
              <a:t>kiến</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bò</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từ</a:t>
            </a:r>
            <a:r>
              <a:rPr lang="en-US" sz="2800" b="1" dirty="0" smtClean="0">
                <a:solidFill>
                  <a:srgbClr val="3E1617"/>
                </a:solidFill>
                <a:latin typeface="Times New Roman" pitchFamily="18" charset="0"/>
                <a:cs typeface="Times New Roman" pitchFamily="18" charset="0"/>
              </a:rPr>
              <a:t> A </a:t>
            </a:r>
            <a:r>
              <a:rPr lang="en-US" sz="2800" b="1" dirty="0" err="1" smtClean="0">
                <a:solidFill>
                  <a:srgbClr val="3E1617"/>
                </a:solidFill>
                <a:latin typeface="Times New Roman" pitchFamily="18" charset="0"/>
                <a:cs typeface="Times New Roman" pitchFamily="18" charset="0"/>
              </a:rPr>
              <a:t>đến</a:t>
            </a:r>
            <a:r>
              <a:rPr lang="en-US" sz="2800" b="1" dirty="0" smtClean="0">
                <a:solidFill>
                  <a:srgbClr val="3E1617"/>
                </a:solidFill>
                <a:latin typeface="Times New Roman" pitchFamily="18" charset="0"/>
                <a:cs typeface="Times New Roman" pitchFamily="18" charset="0"/>
              </a:rPr>
              <a:t> B </a:t>
            </a:r>
            <a:r>
              <a:rPr lang="en-US" sz="2800" b="1" dirty="0" err="1" smtClean="0">
                <a:solidFill>
                  <a:srgbClr val="3E1617"/>
                </a:solidFill>
                <a:latin typeface="Times New Roman" pitchFamily="18" charset="0"/>
                <a:cs typeface="Times New Roman" pitchFamily="18" charset="0"/>
              </a:rPr>
              <a:t>theo</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đường</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chéo</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của</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các</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hình</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vuông</a:t>
            </a:r>
            <a:r>
              <a:rPr lang="en-US" sz="2800" b="1" dirty="0" smtClean="0">
                <a:solidFill>
                  <a:srgbClr val="3E1617"/>
                </a:solidFill>
                <a:latin typeface="Times New Roman" pitchFamily="18" charset="0"/>
                <a:cs typeface="Times New Roman" pitchFamily="18" charset="0"/>
              </a:rPr>
              <a:t> </a:t>
            </a:r>
            <a:r>
              <a:rPr lang="en-US" sz="2800" b="1" dirty="0" err="1" smtClean="0">
                <a:solidFill>
                  <a:srgbClr val="3E1617"/>
                </a:solidFill>
                <a:latin typeface="Times New Roman" pitchFamily="18" charset="0"/>
                <a:cs typeface="Times New Roman" pitchFamily="18" charset="0"/>
              </a:rPr>
              <a:t>nhỏ</a:t>
            </a:r>
            <a:r>
              <a:rPr lang="en-US" sz="2800" b="1" dirty="0" smtClean="0">
                <a:solidFill>
                  <a:srgbClr val="3E1617"/>
                </a:solidFill>
                <a:latin typeface="Times New Roman" pitchFamily="18" charset="0"/>
                <a:cs typeface="Times New Roman" pitchFamily="18" charset="0"/>
              </a:rPr>
              <a:t>?</a:t>
            </a:r>
          </a:p>
        </p:txBody>
      </p:sp>
      <p:sp>
        <p:nvSpPr>
          <p:cNvPr id="8" name="TextBox 7"/>
          <p:cNvSpPr txBox="1"/>
          <p:nvPr/>
        </p:nvSpPr>
        <p:spPr>
          <a:xfrm>
            <a:off x="812800" y="4913697"/>
            <a:ext cx="5694744" cy="1643527"/>
          </a:xfrm>
          <a:prstGeom prst="rect">
            <a:avLst/>
          </a:prstGeom>
          <a:noFill/>
        </p:spPr>
        <p:txBody>
          <a:bodyPr wrap="square" rtlCol="0">
            <a:spAutoFit/>
          </a:bodyPr>
          <a:lstStyle/>
          <a:p>
            <a:pPr algn="l">
              <a:lnSpc>
                <a:spcPct val="120000"/>
              </a:lnSpc>
            </a:pPr>
            <a:r>
              <a:rPr lang="en-US" sz="2800" b="1" i="1" dirty="0" err="1" smtClean="0">
                <a:solidFill>
                  <a:srgbClr val="002060"/>
                </a:solidFill>
                <a:latin typeface="Times New Roman" pitchFamily="18" charset="0"/>
                <a:cs typeface="Times New Roman" pitchFamily="18" charset="0"/>
              </a:rPr>
              <a:t>Trong</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thời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gian</a:t>
            </a:r>
            <a:r>
              <a:rPr lang="en-US" sz="2800" b="1" i="1" dirty="0" smtClean="0">
                <a:solidFill>
                  <a:srgbClr val="002060"/>
                </a:solidFill>
                <a:latin typeface="Times New Roman" pitchFamily="18" charset="0"/>
                <a:cs typeface="Times New Roman" pitchFamily="18" charset="0"/>
              </a:rPr>
              <a:t> 2 </a:t>
            </a:r>
            <a:r>
              <a:rPr lang="en-US" sz="2800" b="1" i="1" dirty="0" err="1" smtClean="0">
                <a:solidFill>
                  <a:srgbClr val="002060"/>
                </a:solidFill>
                <a:latin typeface="Times New Roman" pitchFamily="18" charset="0"/>
                <a:cs typeface="Times New Roman" pitchFamily="18" charset="0"/>
              </a:rPr>
              <a:t>phút</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đội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nào</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tìm</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được</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nhiều</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phương</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án</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nhất</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đội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đó</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chiến</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thắng</a:t>
            </a:r>
            <a:r>
              <a:rPr lang="en-US" sz="2800" b="1" i="1" dirty="0" smtClean="0">
                <a:solidFill>
                  <a:srgbClr val="002060"/>
                </a:solidFill>
                <a:latin typeface="Times New Roman" pitchFamily="18" charset="0"/>
                <a:cs typeface="Times New Roman" pitchFamily="18" charset="0"/>
              </a:rPr>
              <a:t>.</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9709" y="617271"/>
            <a:ext cx="6265717" cy="523220"/>
          </a:xfrm>
          <a:prstGeom prst="rect">
            <a:avLst/>
          </a:prstGeom>
          <a:noFill/>
        </p:spPr>
        <p:txBody>
          <a:bodyPr wrap="square" rtlCol="0">
            <a:spAutoFit/>
          </a:bodyPr>
          <a:lstStyle/>
          <a:p>
            <a:pPr algn="l"/>
            <a:r>
              <a:rPr lang="en-US" sz="2800" b="1" dirty="0" err="1" smtClean="0">
                <a:solidFill>
                  <a:srgbClr val="FF0000"/>
                </a:solidFill>
                <a:latin typeface="Times New Roman" pitchFamily="18" charset="0"/>
                <a:cs typeface="Times New Roman" pitchFamily="18" charset="0"/>
              </a:rPr>
              <a:t>Hoạt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đôi</a:t>
            </a:r>
            <a:r>
              <a:rPr lang="en-US" sz="2800" b="1" dirty="0" smtClean="0">
                <a:solidFill>
                  <a:srgbClr val="FF0000"/>
                </a:solidFill>
                <a:latin typeface="Times New Roman" pitchFamily="18" charset="0"/>
                <a:cs typeface="Times New Roman" pitchFamily="18" charset="0"/>
              </a:rPr>
              <a:t> 2ph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4.6 </a:t>
            </a:r>
          </a:p>
        </p:txBody>
      </p:sp>
    </p:spTree>
    <p:extLst>
      <p:ext uri="{BB962C8B-B14F-4D97-AF65-F5344CB8AC3E}">
        <p14:creationId xmlns:p14="http://schemas.microsoft.com/office/powerpoint/2010/main" xmlns=""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circle(in)">
                                      <p:cBhvr>
                                        <p:cTn id="28" dur="20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mph" presetSubtype="0" fill="hold" grpId="1" nodeType="clickEffect">
                                  <p:stCondLst>
                                    <p:cond delay="0"/>
                                  </p:stCondLst>
                                  <p:childTnLst>
                                    <p:animClr clrSpc="hsl" dir="cw">
                                      <p:cBhvr override="childStyle">
                                        <p:cTn id="37" dur="500" fill="hold"/>
                                        <p:tgtEl>
                                          <p:spTgt spid="8"/>
                                        </p:tgtEl>
                                        <p:attrNameLst>
                                          <p:attrName>style.color</p:attrName>
                                        </p:attrNameLst>
                                      </p:cBhvr>
                                      <p:by>
                                        <p:hsl h="7200000" s="0" l="0"/>
                                      </p:by>
                                    </p:animClr>
                                    <p:animClr clrSpc="hsl" dir="cw">
                                      <p:cBhvr>
                                        <p:cTn id="38" dur="500" fill="hold"/>
                                        <p:tgtEl>
                                          <p:spTgt spid="8"/>
                                        </p:tgtEl>
                                        <p:attrNameLst>
                                          <p:attrName>fillcolor</p:attrName>
                                        </p:attrNameLst>
                                      </p:cBhvr>
                                      <p:by>
                                        <p:hsl h="7200000" s="0" l="0"/>
                                      </p:by>
                                    </p:animClr>
                                    <p:animClr clrSpc="hsl" dir="cw">
                                      <p:cBhvr>
                                        <p:cTn id="39" dur="500" fill="hold"/>
                                        <p:tgtEl>
                                          <p:spTgt spid="8"/>
                                        </p:tgtEl>
                                        <p:attrNameLst>
                                          <p:attrName>stroke.color</p:attrName>
                                        </p:attrNameLst>
                                      </p:cBhvr>
                                      <p:by>
                                        <p:hsl h="7200000" s="0" l="0"/>
                                      </p:by>
                                    </p:animClr>
                                    <p:set>
                                      <p:cBhvr>
                                        <p:cTn id="40" dur="500" fill="hold"/>
                                        <p:tgtEl>
                                          <p:spTgt spid="8"/>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03114 -0.0108 L 0.34278 -0.56868 " pathEditMode="relative" rAng="0" ptsTypes="AA">
                                      <p:cBhvr>
                                        <p:cTn id="49" dur="2000" fill="hold"/>
                                        <p:tgtEl>
                                          <p:spTgt spid="5122"/>
                                        </p:tgtEl>
                                        <p:attrNameLst>
                                          <p:attrName>ppt_x</p:attrName>
                                          <p:attrName>ppt_y</p:attrName>
                                        </p:attrNameLst>
                                      </p:cBhvr>
                                      <p:rCtr x="15582" y="-27894"/>
                                    </p:animMotion>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par>
                                <p:cTn id="55" presetID="16" presetClass="entr" presetSubtype="21"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path" presetSubtype="0" accel="50000" decel="50000" fill="hold" nodeType="clickEffect">
                                  <p:stCondLst>
                                    <p:cond delay="0"/>
                                  </p:stCondLst>
                                  <p:childTnLst>
                                    <p:animMotion origin="layout" path="M 0.03104 -0.01273 L 0.13542 -0.19792 " pathEditMode="relative" rAng="0" ptsTypes="AA">
                                      <p:cBhvr>
                                        <p:cTn id="70" dur="2000" fill="hold"/>
                                        <p:tgtEl>
                                          <p:spTgt spid="5122"/>
                                        </p:tgtEl>
                                        <p:attrNameLst>
                                          <p:attrName>ppt_x</p:attrName>
                                          <p:attrName>ppt_y</p:attrName>
                                        </p:attrNameLst>
                                      </p:cBhvr>
                                      <p:rCtr x="5219" y="-9259"/>
                                    </p:animMotion>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nodeType="clickEffect">
                                  <p:stCondLst>
                                    <p:cond delay="0"/>
                                  </p:stCondLst>
                                  <p:childTnLst>
                                    <p:animMotion origin="layout" path="M 0.13542 -0.20467 L 0.0357 -0.38561 " pathEditMode="relative" rAng="0" ptsTypes="AA">
                                      <p:cBhvr>
                                        <p:cTn id="74" dur="2000" fill="hold"/>
                                        <p:tgtEl>
                                          <p:spTgt spid="5122"/>
                                        </p:tgtEl>
                                        <p:attrNameLst>
                                          <p:attrName>ppt_x</p:attrName>
                                          <p:attrName>ppt_y</p:attrName>
                                        </p:attrNameLst>
                                      </p:cBhvr>
                                      <p:rCtr x="-4991" y="-9047"/>
                                    </p:animMotion>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873 -0.37886 L 0.13921 -0.5627 " pathEditMode="relative" rAng="0" ptsTypes="AA">
                                      <p:cBhvr>
                                        <p:cTn id="78" dur="2000" fill="hold"/>
                                        <p:tgtEl>
                                          <p:spTgt spid="5122"/>
                                        </p:tgtEl>
                                        <p:attrNameLst>
                                          <p:attrName>ppt_x</p:attrName>
                                          <p:attrName>ppt_y</p:attrName>
                                        </p:attrNameLst>
                                      </p:cBhvr>
                                      <p:rCtr x="5024" y="-9201"/>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618 -0.56945 L 0.23818 -0.38638 " pathEditMode="relative" rAng="0" ptsTypes="AA">
                                      <p:cBhvr>
                                        <p:cTn id="82" dur="2000" fill="hold"/>
                                        <p:tgtEl>
                                          <p:spTgt spid="5122"/>
                                        </p:tgtEl>
                                        <p:attrNameLst>
                                          <p:attrName>ppt_x</p:attrName>
                                          <p:attrName>ppt_y</p:attrName>
                                        </p:attrNameLst>
                                      </p:cBhvr>
                                      <p:rCtr x="5100" y="9144"/>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23818 -0.38638 L 0.34017 -0.56617 " pathEditMode="relative" rAng="0" ptsTypes="AA">
                                      <p:cBhvr>
                                        <p:cTn id="86"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P spid="6" grpId="0" animBg="1"/>
      <p:bldP spid="9" grpId="0" animBg="1"/>
      <p:bldP spid="7" grpId="0"/>
      <p:bldP spid="1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94855" y="1175455"/>
            <a:ext cx="8330699" cy="7109639"/>
          </a:xfrm>
          <a:prstGeom prst="rect">
            <a:avLst/>
          </a:prstGeom>
        </p:spPr>
        <p:txBody>
          <a:bodyPr wrap="square">
            <a:spAutoFit/>
          </a:bodyPr>
          <a:lstStyle/>
          <a:p>
            <a:pPr fontAlgn="base"/>
            <a:r>
              <a:rPr lang="vi-VN" sz="2400" b="1" dirty="0">
                <a:latin typeface="Times New Roman" pitchFamily="18" charset="0"/>
                <a:cs typeface="Times New Roman" pitchFamily="18" charset="0"/>
              </a:rPr>
              <a:t>Những điều kỳ diệu của </a:t>
            </a:r>
            <a:r>
              <a:rPr lang="vi-VN" sz="2400" b="1" dirty="0">
                <a:latin typeface="Times New Roman" pitchFamily="18" charset="0"/>
                <a:cs typeface="Times New Roman" pitchFamily="18" charset="0"/>
                <a:hlinkClick r:id="rId3"/>
              </a:rPr>
              <a:t>kim tự tháp Kê Ốp</a:t>
            </a:r>
            <a:r>
              <a:rPr lang="vi-VN" sz="2400" b="1" dirty="0">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sz="2400" b="1" dirty="0">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sz="2400" b="1" dirty="0">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sz="2400" b="1" dirty="0">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dirty="0" smtClean="0">
                <a:solidFill>
                  <a:srgbClr val="FF000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xmlns=""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3416320"/>
          </a:xfrm>
          <a:prstGeom prst="rect">
            <a:avLst/>
          </a:prstGeom>
          <a:noFill/>
        </p:spPr>
        <p:txBody>
          <a:bodyPr wrap="square" rtlCol="0">
            <a:spAutoFit/>
          </a:bodyPr>
          <a:lstStyle/>
          <a:p>
            <a:pPr algn="l">
              <a:lnSpc>
                <a:spcPct val="120000"/>
              </a:lnSpc>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vẽ</a:t>
            </a:r>
            <a:r>
              <a:rPr lang="en-US" sz="3600" b="1" dirty="0" smtClean="0">
                <a:solidFill>
                  <a:srgbClr val="FF0000"/>
                </a:solidFill>
                <a:latin typeface="Times New Roman" pitchFamily="18" charset="0"/>
                <a:cs typeface="Times New Roman" pitchFamily="18" charset="0"/>
              </a:rPr>
              <a:t> tam </a:t>
            </a:r>
            <a:r>
              <a:rPr lang="en-US" sz="3600" b="1" dirty="0" err="1" smtClean="0">
                <a:solidFill>
                  <a:srgbClr val="FF0000"/>
                </a:solidFill>
                <a:latin typeface="Times New Roman" pitchFamily="18" charset="0"/>
                <a:cs typeface="Times New Roman" pitchFamily="18" charset="0"/>
              </a:rPr>
              <a:t>giác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vuông</a:t>
            </a:r>
            <a:r>
              <a:rPr lang="en-US" sz="3600" b="1" dirty="0" smtClean="0">
                <a:solidFill>
                  <a:srgbClr val="FF0000"/>
                </a:solidFill>
                <a:latin typeface="Times New Roman" pitchFamily="18" charset="0"/>
                <a:cs typeface="Times New Roman" pitchFamily="18" charset="0"/>
              </a:rPr>
              <a:t>.</a:t>
            </a:r>
          </a:p>
          <a:p>
            <a:pPr algn="l">
              <a:lnSpc>
                <a:spcPct val="120000"/>
              </a:lnSpc>
              <a:buFontTx/>
              <a:buChar char="-"/>
            </a:pPr>
            <a:r>
              <a:rPr lang="en-US" sz="3600" b="1" dirty="0" err="1" smtClean="0">
                <a:solidFill>
                  <a:srgbClr val="FF0000"/>
                </a:solidFill>
                <a:latin typeface="Times New Roman" pitchFamily="18" charset="0"/>
                <a:cs typeface="Times New Roman" pitchFamily="18" charset="0"/>
              </a:rPr>
              <a:t>Hoàn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thành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4.4, 4.5/SGK </a:t>
            </a:r>
            <a:r>
              <a:rPr lang="en-US" sz="3600" b="1" dirty="0" err="1" smtClean="0">
                <a:solidFill>
                  <a:srgbClr val="FF0000"/>
                </a:solidFill>
                <a:latin typeface="Times New Roman" pitchFamily="18" charset="0"/>
                <a:cs typeface="Times New Roman" pitchFamily="18" charset="0"/>
              </a:rPr>
              <a:t>nộp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endParaRPr lang="en-US" sz="3600" b="1" dirty="0" smtClean="0">
              <a:solidFill>
                <a:srgbClr val="FF0000"/>
              </a:solidFill>
              <a:latin typeface="Times New Roman" pitchFamily="18" charset="0"/>
              <a:cs typeface="Times New Roman" pitchFamily="18" charset="0"/>
            </a:endParaRPr>
          </a:p>
          <a:p>
            <a:pPr algn="l">
              <a:lnSpc>
                <a:spcPct val="120000"/>
              </a:lnSpc>
              <a:buFontTx/>
              <a:buChar char="-"/>
            </a:pP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4.5/SBT – T65</a:t>
            </a:r>
          </a:p>
          <a:p>
            <a:pPr algn="l">
              <a:lnSpc>
                <a:spcPct val="120000"/>
              </a:lnSpc>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phần</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lục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Cắt</a:t>
            </a:r>
            <a:r>
              <a:rPr lang="en-US" sz="3600" b="1" dirty="0" smtClean="0">
                <a:solidFill>
                  <a:srgbClr val="FF0000"/>
                </a:solidFill>
                <a:latin typeface="Times New Roman" pitchFamily="18" charset="0"/>
                <a:cs typeface="Times New Roman" pitchFamily="18" charset="0"/>
              </a:rPr>
              <a:t> 6 tam </a:t>
            </a:r>
            <a:r>
              <a:rPr lang="en-US" sz="3600" b="1" dirty="0" err="1" smtClean="0">
                <a:solidFill>
                  <a:srgbClr val="FF0000"/>
                </a:solidFill>
                <a:latin typeface="Times New Roman" pitchFamily="18" charset="0"/>
                <a:cs typeface="Times New Roman" pitchFamily="18" charset="0"/>
              </a:rPr>
              <a:t>giác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để</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chuẩn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22400" y="1645980"/>
            <a:ext cx="11938000" cy="954107"/>
          </a:xfrm>
          <a:prstGeom prst="rect">
            <a:avLst/>
          </a:prstGeom>
          <a:noFill/>
        </p:spPr>
        <p:txBody>
          <a:bodyPr wrap="square" rtlCol="0">
            <a:spAutoFit/>
          </a:bodyPr>
          <a:lstStyle/>
          <a:p>
            <a:pPr algn="l"/>
            <a:r>
              <a:rPr lang="en-US" sz="2800" b="1" dirty="0" err="1" smtClean="0">
                <a:solidFill>
                  <a:srgbClr val="FF0000"/>
                </a:solidFill>
                <a:latin typeface="Times New Roman" pitchFamily="18" charset="0"/>
                <a:cs typeface="Times New Roman" pitchFamily="18" charset="0"/>
              </a:rPr>
              <a:t>Hướng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dẫn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4.5: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vẽ</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vuông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tờ</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giấy</a:t>
            </a:r>
            <a:r>
              <a:rPr lang="en-US" sz="2800" b="1" dirty="0" smtClean="0">
                <a:solidFill>
                  <a:srgbClr val="FF0000"/>
                </a:solidFill>
                <a:latin typeface="Times New Roman" pitchFamily="18" charset="0"/>
                <a:cs typeface="Times New Roman" pitchFamily="18" charset="0"/>
              </a:rPr>
              <a:t> A4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trang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theo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mình</a:t>
            </a:r>
            <a:r>
              <a:rPr lang="en-US" sz="2800" b="1" dirty="0" smtClean="0">
                <a:solidFill>
                  <a:srgbClr val="FF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par>
                                <p:cTn id="14" presetID="16" presetClass="exit" presetSubtype="21" fill="hold" nodeType="withEffect">
                                  <p:stCondLst>
                                    <p:cond delay="0"/>
                                  </p:stCondLst>
                                  <p:childTnLst>
                                    <p:animEffect transition="out" filter="barn(inVertical)">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par>
                                <p:cTn id="17" presetID="16" presetClass="exit" presetSubtype="21" fill="hold" nodeType="withEffect">
                                  <p:stCondLst>
                                    <p:cond delay="0"/>
                                  </p:stCondLst>
                                  <p:childTnLst>
                                    <p:animEffect transition="out" filter="barn(inVertical)">
                                      <p:cBhvr>
                                        <p:cTn id="18" dur="500"/>
                                        <p:tgtEl>
                                          <p:spTgt spid="1027"/>
                                        </p:tgtEl>
                                      </p:cBhvr>
                                    </p:animEffect>
                                    <p:set>
                                      <p:cBhvr>
                                        <p:cTn id="19" dur="1" fill="hold">
                                          <p:stCondLst>
                                            <p:cond delay="499"/>
                                          </p:stCondLst>
                                        </p:cTn>
                                        <p:tgtEl>
                                          <p:spTgt spid="1027"/>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1028"/>
                                        </p:tgtEl>
                                      </p:cBhvr>
                                    </p:animEffect>
                                    <p:set>
                                      <p:cBhvr>
                                        <p:cTn id="22" dur="1" fill="hold">
                                          <p:stCondLst>
                                            <p:cond delay="499"/>
                                          </p:stCondLst>
                                        </p:cTn>
                                        <p:tgtEl>
                                          <p:spTgt spid="10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endParaRPr lang="en-US" sz="2400" dirty="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0" y="5023377"/>
            <a:ext cx="14630400" cy="1003352"/>
          </a:xfrm>
          <a:prstGeom prst="rect">
            <a:avLst/>
          </a:prstGeom>
          <a:noFill/>
        </p:spPr>
        <p:txBody>
          <a:bodyPr wrap="square" lIns="109728" tIns="54864" rIns="109728" bIns="54864" rtlCol="0">
            <a:spAutoFit/>
          </a:bodyPr>
          <a:lstStyle/>
          <a:p>
            <a:pPr marL="514350" indent="-514350">
              <a:buAutoNum type="arabicPeriod"/>
            </a:pP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ABCD </a:t>
            </a:r>
            <a:r>
              <a:rPr lang="en-US" sz="2900" dirty="0" err="1" smtClean="0">
                <a:latin typeface="Times New Roman" pitchFamily="18" charset="0"/>
                <a:cs typeface="Times New Roman" pitchFamily="18" charset="0"/>
              </a:rPr>
              <a:t>có</a:t>
            </a:r>
            <a:r>
              <a:rPr lang="en-US" sz="2900" dirty="0" smtClean="0">
                <a:latin typeface="Times New Roman" pitchFamily="18" charset="0"/>
                <a:cs typeface="Times New Roman" pitchFamily="18" charset="0"/>
              </a:rPr>
              <a:t>:  +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cạnh</a:t>
            </a:r>
            <a:r>
              <a:rPr lang="en-US" sz="2900" dirty="0" smtClean="0">
                <a:latin typeface="Times New Roman" pitchFamily="18" charset="0"/>
                <a:cs typeface="Times New Roman" pitchFamily="18" charset="0"/>
              </a:rPr>
              <a:t>: ………………;  +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đỉnh</a:t>
            </a:r>
            <a:r>
              <a:rPr lang="en-US" sz="2900" dirty="0" smtClean="0">
                <a:latin typeface="Times New Roman" pitchFamily="18" charset="0"/>
                <a:cs typeface="Times New Roman" pitchFamily="18" charset="0"/>
              </a:rPr>
              <a:t> ……….; </a:t>
            </a:r>
          </a:p>
          <a:p>
            <a:pPr marL="514350" indent="-514350"/>
            <a:r>
              <a:rPr lang="en-US" sz="2900" dirty="0" smtClean="0">
                <a:latin typeface="Times New Roman" pitchFamily="18" charset="0"/>
                <a:cs typeface="Times New Roman" pitchFamily="18" charset="0"/>
              </a:rPr>
              <a:t>                                            + </a:t>
            </a:r>
            <a:r>
              <a:rPr lang="en-US" sz="2900" dirty="0" err="1" smtClean="0">
                <a:latin typeface="Times New Roman" pitchFamily="18" charset="0"/>
                <a:cs typeface="Times New Roman" pitchFamily="18" charset="0"/>
              </a:rPr>
              <a:t>Đường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chéo</a:t>
            </a:r>
            <a:r>
              <a:rPr lang="en-US" sz="2900" dirty="0" smtClean="0">
                <a:latin typeface="Times New Roman" pitchFamily="18" charset="0"/>
                <a:cs typeface="Times New Roman" pitchFamily="18" charset="0"/>
              </a:rPr>
              <a:t>:…………….</a:t>
            </a:r>
            <a:endParaRPr lang="en-US" sz="2900" dirty="0">
              <a:latin typeface="Times New Roman" pitchFamily="18" charset="0"/>
              <a:cs typeface="Times New Roman" pitchFamily="18" charset="0"/>
            </a:endParaRPr>
          </a:p>
        </p:txBody>
      </p:sp>
      <p:sp>
        <p:nvSpPr>
          <p:cNvPr id="57" name="TextBox 56"/>
          <p:cNvSpPr txBox="1">
            <a:spLocks/>
          </p:cNvSpPr>
          <p:nvPr/>
        </p:nvSpPr>
        <p:spPr>
          <a:xfrm>
            <a:off x="0" y="5821953"/>
            <a:ext cx="13612368" cy="1449628"/>
          </a:xfrm>
          <a:prstGeom prst="rect">
            <a:avLst/>
          </a:prstGeom>
          <a:noFill/>
        </p:spPr>
        <p:txBody>
          <a:bodyPr wrap="square" lIns="109728" tIns="54864" rIns="109728" bIns="54864" rtlCol="0">
            <a:spAutoFit/>
          </a:bodyPr>
          <a:lstStyle/>
          <a:p>
            <a:pPr algn="l"/>
            <a:r>
              <a:rPr lang="en-US" sz="2900" dirty="0" smtClean="0">
                <a:latin typeface="Times New Roman" pitchFamily="18" charset="0"/>
                <a:cs typeface="Times New Roman" pitchFamily="18" charset="0"/>
              </a:rPr>
              <a:t>2. </a:t>
            </a:r>
            <a:r>
              <a:rPr lang="en-US" sz="2900" dirty="0" err="1" smtClean="0">
                <a:latin typeface="Times New Roman" pitchFamily="18" charset="0"/>
                <a:cs typeface="Times New Roman" pitchFamily="18" charset="0"/>
              </a:rPr>
              <a:t>Dùng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thước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và</a:t>
            </a:r>
            <a:r>
              <a:rPr lang="en-US" sz="2900" dirty="0" smtClean="0">
                <a:latin typeface="Times New Roman" pitchFamily="18" charset="0"/>
                <a:cs typeface="Times New Roman" pitchFamily="18" charset="0"/>
              </a:rPr>
              <a:t> so </a:t>
            </a:r>
            <a:r>
              <a:rPr lang="en-US" sz="2900" dirty="0" err="1" smtClean="0">
                <a:latin typeface="Times New Roman" pitchFamily="18" charset="0"/>
                <a:cs typeface="Times New Roman" pitchFamily="18" charset="0"/>
              </a:rPr>
              <a:t>sánh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độ</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dài</a:t>
            </a:r>
            <a:r>
              <a:rPr lang="en-US" sz="2900" dirty="0" smtClean="0">
                <a:latin typeface="Times New Roman" pitchFamily="18" charset="0"/>
                <a:cs typeface="Times New Roman" pitchFamily="18" charset="0"/>
              </a:rPr>
              <a:t>:</a:t>
            </a:r>
          </a:p>
          <a:p>
            <a:pPr algn="l"/>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cạnh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AB ….. BC  ….. CD …..DA                 </a:t>
            </a:r>
          </a:p>
          <a:p>
            <a:pPr algn="l"/>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Hai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đường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chéo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AC ….. BD </a:t>
            </a:r>
            <a:endParaRPr lang="en-US" sz="2900" dirty="0">
              <a:latin typeface="Times New Roman" pitchFamily="18" charset="0"/>
              <a:cs typeface="Times New Roman" pitchFamily="18" charset="0"/>
            </a:endParaRPr>
          </a:p>
        </p:txBody>
      </p:sp>
      <p:sp>
        <p:nvSpPr>
          <p:cNvPr id="59" name="TextBox 58"/>
          <p:cNvSpPr txBox="1">
            <a:spLocks/>
          </p:cNvSpPr>
          <p:nvPr/>
        </p:nvSpPr>
        <p:spPr>
          <a:xfrm>
            <a:off x="274320" y="7394721"/>
            <a:ext cx="14356080" cy="557076"/>
          </a:xfrm>
          <a:prstGeom prst="rect">
            <a:avLst/>
          </a:prstGeom>
          <a:noFill/>
        </p:spPr>
        <p:txBody>
          <a:bodyPr wrap="square" lIns="109728" tIns="54864" rIns="109728" bIns="54864" rtlCol="0">
            <a:spAutoFit/>
          </a:bodyPr>
          <a:lstStyle/>
          <a:p>
            <a:pPr algn="l"/>
            <a:r>
              <a:rPr lang="en-US" sz="2900" dirty="0" smtClean="0">
                <a:latin typeface="Times New Roman" pitchFamily="18" charset="0"/>
                <a:cs typeface="Times New Roman" pitchFamily="18" charset="0"/>
              </a:rPr>
              <a:t>3. </a:t>
            </a:r>
            <a:r>
              <a:rPr lang="en-US" sz="2900" dirty="0" err="1" smtClean="0">
                <a:latin typeface="Times New Roman" pitchFamily="18" charset="0"/>
                <a:cs typeface="Times New Roman" pitchFamily="18" charset="0"/>
              </a:rPr>
              <a:t>Dùng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êke</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kiểm</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tra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B,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C,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D </a:t>
            </a:r>
            <a:r>
              <a:rPr lang="en-US" sz="2900" dirty="0" err="1" smtClean="0">
                <a:latin typeface="Times New Roman" pitchFamily="18" charset="0"/>
                <a:cs typeface="Times New Roman" pitchFamily="18" charset="0"/>
              </a:rPr>
              <a:t>có</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là</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không</a:t>
            </a:r>
            <a:r>
              <a:rPr lang="en-US" sz="2900" dirty="0" smtClean="0">
                <a:latin typeface="Times New Roman" pitchFamily="18" charset="0"/>
                <a:cs typeface="Times New Roman" pitchFamily="18" charset="0"/>
              </a:rPr>
              <a:t> ?     </a:t>
            </a:r>
            <a:endParaRPr lang="en-US" sz="2900" dirty="0">
              <a:latin typeface="Times New Roman" pitchFamily="18" charset="0"/>
              <a:cs typeface="Times New Roman" pitchFamily="18" charset="0"/>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0" y="167640"/>
            <a:ext cx="14630400" cy="584775"/>
          </a:xfrm>
          <a:prstGeom prst="rect">
            <a:avLst/>
          </a:prstGeom>
          <a:noFill/>
        </p:spPr>
        <p:txBody>
          <a:bodyPr wrap="square" rtlCol="0">
            <a:spAutoFit/>
          </a:bodyPr>
          <a:lstStyle/>
          <a:p>
            <a:pPr algn="l"/>
            <a:r>
              <a:rPr lang="en-US" sz="3200" b="1" dirty="0" smtClean="0">
                <a:solidFill>
                  <a:srgbClr val="FF0000"/>
                </a:solidFill>
              </a:rPr>
              <a:t>HĐCN 3ph </a:t>
            </a:r>
            <a:r>
              <a:rPr lang="en-US" sz="3200" b="1" dirty="0" err="1" smtClean="0">
                <a:solidFill>
                  <a:srgbClr val="FF0000"/>
                </a:solidFill>
              </a:rPr>
              <a:t>thực</a:t>
            </a:r>
            <a:r>
              <a:rPr lang="en-US" sz="3200" b="1" dirty="0" smtClean="0">
                <a:solidFill>
                  <a:srgbClr val="FF0000"/>
                </a:solidFill>
              </a:rPr>
              <a:t> </a:t>
            </a:r>
            <a:r>
              <a:rPr lang="en-US" sz="3200" b="1" dirty="0" err="1" smtClean="0">
                <a:solidFill>
                  <a:srgbClr val="FF0000"/>
                </a:solidFill>
              </a:rPr>
              <a:t>hiện</a:t>
            </a:r>
            <a:r>
              <a:rPr lang="en-US" sz="3200" b="1" dirty="0" smtClean="0">
                <a:solidFill>
                  <a:srgbClr val="FF0000"/>
                </a:solidFill>
              </a:rPr>
              <a:t> </a:t>
            </a:r>
            <a:r>
              <a:rPr lang="en-US" sz="3200" b="1" dirty="0" err="1" smtClean="0">
                <a:solidFill>
                  <a:srgbClr val="FF0000"/>
                </a:solidFill>
              </a:rPr>
              <a:t>phần</a:t>
            </a:r>
            <a:r>
              <a:rPr lang="en-US" sz="3200" b="1" dirty="0" smtClean="0">
                <a:solidFill>
                  <a:srgbClr val="FF0000"/>
                </a:solidFill>
              </a:rPr>
              <a:t> HĐ4/ SGK – T85 </a:t>
            </a:r>
            <a:r>
              <a:rPr lang="en-US" sz="3200" b="1" dirty="0" err="1" smtClean="0">
                <a:solidFill>
                  <a:srgbClr val="FF0000"/>
                </a:solidFill>
              </a:rPr>
              <a:t>vào</a:t>
            </a:r>
            <a:r>
              <a:rPr lang="en-US" sz="3200" b="1" dirty="0" smtClean="0">
                <a:solidFill>
                  <a:srgbClr val="FF0000"/>
                </a:solidFill>
              </a:rPr>
              <a:t> </a:t>
            </a:r>
            <a:r>
              <a:rPr lang="en-US" sz="3200" b="1" dirty="0" err="1" smtClean="0">
                <a:solidFill>
                  <a:srgbClr val="FF0000"/>
                </a:solidFill>
              </a:rPr>
              <a:t>vở</a:t>
            </a:r>
            <a:r>
              <a:rPr lang="en-US" sz="3200" b="1" dirty="0" smtClean="0">
                <a:solidFill>
                  <a:srgbClr val="FF0000"/>
                </a:solidFill>
              </a:rPr>
              <a:t> </a:t>
            </a:r>
            <a:r>
              <a:rPr lang="en-US" sz="3200" b="1" dirty="0" err="1" smtClean="0">
                <a:solidFill>
                  <a:srgbClr val="FF0000"/>
                </a:solidFill>
              </a:rPr>
              <a:t>nháp</a:t>
            </a:r>
            <a:r>
              <a:rPr lang="en-US" sz="3200" b="1" dirty="0" smtClean="0">
                <a:solidFill>
                  <a:srgbClr val="FF0000"/>
                </a:solidFill>
              </a:rPr>
              <a:t> </a:t>
            </a:r>
            <a:r>
              <a:rPr lang="en-US" sz="3200" b="1" dirty="0" err="1" smtClean="0">
                <a:solidFill>
                  <a:srgbClr val="FF0000"/>
                </a:solidFill>
              </a:rPr>
              <a:t>theo</a:t>
            </a:r>
            <a:r>
              <a:rPr lang="en-US" sz="3200" b="1" dirty="0" smtClean="0">
                <a:solidFill>
                  <a:srgbClr val="FF0000"/>
                </a:solidFill>
              </a:rPr>
              <a:t> </a:t>
            </a:r>
            <a:r>
              <a:rPr lang="en-US" sz="3200" b="1" dirty="0" err="1" smtClean="0">
                <a:solidFill>
                  <a:srgbClr val="FF0000"/>
                </a:solidFill>
              </a:rPr>
              <a:t>mẫu</a:t>
            </a:r>
            <a:r>
              <a:rPr lang="en-US" sz="3200" b="1" dirty="0" smtClean="0">
                <a:solidFill>
                  <a:srgbClr val="FF0000"/>
                </a:solidFill>
              </a:rPr>
              <a:t> </a:t>
            </a:r>
            <a:r>
              <a:rPr lang="en-US" sz="3200" b="1" dirty="0" err="1" smtClean="0">
                <a:solidFill>
                  <a:srgbClr val="FF0000"/>
                </a:solidFill>
              </a:rPr>
              <a:t>sau</a:t>
            </a:r>
            <a:r>
              <a:rPr lang="en-US" sz="3200" b="1" dirty="0" smtClean="0">
                <a:solidFill>
                  <a:srgbClr val="FF0000"/>
                </a:solidFill>
              </a:rPr>
              <a:t>:</a:t>
            </a:r>
          </a:p>
        </p:txBody>
      </p:sp>
    </p:spTree>
    <p:extLst>
      <p:ext uri="{BB962C8B-B14F-4D97-AF65-F5344CB8AC3E}">
        <p14:creationId xmlns:p14="http://schemas.microsoft.com/office/powerpoint/2010/main" xmlns=""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22" presetClass="entr" presetSubtype="4"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par>
                                <p:cTn id="52" presetID="22" presetClass="entr" presetSubtype="4"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par>
                                <p:cTn id="73" presetID="2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mph" presetSubtype="0" fill="hold" grpId="1" nodeType="clickEffect">
                                  <p:stCondLst>
                                    <p:cond delay="0"/>
                                  </p:stCondLst>
                                  <p:childTnLst>
                                    <p:animClr clrSpc="hsl" dir="cw">
                                      <p:cBhvr override="childStyle">
                                        <p:cTn id="79" dur="500" fill="hold"/>
                                        <p:tgtEl>
                                          <p:spTgt spid="37"/>
                                        </p:tgtEl>
                                        <p:attrNameLst>
                                          <p:attrName>style.color</p:attrName>
                                        </p:attrNameLst>
                                      </p:cBhvr>
                                      <p:by>
                                        <p:hsl h="0" s="12549" l="25098"/>
                                      </p:by>
                                    </p:animClr>
                                    <p:animClr clrSpc="hsl" dir="cw">
                                      <p:cBhvr>
                                        <p:cTn id="80" dur="500" fill="hold"/>
                                        <p:tgtEl>
                                          <p:spTgt spid="37"/>
                                        </p:tgtEl>
                                        <p:attrNameLst>
                                          <p:attrName>fillcolor</p:attrName>
                                        </p:attrNameLst>
                                      </p:cBhvr>
                                      <p:by>
                                        <p:hsl h="0" s="12549" l="25098"/>
                                      </p:by>
                                    </p:animClr>
                                    <p:animClr clrSpc="hsl" dir="cw">
                                      <p:cBhvr>
                                        <p:cTn id="81" dur="500" fill="hold"/>
                                        <p:tgtEl>
                                          <p:spTgt spid="37"/>
                                        </p:tgtEl>
                                        <p:attrNameLst>
                                          <p:attrName>stroke.color</p:attrName>
                                        </p:attrNameLst>
                                      </p:cBhvr>
                                      <p:by>
                                        <p:hsl h="0" s="12549" l="25098"/>
                                      </p:by>
                                    </p:animClr>
                                    <p:set>
                                      <p:cBhvr>
                                        <p:cTn id="82" dur="500" fill="hold"/>
                                        <p:tgtEl>
                                          <p:spTgt spid="37"/>
                                        </p:tgtEl>
                                        <p:attrNameLst>
                                          <p:attrName>fill.type</p:attrName>
                                        </p:attrNameLst>
                                      </p:cBhvr>
                                      <p:to>
                                        <p:strVal val="solid"/>
                                      </p:to>
                                    </p:set>
                                  </p:childTnLst>
                                </p:cTn>
                              </p:par>
                              <p:par>
                                <p:cTn id="83" presetID="30" presetClass="emph" presetSubtype="0" fill="hold" grpId="1" nodeType="withEffect">
                                  <p:stCondLst>
                                    <p:cond delay="0"/>
                                  </p:stCondLst>
                                  <p:childTnLst>
                                    <p:animClr clrSpc="hsl" dir="cw">
                                      <p:cBhvr override="childStyle">
                                        <p:cTn id="84" dur="500" fill="hold"/>
                                        <p:tgtEl>
                                          <p:spTgt spid="35"/>
                                        </p:tgtEl>
                                        <p:attrNameLst>
                                          <p:attrName>style.color</p:attrName>
                                        </p:attrNameLst>
                                      </p:cBhvr>
                                      <p:by>
                                        <p:hsl h="0" s="12549" l="25098"/>
                                      </p:by>
                                    </p:animClr>
                                    <p:animClr clrSpc="hsl" dir="cw">
                                      <p:cBhvr>
                                        <p:cTn id="85" dur="500" fill="hold"/>
                                        <p:tgtEl>
                                          <p:spTgt spid="35"/>
                                        </p:tgtEl>
                                        <p:attrNameLst>
                                          <p:attrName>fillcolor</p:attrName>
                                        </p:attrNameLst>
                                      </p:cBhvr>
                                      <p:by>
                                        <p:hsl h="0" s="12549" l="25098"/>
                                      </p:by>
                                    </p:animClr>
                                    <p:animClr clrSpc="hsl" dir="cw">
                                      <p:cBhvr>
                                        <p:cTn id="86" dur="500" fill="hold"/>
                                        <p:tgtEl>
                                          <p:spTgt spid="35"/>
                                        </p:tgtEl>
                                        <p:attrNameLst>
                                          <p:attrName>stroke.color</p:attrName>
                                        </p:attrNameLst>
                                      </p:cBhvr>
                                      <p:by>
                                        <p:hsl h="0" s="12549" l="25098"/>
                                      </p:by>
                                    </p:animClr>
                                    <p:set>
                                      <p:cBhvr>
                                        <p:cTn id="87" dur="500" fill="hold"/>
                                        <p:tgtEl>
                                          <p:spTgt spid="35"/>
                                        </p:tgtEl>
                                        <p:attrNameLst>
                                          <p:attrName>fill.type</p:attrName>
                                        </p:attrNameLst>
                                      </p:cBhvr>
                                      <p:to>
                                        <p:strVal val="solid"/>
                                      </p:to>
                                    </p:set>
                                  </p:childTnLst>
                                </p:cTn>
                              </p:par>
                              <p:par>
                                <p:cTn id="88" presetID="30" presetClass="emph" presetSubtype="0" fill="hold" grpId="1" nodeType="withEffect">
                                  <p:stCondLst>
                                    <p:cond delay="0"/>
                                  </p:stCondLst>
                                  <p:childTnLst>
                                    <p:animClr clrSpc="hsl" dir="cw">
                                      <p:cBhvr override="childStyle">
                                        <p:cTn id="89" dur="500" fill="hold"/>
                                        <p:tgtEl>
                                          <p:spTgt spid="36"/>
                                        </p:tgtEl>
                                        <p:attrNameLst>
                                          <p:attrName>style.color</p:attrName>
                                        </p:attrNameLst>
                                      </p:cBhvr>
                                      <p:by>
                                        <p:hsl h="0" s="12549" l="25098"/>
                                      </p:by>
                                    </p:animClr>
                                    <p:animClr clrSpc="hsl" dir="cw">
                                      <p:cBhvr>
                                        <p:cTn id="90" dur="500" fill="hold"/>
                                        <p:tgtEl>
                                          <p:spTgt spid="36"/>
                                        </p:tgtEl>
                                        <p:attrNameLst>
                                          <p:attrName>fillcolor</p:attrName>
                                        </p:attrNameLst>
                                      </p:cBhvr>
                                      <p:by>
                                        <p:hsl h="0" s="12549" l="25098"/>
                                      </p:by>
                                    </p:animClr>
                                    <p:animClr clrSpc="hsl" dir="cw">
                                      <p:cBhvr>
                                        <p:cTn id="91" dur="500" fill="hold"/>
                                        <p:tgtEl>
                                          <p:spTgt spid="36"/>
                                        </p:tgtEl>
                                        <p:attrNameLst>
                                          <p:attrName>stroke.color</p:attrName>
                                        </p:attrNameLst>
                                      </p:cBhvr>
                                      <p:by>
                                        <p:hsl h="0" s="12549" l="25098"/>
                                      </p:by>
                                    </p:animClr>
                                    <p:set>
                                      <p:cBhvr>
                                        <p:cTn id="92" dur="500" fill="hold"/>
                                        <p:tgtEl>
                                          <p:spTgt spid="36"/>
                                        </p:tgtEl>
                                        <p:attrNameLst>
                                          <p:attrName>fill.type</p:attrName>
                                        </p:attrNameLst>
                                      </p:cBhvr>
                                      <p:to>
                                        <p:strVal val="solid"/>
                                      </p:to>
                                    </p:set>
                                  </p:childTnLst>
                                </p:cTn>
                              </p:par>
                              <p:par>
                                <p:cTn id="93" presetID="30" presetClass="emph" presetSubtype="0" fill="hold" grpId="1" nodeType="withEffect">
                                  <p:stCondLst>
                                    <p:cond delay="0"/>
                                  </p:stCondLst>
                                  <p:childTnLst>
                                    <p:animClr clrSpc="hsl" dir="cw">
                                      <p:cBhvr override="childStyle">
                                        <p:cTn id="94" dur="500" fill="hold"/>
                                        <p:tgtEl>
                                          <p:spTgt spid="21"/>
                                        </p:tgtEl>
                                        <p:attrNameLst>
                                          <p:attrName>style.color</p:attrName>
                                        </p:attrNameLst>
                                      </p:cBhvr>
                                      <p:by>
                                        <p:hsl h="0" s="12549" l="25098"/>
                                      </p:by>
                                    </p:animClr>
                                    <p:animClr clrSpc="hsl" dir="cw">
                                      <p:cBhvr>
                                        <p:cTn id="95" dur="500" fill="hold"/>
                                        <p:tgtEl>
                                          <p:spTgt spid="21"/>
                                        </p:tgtEl>
                                        <p:attrNameLst>
                                          <p:attrName>fillcolor</p:attrName>
                                        </p:attrNameLst>
                                      </p:cBhvr>
                                      <p:by>
                                        <p:hsl h="0" s="12549" l="25098"/>
                                      </p:by>
                                    </p:animClr>
                                    <p:animClr clrSpc="hsl" dir="cw">
                                      <p:cBhvr>
                                        <p:cTn id="96" dur="500" fill="hold"/>
                                        <p:tgtEl>
                                          <p:spTgt spid="21"/>
                                        </p:tgtEl>
                                        <p:attrNameLst>
                                          <p:attrName>stroke.color</p:attrName>
                                        </p:attrNameLst>
                                      </p:cBhvr>
                                      <p:by>
                                        <p:hsl h="0" s="12549" l="25098"/>
                                      </p:by>
                                    </p:animClr>
                                    <p:set>
                                      <p:cBhvr>
                                        <p:cTn id="97" dur="500" fill="hold"/>
                                        <p:tgtEl>
                                          <p:spTgt spid="21"/>
                                        </p:tgtEl>
                                        <p:attrNameLst>
                                          <p:attrName>fill.type</p:attrName>
                                        </p:attrNameLst>
                                      </p:cBhvr>
                                      <p:to>
                                        <p:strVal val="solid"/>
                                      </p:to>
                                    </p:set>
                                  </p:childTnLst>
                                </p:cTn>
                              </p:par>
                              <p:par>
                                <p:cTn id="98" presetID="6" presetClass="entr" presetSubtype="16"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circle(in)">
                                      <p:cBhvr>
                                        <p:cTn id="100" dur="2000"/>
                                        <p:tgtEl>
                                          <p:spTgt spid="44"/>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circle(in)">
                                      <p:cBhvr>
                                        <p:cTn id="103" dur="2000"/>
                                        <p:tgtEl>
                                          <p:spTgt spid="47"/>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circle(in)">
                                      <p:cBhvr>
                                        <p:cTn id="106" dur="2000"/>
                                        <p:tgtEl>
                                          <p:spTgt spid="61"/>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circle(in)">
                                      <p:cBhvr>
                                        <p:cTn id="109" dur="20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mph" presetSubtype="0" fill="hold" nodeType="clickEffect">
                                  <p:stCondLst>
                                    <p:cond delay="0"/>
                                  </p:stCondLst>
                                  <p:childTnLst>
                                    <p:animClr clrSpc="hsl" dir="cw">
                                      <p:cBhvr override="childStyle">
                                        <p:cTn id="113" dur="500" fill="hold"/>
                                        <p:tgtEl>
                                          <p:spTgt spid="26"/>
                                        </p:tgtEl>
                                        <p:attrNameLst>
                                          <p:attrName>style.color</p:attrName>
                                        </p:attrNameLst>
                                      </p:cBhvr>
                                      <p:by>
                                        <p:hsl h="7200000" s="0" l="0"/>
                                      </p:by>
                                    </p:animClr>
                                    <p:animClr clrSpc="hsl" dir="cw">
                                      <p:cBhvr>
                                        <p:cTn id="114" dur="500" fill="hold"/>
                                        <p:tgtEl>
                                          <p:spTgt spid="26"/>
                                        </p:tgtEl>
                                        <p:attrNameLst>
                                          <p:attrName>fillcolor</p:attrName>
                                        </p:attrNameLst>
                                      </p:cBhvr>
                                      <p:by>
                                        <p:hsl h="7200000" s="0" l="0"/>
                                      </p:by>
                                    </p:animClr>
                                    <p:animClr clrSpc="hsl" dir="cw">
                                      <p:cBhvr>
                                        <p:cTn id="115" dur="500" fill="hold"/>
                                        <p:tgtEl>
                                          <p:spTgt spid="26"/>
                                        </p:tgtEl>
                                        <p:attrNameLst>
                                          <p:attrName>stroke.color</p:attrName>
                                        </p:attrNameLst>
                                      </p:cBhvr>
                                      <p:by>
                                        <p:hsl h="7200000" s="0" l="0"/>
                                      </p:by>
                                    </p:animClr>
                                    <p:set>
                                      <p:cBhvr>
                                        <p:cTn id="116" dur="500" fill="hold"/>
                                        <p:tgtEl>
                                          <p:spTgt spid="26"/>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21" presetClass="emph" presetSubtype="0" fill="hold" nodeType="clickEffect">
                                  <p:stCondLst>
                                    <p:cond delay="0"/>
                                  </p:stCondLst>
                                  <p:childTnLst>
                                    <p:animClr clrSpc="hsl" dir="cw">
                                      <p:cBhvr override="childStyle">
                                        <p:cTn id="120" dur="500" fill="hold"/>
                                        <p:tgtEl>
                                          <p:spTgt spid="25"/>
                                        </p:tgtEl>
                                        <p:attrNameLst>
                                          <p:attrName>style.color</p:attrName>
                                        </p:attrNameLst>
                                      </p:cBhvr>
                                      <p:by>
                                        <p:hsl h="7200000" s="0" l="0"/>
                                      </p:by>
                                    </p:animClr>
                                    <p:animClr clrSpc="hsl" dir="cw">
                                      <p:cBhvr>
                                        <p:cTn id="121" dur="500" fill="hold"/>
                                        <p:tgtEl>
                                          <p:spTgt spid="25"/>
                                        </p:tgtEl>
                                        <p:attrNameLst>
                                          <p:attrName>fillcolor</p:attrName>
                                        </p:attrNameLst>
                                      </p:cBhvr>
                                      <p:by>
                                        <p:hsl h="7200000" s="0" l="0"/>
                                      </p:by>
                                    </p:animClr>
                                    <p:animClr clrSpc="hsl" dir="cw">
                                      <p:cBhvr>
                                        <p:cTn id="122" dur="500" fill="hold"/>
                                        <p:tgtEl>
                                          <p:spTgt spid="25"/>
                                        </p:tgtEl>
                                        <p:attrNameLst>
                                          <p:attrName>stroke.color</p:attrName>
                                        </p:attrNameLst>
                                      </p:cBhvr>
                                      <p:by>
                                        <p:hsl h="7200000" s="0" l="0"/>
                                      </p:by>
                                    </p:animClr>
                                    <p:set>
                                      <p:cBhvr>
                                        <p:cTn id="123" dur="500" fill="hold"/>
                                        <p:tgtEl>
                                          <p:spTgt spid="25"/>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21" presetClass="emph" presetSubtype="0" fill="hold" nodeType="clickEffect">
                                  <p:stCondLst>
                                    <p:cond delay="0"/>
                                  </p:stCondLst>
                                  <p:childTnLst>
                                    <p:animClr clrSpc="hsl" dir="cw">
                                      <p:cBhvr override="childStyle">
                                        <p:cTn id="127" dur="500" fill="hold"/>
                                        <p:tgtEl>
                                          <p:spTgt spid="30"/>
                                        </p:tgtEl>
                                        <p:attrNameLst>
                                          <p:attrName>style.color</p:attrName>
                                        </p:attrNameLst>
                                      </p:cBhvr>
                                      <p:by>
                                        <p:hsl h="7200000" s="0" l="0"/>
                                      </p:by>
                                    </p:animClr>
                                    <p:animClr clrSpc="hsl" dir="cw">
                                      <p:cBhvr>
                                        <p:cTn id="128" dur="500" fill="hold"/>
                                        <p:tgtEl>
                                          <p:spTgt spid="30"/>
                                        </p:tgtEl>
                                        <p:attrNameLst>
                                          <p:attrName>fillcolor</p:attrName>
                                        </p:attrNameLst>
                                      </p:cBhvr>
                                      <p:by>
                                        <p:hsl h="7200000" s="0" l="0"/>
                                      </p:by>
                                    </p:animClr>
                                    <p:animClr clrSpc="hsl" dir="cw">
                                      <p:cBhvr>
                                        <p:cTn id="129" dur="500" fill="hold"/>
                                        <p:tgtEl>
                                          <p:spTgt spid="30"/>
                                        </p:tgtEl>
                                        <p:attrNameLst>
                                          <p:attrName>stroke.color</p:attrName>
                                        </p:attrNameLst>
                                      </p:cBhvr>
                                      <p:by>
                                        <p:hsl h="7200000" s="0" l="0"/>
                                      </p:by>
                                    </p:animClr>
                                    <p:set>
                                      <p:cBhvr>
                                        <p:cTn id="130" dur="500" fill="hold"/>
                                        <p:tgtEl>
                                          <p:spTgt spid="30"/>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21" presetClass="emph" presetSubtype="0" fill="hold" nodeType="clickEffect">
                                  <p:stCondLst>
                                    <p:cond delay="0"/>
                                  </p:stCondLst>
                                  <p:childTnLst>
                                    <p:animClr clrSpc="hsl" dir="cw">
                                      <p:cBhvr override="childStyle">
                                        <p:cTn id="134" dur="500" fill="hold"/>
                                        <p:tgtEl>
                                          <p:spTgt spid="29"/>
                                        </p:tgtEl>
                                        <p:attrNameLst>
                                          <p:attrName>style.color</p:attrName>
                                        </p:attrNameLst>
                                      </p:cBhvr>
                                      <p:by>
                                        <p:hsl h="7200000" s="0" l="0"/>
                                      </p:by>
                                    </p:animClr>
                                    <p:animClr clrSpc="hsl" dir="cw">
                                      <p:cBhvr>
                                        <p:cTn id="135" dur="500" fill="hold"/>
                                        <p:tgtEl>
                                          <p:spTgt spid="29"/>
                                        </p:tgtEl>
                                        <p:attrNameLst>
                                          <p:attrName>fillcolor</p:attrName>
                                        </p:attrNameLst>
                                      </p:cBhvr>
                                      <p:by>
                                        <p:hsl h="7200000" s="0" l="0"/>
                                      </p:by>
                                    </p:animClr>
                                    <p:animClr clrSpc="hsl" dir="cw">
                                      <p:cBhvr>
                                        <p:cTn id="136" dur="500" fill="hold"/>
                                        <p:tgtEl>
                                          <p:spTgt spid="29"/>
                                        </p:tgtEl>
                                        <p:attrNameLst>
                                          <p:attrName>stroke.color</p:attrName>
                                        </p:attrNameLst>
                                      </p:cBhvr>
                                      <p:by>
                                        <p:hsl h="7200000" s="0" l="0"/>
                                      </p:by>
                                    </p:animClr>
                                    <p:set>
                                      <p:cBhvr>
                                        <p:cTn id="137" dur="500" fill="hold"/>
                                        <p:tgtEl>
                                          <p:spTgt spid="29"/>
                                        </p:tgtEl>
                                        <p:attrNameLst>
                                          <p:attrName>fill.type</p:attrName>
                                        </p:attrNameLst>
                                      </p:cBhvr>
                                      <p:to>
                                        <p:strVal val="solid"/>
                                      </p:to>
                                    </p:set>
                                  </p:childTnLst>
                                </p:cTn>
                              </p:par>
                            </p:childTnLst>
                          </p:cTn>
                        </p:par>
                      </p:childTnLst>
                    </p:cTn>
                  </p:par>
                  <p:par>
                    <p:cTn id="138" fill="hold">
                      <p:stCondLst>
                        <p:cond delay="indefinite"/>
                      </p:stCondLst>
                      <p:childTnLst>
                        <p:par>
                          <p:cTn id="139" fill="hold">
                            <p:stCondLst>
                              <p:cond delay="0"/>
                            </p:stCondLst>
                            <p:childTnLst>
                              <p:par>
                                <p:cTn id="140" presetID="7" presetClass="emph" presetSubtype="2" fill="hold" nodeType="clickEffect">
                                  <p:stCondLst>
                                    <p:cond delay="0"/>
                                  </p:stCondLst>
                                  <p:childTnLst>
                                    <p:animClr clrSpc="rgb" dir="cw">
                                      <p:cBhvr>
                                        <p:cTn id="141" dur="2000" fill="hold"/>
                                        <p:tgtEl>
                                          <p:spTgt spid="34"/>
                                        </p:tgtEl>
                                        <p:attrNameLst>
                                          <p:attrName>stroke.color</p:attrName>
                                        </p:attrNameLst>
                                      </p:cBhvr>
                                      <p:to>
                                        <a:schemeClr val="accent2"/>
                                      </p:to>
                                    </p:animClr>
                                    <p:set>
                                      <p:cBhvr>
                                        <p:cTn id="142" dur="2000" fill="hold"/>
                                        <p:tgtEl>
                                          <p:spTgt spid="34"/>
                                        </p:tgtEl>
                                        <p:attrNameLst>
                                          <p:attrName>stroke.on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7" presetClass="emph" presetSubtype="2" fill="hold" nodeType="clickEffect">
                                  <p:stCondLst>
                                    <p:cond delay="0"/>
                                  </p:stCondLst>
                                  <p:childTnLst>
                                    <p:animClr clrSpc="rgb" dir="cw">
                                      <p:cBhvr>
                                        <p:cTn id="146" dur="2000" fill="hold"/>
                                        <p:tgtEl>
                                          <p:spTgt spid="20"/>
                                        </p:tgtEl>
                                        <p:attrNameLst>
                                          <p:attrName>stroke.color</p:attrName>
                                        </p:attrNameLst>
                                      </p:cBhvr>
                                      <p:to>
                                        <a:schemeClr val="accent2"/>
                                      </p:to>
                                    </p:animClr>
                                    <p:set>
                                      <p:cBhvr>
                                        <p:cTn id="147" dur="2000" fill="hold"/>
                                        <p:tgtEl>
                                          <p:spTgt spid="20"/>
                                        </p:tgtEl>
                                        <p:attrNameLst>
                                          <p:attrName>stroke.on</p:attrName>
                                        </p:attrNameLst>
                                      </p:cBhvr>
                                      <p:to>
                                        <p:strVal val="true"/>
                                      </p:to>
                                    </p:set>
                                  </p:childTnLst>
                                </p:cTn>
                              </p:par>
                              <p:par>
                                <p:cTn id="148" presetID="16" presetClass="entr" presetSubtype="21" fill="hold" grpId="0" nodeType="with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barn(inVertical)">
                                      <p:cBhvr>
                                        <p:cTn id="150" dur="500"/>
                                        <p:tgtEl>
                                          <p:spTgt spid="57"/>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7" grpId="0"/>
      <p:bldP spid="59" grpId="0"/>
      <p:bldP spid="44" grpId="0" animBg="1"/>
      <p:bldP spid="46" grpId="0" animBg="1"/>
      <p:bldP spid="47"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286" y="3003760"/>
            <a:ext cx="13808597" cy="2862322"/>
          </a:xfrm>
          <a:prstGeom prst="rect">
            <a:avLst/>
          </a:prstGeom>
        </p:spPr>
        <p:txBody>
          <a:bodyPr wrap="square">
            <a:spAutoFit/>
          </a:bodyPr>
          <a:lstStyle/>
          <a:p>
            <a:pPr marL="514350" indent="-514350"/>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vuông</a:t>
            </a:r>
            <a:r>
              <a:rPr lang="en-US" sz="3600" b="1" dirty="0" smtClean="0">
                <a:solidFill>
                  <a:srgbClr val="FF0000"/>
                </a:solidFill>
                <a:latin typeface="Times New Roman" pitchFamily="18" charset="0"/>
                <a:cs typeface="Times New Roman" pitchFamily="18" charset="0"/>
              </a:rPr>
              <a:t> ABCD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a:t>
            </a:r>
          </a:p>
          <a:p>
            <a:pPr marL="514350" indent="-514350"/>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cạnh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AB = BC  = CD = DA                 </a:t>
            </a:r>
          </a:p>
          <a:p>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Hai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chéo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AC =  BD </a:t>
            </a:r>
          </a:p>
          <a:p>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Bốn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góc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90</a:t>
            </a:r>
            <a:r>
              <a:rPr lang="en-US" sz="3600" b="1" baseline="30000" dirty="0" smtClean="0">
                <a:solidFill>
                  <a:srgbClr val="FF0000"/>
                </a:solidFill>
                <a:latin typeface="Times New Roman" pitchFamily="18" charset="0"/>
                <a:cs typeface="Times New Roman" pitchFamily="18" charset="0"/>
              </a:rPr>
              <a:t>0</a:t>
            </a:r>
            <a:endParaRPr lang="en-US" sz="3600" b="1" dirty="0" smtClean="0">
              <a:solidFill>
                <a:srgbClr val="FF0000"/>
              </a:solidFill>
              <a:latin typeface="Times New Roman" pitchFamily="18" charset="0"/>
              <a:cs typeface="Times New Roman" pitchFamily="18" charset="0"/>
            </a:endParaRPr>
          </a:p>
          <a:p>
            <a:pPr marL="514350" indent="-514350"/>
            <a:endParaRPr lang="en-US" sz="3600" b="1" dirty="0">
              <a:solidFill>
                <a:srgbClr val="FF0000"/>
              </a:solidFill>
              <a:latin typeface="Times New Roman" pitchFamily="18" charset="0"/>
              <a:cs typeface="Times New Roman" pitchFamily="18" charset="0"/>
            </a:endParaRPr>
          </a:p>
        </p:txBody>
      </p:sp>
      <p:pic>
        <p:nvPicPr>
          <p:cNvPr id="4" name="Picture 3"/>
          <p:cNvPicPr/>
          <p:nvPr/>
        </p:nvPicPr>
        <p:blipFill>
          <a:blip r:embed="rId2"/>
          <a:srcRect l="50245" t="21429" r="16161" b="36237"/>
          <a:stretch>
            <a:fillRect/>
          </a:stretch>
        </p:blipFill>
        <p:spPr bwMode="auto">
          <a:xfrm>
            <a:off x="3235469" y="-1"/>
            <a:ext cx="4866809" cy="2997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435261"/>
            <a:ext cx="891250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dirty="0" err="1">
                <a:solidFill>
                  <a:schemeClr val="accent6">
                    <a:lumMod val="75000"/>
                  </a:schemeClr>
                </a:solidFill>
                <a:latin typeface="Times New Roman" pitchFamily="18" charset="0"/>
                <a:cs typeface="Times New Roman" pitchFamily="18" charset="0"/>
              </a:rPr>
              <a:t>Nhận</a:t>
            </a:r>
            <a:r>
              <a:rPr lang="en-US" sz="3600" b="1" i="1" dirty="0">
                <a:solidFill>
                  <a:schemeClr val="accent6">
                    <a:lumMod val="75000"/>
                  </a:schemeClr>
                </a:solidFill>
                <a:latin typeface="Times New Roman" pitchFamily="18" charset="0"/>
                <a:cs typeface="Times New Roman" pitchFamily="18" charset="0"/>
              </a:rPr>
              <a:t> </a:t>
            </a:r>
            <a:r>
              <a:rPr lang="en-US" sz="3600" b="1" i="1" dirty="0" err="1">
                <a:solidFill>
                  <a:schemeClr val="accent6">
                    <a:lumMod val="75000"/>
                  </a:schemeClr>
                </a:solidFill>
                <a:latin typeface="Times New Roman" pitchFamily="18" charset="0"/>
                <a:cs typeface="Times New Roman" pitchFamily="18" charset="0"/>
              </a:rPr>
              <a:t>xét</a:t>
            </a:r>
            <a:endParaRPr lang="en-US" sz="3600" b="1" i="1" dirty="0">
              <a:solidFill>
                <a:schemeClr val="accent6">
                  <a:lumMod val="75000"/>
                </a:schemeClr>
              </a:solidFill>
              <a:latin typeface="Times New Roman" pitchFamily="18" charset="0"/>
              <a:cs typeface="Times New Roman" pitchFamily="18" charset="0"/>
            </a:endParaRP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b="1" dirty="0" err="1">
                <a:solidFill>
                  <a:srgbClr val="3E1617"/>
                </a:solidFill>
                <a:latin typeface="Times New Roman" pitchFamily="18" charset="0"/>
                <a:cs typeface="Times New Roman" pitchFamily="18" charset="0"/>
              </a:rPr>
              <a:t>Trong</a:t>
            </a:r>
            <a:r>
              <a:rPr lang="en-US" sz="3600" b="1" dirty="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hình</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vuông</a:t>
            </a:r>
            <a:r>
              <a:rPr lang="en-US" sz="3600" dirty="0" smtClean="0">
                <a:solidFill>
                  <a:srgbClr val="0070C0"/>
                </a:solidFill>
                <a:latin typeface="Times New Roman" pitchFamily="18" charset="0"/>
                <a:cs typeface="Times New Roman" pitchFamily="18" charset="0"/>
              </a:rPr>
              <a:t>:</a:t>
            </a:r>
            <a:endParaRPr lang="en-US" sz="3600" dirty="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671535" cy="664797"/>
          </a:xfrm>
          <a:prstGeom prst="rect">
            <a:avLst/>
          </a:prstGeom>
        </p:spPr>
        <p:txBody>
          <a:bodyPr wrap="none" lIns="109728" tIns="54864" rIns="109728" bIns="54864">
            <a:spAutoFit/>
          </a:bodyPr>
          <a:lstStyle/>
          <a:p>
            <a:r>
              <a:rPr lang="en-US" sz="3600" b="1" dirty="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Bốn</a:t>
            </a:r>
            <a:r>
              <a:rPr lang="en-US" sz="3600" b="1" dirty="0" smtClean="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cạnh</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bằng</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nhau</a:t>
            </a:r>
            <a:r>
              <a:rPr lang="en-US" sz="3600" b="1" dirty="0">
                <a:solidFill>
                  <a:srgbClr val="3E1617"/>
                </a:solidFill>
                <a:latin typeface="Times New Roman" pitchFamily="18" charset="0"/>
                <a:cs typeface="Times New Roman" pitchFamily="18" charset="0"/>
              </a:rPr>
              <a:t>.</a:t>
            </a:r>
            <a:endParaRPr lang="en-US" sz="3600" b="1" dirty="0">
              <a:solidFill>
                <a:srgbClr val="3E1617"/>
              </a:solidFill>
            </a:endParaRPr>
          </a:p>
        </p:txBody>
      </p:sp>
      <p:sp>
        <p:nvSpPr>
          <p:cNvPr id="8" name="Rectangle 7"/>
          <p:cNvSpPr>
            <a:spLocks/>
          </p:cNvSpPr>
          <p:nvPr/>
        </p:nvSpPr>
        <p:spPr>
          <a:xfrm>
            <a:off x="4041649" y="4343966"/>
            <a:ext cx="6787499" cy="664797"/>
          </a:xfrm>
          <a:prstGeom prst="rect">
            <a:avLst/>
          </a:prstGeom>
        </p:spPr>
        <p:txBody>
          <a:bodyPr wrap="none" lIns="109728" tIns="54864" rIns="109728" bIns="54864">
            <a:spAutoFit/>
          </a:bodyPr>
          <a:lstStyle/>
          <a:p>
            <a:r>
              <a:rPr lang="en-US" sz="3600" b="1" dirty="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Bốn</a:t>
            </a:r>
            <a:r>
              <a:rPr lang="en-US" sz="3600" b="1" dirty="0" smtClean="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góc</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bằng</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nhau</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và</a:t>
            </a:r>
            <a:r>
              <a:rPr lang="en-US" sz="3600" b="1" dirty="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bằng</a:t>
            </a:r>
            <a:r>
              <a:rPr lang="en-US" sz="3600" b="1" dirty="0">
                <a:solidFill>
                  <a:srgbClr val="3E1617"/>
                </a:solidFill>
                <a:latin typeface="Times New Roman" pitchFamily="18" charset="0"/>
                <a:cs typeface="Times New Roman" pitchFamily="18" charset="0"/>
              </a:rPr>
              <a:t> </a:t>
            </a:r>
            <a:r>
              <a:rPr lang="en-US" sz="3600" b="1" dirty="0" smtClean="0">
                <a:solidFill>
                  <a:srgbClr val="3E1617"/>
                </a:solidFill>
                <a:latin typeface="Times New Roman" pitchFamily="18" charset="0"/>
                <a:cs typeface="Times New Roman" pitchFamily="18" charset="0"/>
              </a:rPr>
              <a:t>90</a:t>
            </a:r>
            <a:r>
              <a:rPr lang="en-US" sz="3600" b="1" baseline="30000" dirty="0" smtClean="0">
                <a:solidFill>
                  <a:srgbClr val="3E1617"/>
                </a:solidFill>
                <a:latin typeface="Times New Roman" pitchFamily="18" charset="0"/>
                <a:cs typeface="Times New Roman" pitchFamily="18" charset="0"/>
              </a:rPr>
              <a:t>0</a:t>
            </a:r>
            <a:r>
              <a:rPr lang="en-US" sz="3600" b="1" dirty="0">
                <a:solidFill>
                  <a:srgbClr val="3E1617"/>
                </a:solidFill>
                <a:latin typeface="Times New Roman" pitchFamily="18" charset="0"/>
                <a:cs typeface="Times New Roman" pitchFamily="18" charset="0"/>
              </a:rPr>
              <a:t>.</a:t>
            </a:r>
            <a:endParaRPr lang="en-US" sz="3600" b="1" dirty="0">
              <a:solidFill>
                <a:srgbClr val="3E1617"/>
              </a:solidFill>
            </a:endParaRPr>
          </a:p>
        </p:txBody>
      </p:sp>
      <p:sp>
        <p:nvSpPr>
          <p:cNvPr id="6" name="Rectangle 5"/>
          <p:cNvSpPr>
            <a:spLocks/>
          </p:cNvSpPr>
          <p:nvPr/>
        </p:nvSpPr>
        <p:spPr>
          <a:xfrm>
            <a:off x="4041649" y="5179118"/>
            <a:ext cx="5934702" cy="664797"/>
          </a:xfrm>
          <a:prstGeom prst="rect">
            <a:avLst/>
          </a:prstGeom>
        </p:spPr>
        <p:txBody>
          <a:bodyPr wrap="none" lIns="109728" tIns="54864" rIns="109728" bIns="54864">
            <a:spAutoFit/>
          </a:bodyPr>
          <a:lstStyle/>
          <a:p>
            <a:r>
              <a:rPr lang="en-US" sz="3600" b="1" dirty="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Hai</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đường</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chéo</a:t>
            </a:r>
            <a:r>
              <a:rPr lang="en-US" sz="3600" b="1" dirty="0" smtClean="0">
                <a:solidFill>
                  <a:srgbClr val="3E1617"/>
                </a:solidFill>
                <a:latin typeface="Times New Roman" pitchFamily="18" charset="0"/>
                <a:cs typeface="Times New Roman" pitchFamily="18" charset="0"/>
              </a:rPr>
              <a:t> </a:t>
            </a:r>
            <a:r>
              <a:rPr lang="en-US" sz="3600" b="1" dirty="0" err="1">
                <a:solidFill>
                  <a:srgbClr val="3E1617"/>
                </a:solidFill>
                <a:latin typeface="Times New Roman" pitchFamily="18" charset="0"/>
                <a:cs typeface="Times New Roman" pitchFamily="18" charset="0"/>
              </a:rPr>
              <a:t>bằng</a:t>
            </a:r>
            <a:r>
              <a:rPr lang="en-US" sz="3600" b="1" dirty="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nhau</a:t>
            </a:r>
            <a:r>
              <a:rPr lang="en-US" sz="3600" dirty="0" smtClean="0">
                <a:solidFill>
                  <a:srgbClr val="0070C0"/>
                </a:solidFill>
                <a:latin typeface="Times New Roman" pitchFamily="18" charset="0"/>
                <a:cs typeface="Times New Roman" pitchFamily="18" charset="0"/>
              </a:rPr>
              <a:t>.</a:t>
            </a:r>
            <a:endParaRPr lang="en-US" sz="3600" dirty="0">
              <a:solidFill>
                <a:srgbClr val="0070C0"/>
              </a:solidFill>
            </a:endParaRPr>
          </a:p>
        </p:txBody>
      </p:sp>
    </p:spTree>
    <p:extLst>
      <p:ext uri="{BB962C8B-B14F-4D97-AF65-F5344CB8AC3E}">
        <p14:creationId xmlns:p14="http://schemas.microsoft.com/office/powerpoint/2010/main" xmlns=""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dirty="0" err="1">
                <a:latin typeface="Times New Roman" pitchFamily="18" charset="0"/>
                <a:cs typeface="Times New Roman" pitchFamily="18" charset="0"/>
              </a:rPr>
              <a:t>Vẽ</a:t>
            </a:r>
            <a:r>
              <a:rPr lang="en-US" sz="2900" dirty="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ABCD </a:t>
            </a:r>
            <a:r>
              <a:rPr lang="en-US" sz="2900" dirty="0" err="1" smtClean="0">
                <a:latin typeface="Times New Roman" pitchFamily="18" charset="0"/>
                <a:cs typeface="Times New Roman" pitchFamily="18" charset="0"/>
              </a:rPr>
              <a:t>có</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cạnh</a:t>
            </a:r>
            <a:r>
              <a:rPr lang="en-US" sz="2900" dirty="0" smtClean="0">
                <a:latin typeface="Times New Roman" pitchFamily="18" charset="0"/>
                <a:cs typeface="Times New Roman" pitchFamily="18" charset="0"/>
              </a:rPr>
              <a:t> 4 cm </a:t>
            </a:r>
            <a:r>
              <a:rPr lang="en-US" sz="2900" dirty="0" err="1">
                <a:latin typeface="Times New Roman" pitchFamily="18" charset="0"/>
                <a:cs typeface="Times New Roman" pitchFamily="18" charset="0"/>
              </a:rPr>
              <a:t>theo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hướng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dẫn</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sau</a:t>
            </a:r>
            <a:r>
              <a:rPr lang="en-US" sz="2900" dirty="0">
                <a:latin typeface="Times New Roman" pitchFamily="18" charset="0"/>
                <a:cs typeface="Times New Roman" pitchFamily="18" charset="0"/>
              </a:rPr>
              <a:t>:</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dirty="0" err="1" smtClean="0">
                <a:latin typeface="Times New Roman" pitchFamily="18" charset="0"/>
                <a:cs typeface="Times New Roman" pitchFamily="18" charset="0"/>
              </a:rPr>
              <a:t>Vẽ</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đường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thẳng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với</a:t>
            </a:r>
            <a:r>
              <a:rPr lang="en-US" sz="2900" dirty="0" smtClean="0">
                <a:latin typeface="Times New Roman" pitchFamily="18" charset="0"/>
                <a:cs typeface="Times New Roman" pitchFamily="18" charset="0"/>
              </a:rPr>
              <a:t> AB </a:t>
            </a:r>
            <a:r>
              <a:rPr lang="en-US" sz="2900" dirty="0" err="1" smtClean="0">
                <a:latin typeface="Times New Roman" pitchFamily="18" charset="0"/>
                <a:cs typeface="Times New Roman" pitchFamily="18" charset="0"/>
              </a:rPr>
              <a:t>tại</a:t>
            </a:r>
            <a:r>
              <a:rPr lang="en-US" sz="2900" dirty="0" smtClean="0">
                <a:latin typeface="Times New Roman" pitchFamily="18" charset="0"/>
                <a:cs typeface="Times New Roman" pitchFamily="18" charset="0"/>
              </a:rPr>
              <a:t> A. </a:t>
            </a:r>
            <a:r>
              <a:rPr lang="en-US" sz="2900" dirty="0" err="1" smtClean="0">
                <a:latin typeface="Times New Roman" pitchFamily="18" charset="0"/>
                <a:cs typeface="Times New Roman" pitchFamily="18" charset="0"/>
              </a:rPr>
              <a:t>Xác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định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điểm</a:t>
            </a:r>
            <a:r>
              <a:rPr lang="en-US" sz="2900" dirty="0" smtClean="0">
                <a:latin typeface="Times New Roman" pitchFamily="18" charset="0"/>
                <a:cs typeface="Times New Roman" pitchFamily="18" charset="0"/>
              </a:rPr>
              <a:t> D </a:t>
            </a:r>
            <a:r>
              <a:rPr lang="en-US" sz="2900" dirty="0" err="1" smtClean="0">
                <a:latin typeface="Times New Roman" pitchFamily="18" charset="0"/>
                <a:cs typeface="Times New Roman" pitchFamily="18" charset="0"/>
              </a:rPr>
              <a:t>trên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đường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thẳng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đó</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sao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cho</a:t>
            </a:r>
            <a:r>
              <a:rPr lang="en-US" sz="2900" dirty="0" smtClean="0">
                <a:latin typeface="Times New Roman" pitchFamily="18" charset="0"/>
                <a:cs typeface="Times New Roman" pitchFamily="18" charset="0"/>
              </a:rPr>
              <a:t> AD = 4 cm.</a:t>
            </a:r>
            <a:endParaRPr lang="en-US" sz="29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xmlns=""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xmlns="">
                <a:solidFill>
                  <a:schemeClr val="tx1"/>
                </a:solidFill>
              </a14:hiddenFill>
            </a:ext>
          </a:extLst>
        </p:spPr>
      </p:pic>
    </p:spTree>
    <p:extLst>
      <p:ext uri="{BB962C8B-B14F-4D97-AF65-F5344CB8AC3E}">
        <p14:creationId xmlns:p14="http://schemas.microsoft.com/office/powerpoint/2010/main" xmlns=""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22399" y="1521289"/>
            <a:ext cx="11410373" cy="1754326"/>
          </a:xfrm>
          <a:prstGeom prst="rect">
            <a:avLst/>
          </a:prstGeom>
          <a:noFill/>
        </p:spPr>
        <p:txBody>
          <a:bodyPr wrap="square" rtlCol="0">
            <a:spAutoFit/>
          </a:bodyPr>
          <a:lstStyle/>
          <a:p>
            <a:pPr algn="l"/>
            <a:r>
              <a:rPr lang="en-US" sz="3600" b="1" dirty="0" smtClean="0">
                <a:solidFill>
                  <a:srgbClr val="FF0000"/>
                </a:solidFill>
                <a:latin typeface="Times New Roman" pitchFamily="18" charset="0"/>
                <a:cs typeface="Times New Roman" pitchFamily="18" charset="0"/>
              </a:rPr>
              <a:t>HĐCN 2ph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4.3 </a:t>
            </a:r>
            <a:r>
              <a:rPr lang="en-US" sz="3600" b="1" dirty="0" err="1" smtClean="0">
                <a:solidFill>
                  <a:srgbClr val="FF0000"/>
                </a:solidFill>
                <a:latin typeface="Times New Roman" pitchFamily="18" charset="0"/>
                <a:cs typeface="Times New Roman" pitchFamily="18" charset="0"/>
              </a:rPr>
              <a:t>vào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vở</a:t>
            </a:r>
            <a:r>
              <a:rPr lang="en-US" sz="3600" b="1" dirty="0" smtClean="0">
                <a:solidFill>
                  <a:srgbClr val="FF0000"/>
                </a:solidFill>
                <a:latin typeface="Times New Roman" pitchFamily="18" charset="0"/>
                <a:cs typeface="Times New Roman" pitchFamily="18" charset="0"/>
              </a:rPr>
              <a:t>:</a:t>
            </a:r>
          </a:p>
          <a:p>
            <a:pPr algn="l"/>
            <a:endParaRPr lang="en-US" sz="3600" b="1" dirty="0" smtClean="0">
              <a:solidFill>
                <a:srgbClr val="FF0000"/>
              </a:solidFill>
              <a:latin typeface="Times New Roman" pitchFamily="18" charset="0"/>
              <a:cs typeface="Times New Roman" pitchFamily="18" charset="0"/>
            </a:endParaRPr>
          </a:p>
          <a:p>
            <a:pPr algn="l"/>
            <a:r>
              <a:rPr lang="en-US" sz="3600" b="1" dirty="0" err="1" smtClean="0">
                <a:solidFill>
                  <a:srgbClr val="3E1617"/>
                </a:solidFill>
                <a:latin typeface="Times New Roman" pitchFamily="18" charset="0"/>
                <a:cs typeface="Times New Roman" pitchFamily="18" charset="0"/>
              </a:rPr>
              <a:t>Bài</a:t>
            </a:r>
            <a:r>
              <a:rPr lang="en-US" sz="3600" b="1" dirty="0" smtClean="0">
                <a:solidFill>
                  <a:srgbClr val="3E1617"/>
                </a:solidFill>
                <a:latin typeface="Times New Roman" pitchFamily="18" charset="0"/>
                <a:cs typeface="Times New Roman" pitchFamily="18" charset="0"/>
              </a:rPr>
              <a:t> 4.3: </a:t>
            </a:r>
            <a:r>
              <a:rPr lang="en-US" sz="3600" b="1" dirty="0" err="1" smtClean="0">
                <a:solidFill>
                  <a:srgbClr val="3E1617"/>
                </a:solidFill>
                <a:latin typeface="Times New Roman" pitchFamily="18" charset="0"/>
                <a:cs typeface="Times New Roman" pitchFamily="18" charset="0"/>
              </a:rPr>
              <a:t>Vẽ</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hình</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vuông</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có</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cạnh</a:t>
            </a:r>
            <a:r>
              <a:rPr lang="en-US" sz="3600" b="1" dirty="0" smtClean="0">
                <a:solidFill>
                  <a:srgbClr val="3E1617"/>
                </a:solidFill>
                <a:latin typeface="Times New Roman" pitchFamily="18" charset="0"/>
                <a:cs typeface="Times New Roman" pitchFamily="18" charset="0"/>
              </a:rPr>
              <a:t> </a:t>
            </a:r>
            <a:r>
              <a:rPr lang="en-US" sz="3600" b="1" dirty="0" err="1" smtClean="0">
                <a:solidFill>
                  <a:srgbClr val="3E1617"/>
                </a:solidFill>
                <a:latin typeface="Times New Roman" pitchFamily="18" charset="0"/>
                <a:cs typeface="Times New Roman" pitchFamily="18" charset="0"/>
              </a:rPr>
              <a:t>bằng</a:t>
            </a:r>
            <a:r>
              <a:rPr lang="en-US" sz="3600" b="1" dirty="0" smtClean="0">
                <a:solidFill>
                  <a:srgbClr val="3E1617"/>
                </a:solidFill>
                <a:latin typeface="Times New Roman" pitchFamily="18" charset="0"/>
                <a:cs typeface="Times New Roman" pitchFamily="18" charset="0"/>
              </a:rPr>
              <a:t> 5 cm</a:t>
            </a:r>
          </a:p>
        </p:txBody>
      </p:sp>
    </p:spTree>
    <p:extLst>
      <p:ext uri="{BB962C8B-B14F-4D97-AF65-F5344CB8AC3E}">
        <p14:creationId xmlns:p14="http://schemas.microsoft.com/office/powerpoint/2010/main" xmlns=""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270" t="38440" r="6644" b="50836"/>
          <a:stretch>
            <a:fillRect/>
          </a:stretch>
        </p:blipFill>
        <p:spPr bwMode="auto">
          <a:xfrm>
            <a:off x="238991" y="2400300"/>
            <a:ext cx="14193981" cy="2774371"/>
          </a:xfrm>
          <a:prstGeom prst="rect">
            <a:avLst/>
          </a:prstGeom>
          <a:noFill/>
          <a:ln w="9525">
            <a:noFill/>
            <a:miter lim="800000"/>
            <a:headEnd/>
            <a:tailEnd/>
          </a:ln>
        </p:spPr>
      </p:pic>
      <p:sp>
        <p:nvSpPr>
          <p:cNvPr id="3" name="TextBox 2"/>
          <p:cNvSpPr txBox="1"/>
          <p:nvPr/>
        </p:nvSpPr>
        <p:spPr>
          <a:xfrm>
            <a:off x="1756064" y="1080655"/>
            <a:ext cx="7733207" cy="707886"/>
          </a:xfrm>
          <a:prstGeom prst="rect">
            <a:avLst/>
          </a:prstGeom>
          <a:noFill/>
        </p:spPr>
        <p:txBody>
          <a:bodyPr wrap="none" rtlCol="0">
            <a:spAutoFit/>
          </a:bodyPr>
          <a:lstStyle/>
          <a:p>
            <a:pPr algn="l"/>
            <a:r>
              <a:rPr lang="en-US" sz="4000" b="1" dirty="0" smtClean="0">
                <a:solidFill>
                  <a:srgbClr val="FF0000"/>
                </a:solidFill>
              </a:rPr>
              <a:t>HĐCN </a:t>
            </a:r>
            <a:r>
              <a:rPr lang="en-US" sz="4000" b="1" dirty="0" err="1" smtClean="0">
                <a:solidFill>
                  <a:srgbClr val="FF0000"/>
                </a:solidFill>
              </a:rPr>
              <a:t>làm</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4.3/SBT </a:t>
            </a:r>
            <a:r>
              <a:rPr lang="en-US" sz="4000" b="1" dirty="0" err="1" smtClean="0">
                <a:solidFill>
                  <a:srgbClr val="FF0000"/>
                </a:solidFill>
              </a:rPr>
              <a:t>vào</a:t>
            </a:r>
            <a:r>
              <a:rPr lang="en-US" sz="4000" b="1" dirty="0" smtClean="0">
                <a:solidFill>
                  <a:srgbClr val="FF0000"/>
                </a:solidFill>
              </a:rPr>
              <a:t> </a:t>
            </a:r>
            <a:r>
              <a:rPr lang="en-US" sz="4000" b="1" dirty="0" err="1" smtClean="0">
                <a:solidFill>
                  <a:srgbClr val="FF0000"/>
                </a:solidFill>
              </a:rPr>
              <a:t>vở</a:t>
            </a:r>
            <a:r>
              <a:rPr lang="en-US" sz="4000" b="1" dirty="0" smtClean="0">
                <a:solidFill>
                  <a:srgbClr val="FF0000"/>
                </a:solidFill>
              </a:rPr>
              <a:t>: </a:t>
            </a:r>
          </a:p>
        </p:txBody>
      </p:sp>
    </p:spTree>
  </p:cSld>
  <p:clrMapOvr>
    <a:masterClrMapping/>
  </p:clrMapOvr>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2708</TotalTime>
  <Words>587</Words>
  <Application>Microsoft Office PowerPoint</Application>
  <PresentationFormat>Custom</PresentationFormat>
  <Paragraphs>87</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ASUS</cp:lastModifiedBy>
  <cp:revision>213</cp:revision>
  <dcterms:created xsi:type="dcterms:W3CDTF">2021-08-08T07:52:26Z</dcterms:created>
  <dcterms:modified xsi:type="dcterms:W3CDTF">2021-09-18T02:19:29Z</dcterms:modified>
</cp:coreProperties>
</file>