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59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6" r:id="rId14"/>
    <p:sldId id="294" r:id="rId15"/>
    <p:sldId id="295" r:id="rId16"/>
    <p:sldId id="297" r:id="rId17"/>
    <p:sldId id="300" r:id="rId18"/>
    <p:sldId id="301" r:id="rId19"/>
    <p:sldId id="261" r:id="rId20"/>
    <p:sldId id="265" r:id="rId21"/>
    <p:sldId id="281" r:id="rId22"/>
    <p:sldId id="282" r:id="rId23"/>
    <p:sldId id="283" r:id="rId24"/>
    <p:sldId id="298" r:id="rId25"/>
    <p:sldId id="299" r:id="rId26"/>
    <p:sldId id="269" r:id="rId27"/>
    <p:sldId id="267" r:id="rId28"/>
    <p:sldId id="286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746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6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9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3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2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02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45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43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683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711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8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917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85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8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96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499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4.sv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Relationship Id="rId1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4.sv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Relationship Id="rId1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openxmlformats.org/officeDocument/2006/relationships/slide" Target="slide19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0.jpeg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2/1/133/28/" TargetMode="External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oc10.vn/doc-sach/toan-3-tap-2/1/133/2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045606" y="3429000"/>
            <a:ext cx="10100788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VD6: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8 600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28723" y="244054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815001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8 600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2175931" cy="2213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8 600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 </a:t>
            </a:r>
            <a:r>
              <a:rPr lang="en-US" sz="2800" b="1" dirty="0" err="1"/>
              <a:t>số</a:t>
            </a:r>
            <a:r>
              <a:rPr lang="en-US" sz="2800" b="1" dirty="0"/>
              <a:t> 9 000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8 600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9 000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428723" y="285052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7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VD7: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8 700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6612484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8 700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2175931" cy="2213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8 700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 </a:t>
            </a:r>
            <a:r>
              <a:rPr lang="en-US" sz="2800" b="1" dirty="0" err="1"/>
              <a:t>số</a:t>
            </a:r>
            <a:r>
              <a:rPr lang="en-US" sz="2800" b="1" dirty="0"/>
              <a:t> 9 000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8 700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9 000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341390" y="282476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2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VD8: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8 800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7613180" y="3335629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8 800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2175931" cy="2213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8 800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 </a:t>
            </a:r>
            <a:r>
              <a:rPr lang="en-US" sz="2800" b="1" dirty="0" err="1"/>
              <a:t>số</a:t>
            </a:r>
            <a:r>
              <a:rPr lang="en-US" sz="2800" b="1" dirty="0"/>
              <a:t> 9 000 </a:t>
            </a:r>
            <a:r>
              <a:rPr lang="en-US" sz="2800" b="1" dirty="0" err="1"/>
              <a:t>hơn</a:t>
            </a:r>
            <a:endParaRPr lang="en-US" sz="2800" b="1" dirty="0"/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8 800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9 000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8364944" y="2865552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VD9: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8 900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691347" y="1235208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8 900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8 900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9 000 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8 900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9 000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" name="Up Arrow 1"/>
          <p:cNvSpPr/>
          <p:nvPr/>
        </p:nvSpPr>
        <p:spPr>
          <a:xfrm>
            <a:off x="9395222" y="2166777"/>
            <a:ext cx="141499" cy="30166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1582486"/>
            <a:chOff x="-6060154" y="-6875010"/>
            <a:chExt cx="18118856" cy="4971784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1974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40913" y="927279"/>
            <a:ext cx="11539470" cy="32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2071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28669" y="676141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94586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60510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16444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03501" y="727656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55029" y="74053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583199" y="74697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600122" y="74697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629048" y="734089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629062" y="73408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31206" y="1682838"/>
            <a:ext cx="950402" cy="8371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277340" y="1715039"/>
            <a:ext cx="1403797" cy="8467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30847" y="119772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606202" y="1197726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203501" y="1680684"/>
            <a:ext cx="1006571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8 800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63292" y="1715039"/>
            <a:ext cx="959488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8 400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136011" y="1693574"/>
            <a:ext cx="927281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8 300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47233" y="1693574"/>
            <a:ext cx="945959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8 200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181608" y="1644198"/>
            <a:ext cx="965625" cy="865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8 100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164634" y="1687127"/>
            <a:ext cx="1038867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8 700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38726" y="1696792"/>
            <a:ext cx="1025908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8 600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210071" y="1687127"/>
            <a:ext cx="1067269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1664420" y="1191297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5503501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4583614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2671726" y="121060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3634751" y="1240664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6554076" y="1206311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7537480" y="1185933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8576347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9585651" y="1197728"/>
            <a:ext cx="45719" cy="420711"/>
          </a:xfrm>
          <a:prstGeom prst="downArrow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642" y="2794716"/>
            <a:ext cx="12153358" cy="2691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/>
              <a:t>Khi</a:t>
            </a:r>
            <a:r>
              <a:rPr lang="en-US" sz="4000" b="1" i="1" dirty="0"/>
              <a:t> </a:t>
            </a:r>
            <a:r>
              <a:rPr lang="en-US" sz="4000" b="1" i="1" dirty="0" err="1"/>
              <a:t>làm</a:t>
            </a:r>
            <a:r>
              <a:rPr lang="en-US" sz="4000" b="1" i="1" dirty="0"/>
              <a:t> </a:t>
            </a:r>
            <a:r>
              <a:rPr lang="en-US" sz="4000" b="1" i="1" dirty="0" err="1"/>
              <a:t>tròn</a:t>
            </a:r>
            <a:r>
              <a:rPr lang="en-US" sz="4000" b="1" i="1" dirty="0"/>
              <a:t> </a:t>
            </a:r>
            <a:r>
              <a:rPr lang="en-US" sz="4000" b="1" i="1" dirty="0" err="1"/>
              <a:t>số</a:t>
            </a:r>
            <a:r>
              <a:rPr lang="en-US" sz="4000" b="1" i="1" dirty="0"/>
              <a:t> </a:t>
            </a:r>
            <a:r>
              <a:rPr lang="en-US" sz="4000" b="1" i="1" dirty="0" err="1"/>
              <a:t>đến</a:t>
            </a:r>
            <a:r>
              <a:rPr lang="en-US" sz="4000" b="1" i="1" dirty="0"/>
              <a:t> </a:t>
            </a:r>
            <a:r>
              <a:rPr lang="en-US" sz="4000" b="1" i="1" dirty="0" err="1"/>
              <a:t>hàng</a:t>
            </a:r>
            <a:r>
              <a:rPr lang="en-US" sz="4000" b="1" i="1" dirty="0"/>
              <a:t> </a:t>
            </a:r>
            <a:r>
              <a:rPr lang="en-US" sz="4000" b="1" i="1" dirty="0" err="1"/>
              <a:t>nghìn</a:t>
            </a:r>
            <a:r>
              <a:rPr lang="en-US" sz="4000" b="1" i="1" dirty="0"/>
              <a:t>, ta so </a:t>
            </a:r>
            <a:r>
              <a:rPr lang="en-US" sz="4000" b="1" i="1" dirty="0" err="1"/>
              <a:t>sánh</a:t>
            </a:r>
            <a:r>
              <a:rPr lang="en-US" sz="4000" b="1" i="1" dirty="0"/>
              <a:t> </a:t>
            </a:r>
            <a:r>
              <a:rPr lang="en-US" sz="4000" b="1" i="1" dirty="0" err="1"/>
              <a:t>chữ</a:t>
            </a:r>
            <a:r>
              <a:rPr lang="en-US" sz="4000" b="1" i="1" dirty="0"/>
              <a:t> </a:t>
            </a:r>
            <a:r>
              <a:rPr lang="en-US" sz="4000" b="1" i="1" dirty="0" err="1"/>
              <a:t>số</a:t>
            </a:r>
            <a:r>
              <a:rPr lang="en-US" sz="4000" b="1" i="1" dirty="0"/>
              <a:t> </a:t>
            </a:r>
            <a:r>
              <a:rPr lang="en-US" sz="4000" b="1" i="1" dirty="0" err="1"/>
              <a:t>hàng</a:t>
            </a:r>
            <a:r>
              <a:rPr lang="en-US" sz="4000" b="1" i="1" dirty="0"/>
              <a:t> </a:t>
            </a:r>
            <a:r>
              <a:rPr lang="en-US" sz="4000" b="1" i="1" dirty="0" err="1"/>
              <a:t>trămvới</a:t>
            </a:r>
            <a:r>
              <a:rPr lang="en-US" sz="4000" b="1" i="1" dirty="0"/>
              <a:t> 5. </a:t>
            </a:r>
          </a:p>
          <a:p>
            <a:r>
              <a:rPr lang="en-US" sz="4000" dirty="0"/>
              <a:t>    </a:t>
            </a:r>
            <a:r>
              <a:rPr lang="en-US" sz="4000" b="1" i="1" dirty="0" err="1"/>
              <a:t>Nếu</a:t>
            </a:r>
            <a:r>
              <a:rPr lang="en-US" sz="4000" b="1" i="1" dirty="0"/>
              <a:t> </a:t>
            </a:r>
            <a:r>
              <a:rPr lang="en-US" sz="4000" b="1" i="1" dirty="0" err="1"/>
              <a:t>chữ</a:t>
            </a:r>
            <a:r>
              <a:rPr lang="en-US" sz="4000" b="1" i="1" dirty="0"/>
              <a:t> </a:t>
            </a:r>
            <a:r>
              <a:rPr lang="en-US" sz="4000" b="1" i="1" dirty="0" err="1"/>
              <a:t>số</a:t>
            </a:r>
            <a:r>
              <a:rPr lang="en-US" sz="4000" b="1" i="1" dirty="0"/>
              <a:t> </a:t>
            </a:r>
            <a:r>
              <a:rPr lang="en-US" sz="4000" b="1" i="1" dirty="0" err="1"/>
              <a:t>hàng</a:t>
            </a:r>
            <a:r>
              <a:rPr lang="en-US" sz="4000" b="1" i="1" dirty="0"/>
              <a:t> </a:t>
            </a:r>
            <a:r>
              <a:rPr lang="en-US" sz="4000" b="1" i="1" dirty="0" err="1"/>
              <a:t>trăm</a:t>
            </a:r>
            <a:r>
              <a:rPr lang="en-US" sz="4000" b="1" i="1" dirty="0"/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hơn</a:t>
            </a:r>
            <a:r>
              <a:rPr lang="en-US" sz="4000" b="1" i="1" dirty="0">
                <a:solidFill>
                  <a:srgbClr val="FF0000"/>
                </a:solidFill>
              </a:rPr>
              <a:t> 5 </a:t>
            </a:r>
            <a:r>
              <a:rPr lang="en-US" sz="4000" b="1" i="1" dirty="0" err="1"/>
              <a:t>thì</a:t>
            </a:r>
            <a:r>
              <a:rPr lang="en-US" sz="4000" b="1" i="1" dirty="0"/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tròn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xuống</a:t>
            </a:r>
            <a:r>
              <a:rPr lang="en-US" sz="4000" b="1" i="1" dirty="0"/>
              <a:t>; </a:t>
            </a:r>
          </a:p>
          <a:p>
            <a:r>
              <a:rPr lang="en-US" sz="4000" dirty="0"/>
              <a:t> </a:t>
            </a:r>
            <a:endParaRPr lang="en-US" sz="4000" b="1" i="1" dirty="0"/>
          </a:p>
        </p:txBody>
      </p:sp>
      <p:sp>
        <p:nvSpPr>
          <p:cNvPr id="60" name="Rounded Rectangle 59"/>
          <p:cNvSpPr/>
          <p:nvPr/>
        </p:nvSpPr>
        <p:spPr>
          <a:xfrm>
            <a:off x="5022781" y="1715039"/>
            <a:ext cx="1115946" cy="865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8 500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7713" y="4134119"/>
            <a:ext cx="371802" cy="218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42" y="5061397"/>
            <a:ext cx="12153358" cy="179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/>
              <a:t>   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trăm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bằng</a:t>
            </a:r>
            <a:r>
              <a:rPr lang="en-US" sz="4400" b="1" dirty="0">
                <a:solidFill>
                  <a:srgbClr val="FF0000"/>
                </a:solidFill>
              </a:rPr>
              <a:t> 5</a:t>
            </a:r>
            <a:r>
              <a:rPr lang="en-US" sz="4400" b="1" dirty="0"/>
              <a:t> </a:t>
            </a:r>
            <a:r>
              <a:rPr lang="en-US" sz="4400" b="1" dirty="0" err="1"/>
              <a:t>hoặc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lớn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hơn</a:t>
            </a:r>
            <a:r>
              <a:rPr lang="en-US" sz="4400" b="1" dirty="0">
                <a:solidFill>
                  <a:srgbClr val="FF0000"/>
                </a:solidFill>
              </a:rPr>
              <a:t> 5 </a:t>
            </a:r>
            <a:r>
              <a:rPr lang="en-US" sz="4400" b="1" dirty="0" err="1"/>
              <a:t>thì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tròn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lên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283090" y="5505718"/>
            <a:ext cx="371802" cy="218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1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6" grpId="0" animBg="1"/>
      <p:bldP spid="48" grpId="0" animBg="1"/>
      <p:bldP spid="55" grpId="0" animBg="1"/>
      <p:bldP spid="59" grpId="0" animBg="1"/>
      <p:bldP spid="61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2" grpId="0" animBg="1"/>
      <p:bldP spid="6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38" y="827433"/>
            <a:ext cx="1302405" cy="1152604"/>
            <a:chOff x="0" y="0"/>
            <a:chExt cx="4748051" cy="4228214"/>
          </a:xfrm>
        </p:grpSpPr>
        <p:pic>
          <p:nvPicPr>
            <p:cNvPr id="3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44528" flipH="1">
              <a:off x="2841164" y="2033071"/>
              <a:ext cx="1318324" cy="53212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1905" y="3738046"/>
            <a:ext cx="1246311" cy="1154018"/>
            <a:chOff x="0" y="0"/>
            <a:chExt cx="4352754" cy="3730331"/>
          </a:xfrm>
        </p:grpSpPr>
        <p:pic>
          <p:nvPicPr>
            <p:cNvPr id="8" name="Picture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91373" y="5577526"/>
            <a:ext cx="1329431" cy="1147847"/>
            <a:chOff x="0" y="0"/>
            <a:chExt cx="4748051" cy="4228214"/>
          </a:xfrm>
        </p:grpSpPr>
        <p:pic>
          <p:nvPicPr>
            <p:cNvPr id="12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1160993" y="5872753"/>
            <a:ext cx="853060" cy="852671"/>
            <a:chOff x="0" y="0"/>
            <a:chExt cx="1706120" cy="170534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706120" cy="170534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1084042">
              <a:off x="294604" y="653021"/>
              <a:ext cx="1116913" cy="39929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22712-F527-9BDD-92AD-8063DE049236}"/>
              </a:ext>
            </a:extLst>
          </p:cNvPr>
          <p:cNvSpPr/>
          <p:nvPr/>
        </p:nvSpPr>
        <p:spPr>
          <a:xfrm>
            <a:off x="1715550" y="981241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5 100 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D616F-0F10-F4EA-E7A1-BDECCEE8C177}"/>
              </a:ext>
            </a:extLst>
          </p:cNvPr>
          <p:cNvSpPr/>
          <p:nvPr/>
        </p:nvSpPr>
        <p:spPr>
          <a:xfrm>
            <a:off x="1717189" y="2352275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500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3943202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6 400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id="{57983C7A-2BF1-312A-D923-639D7598C44D}"/>
              </a:ext>
            </a:extLst>
          </p:cNvPr>
          <p:cNvGrpSpPr/>
          <p:nvPr/>
        </p:nvGrpSpPr>
        <p:grpSpPr>
          <a:xfrm>
            <a:off x="129730" y="2247702"/>
            <a:ext cx="1301221" cy="1147846"/>
            <a:chOff x="0" y="0"/>
            <a:chExt cx="4748051" cy="4228214"/>
          </a:xfrm>
        </p:grpSpPr>
        <p:pic>
          <p:nvPicPr>
            <p:cNvPr id="31" name="Picture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BB4398F6-3C93-2EBD-86C1-13DDF4953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B97E07DE-B292-C991-B262-F8255B730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920B5D0C-945D-082B-17EB-D126DFB0A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7A1DD2A2-221B-38B3-CDBD-F83A5C4B97E1}"/>
              </a:ext>
            </a:extLst>
          </p:cNvPr>
          <p:cNvSpPr/>
          <p:nvPr/>
        </p:nvSpPr>
        <p:spPr>
          <a:xfrm>
            <a:off x="8534400" y="870759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5  000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DF2005D6-D627-A807-886F-118B4EC92CAC}"/>
              </a:ext>
            </a:extLst>
          </p:cNvPr>
          <p:cNvSpPr/>
          <p:nvPr/>
        </p:nvSpPr>
        <p:spPr>
          <a:xfrm>
            <a:off x="8534400" y="2317731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4  000</a:t>
            </a:r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534400" y="3782079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5310099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7 800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609169" y="5234514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8  000</a:t>
            </a:r>
          </a:p>
        </p:txBody>
      </p:sp>
    </p:spTree>
    <p:extLst>
      <p:ext uri="{BB962C8B-B14F-4D97-AF65-F5344CB8AC3E}">
        <p14:creationId xmlns:p14="http://schemas.microsoft.com/office/powerpoint/2010/main" val="18308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42" grpId="0" animBg="1"/>
      <p:bldP spid="43" grpId="0" animBg="1"/>
      <p:bldP spid="44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38" y="827433"/>
            <a:ext cx="1302405" cy="1152604"/>
            <a:chOff x="0" y="0"/>
            <a:chExt cx="4748051" cy="4228214"/>
          </a:xfrm>
        </p:grpSpPr>
        <p:pic>
          <p:nvPicPr>
            <p:cNvPr id="3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44528" flipH="1">
              <a:off x="2841164" y="2033071"/>
              <a:ext cx="1318324" cy="53212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1905" y="3738046"/>
            <a:ext cx="1246311" cy="1154018"/>
            <a:chOff x="0" y="0"/>
            <a:chExt cx="4352754" cy="3730331"/>
          </a:xfrm>
        </p:grpSpPr>
        <p:pic>
          <p:nvPicPr>
            <p:cNvPr id="8" name="Picture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91373" y="5577526"/>
            <a:ext cx="1329431" cy="1147847"/>
            <a:chOff x="0" y="0"/>
            <a:chExt cx="4748051" cy="4228214"/>
          </a:xfrm>
        </p:grpSpPr>
        <p:pic>
          <p:nvPicPr>
            <p:cNvPr id="12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1160993" y="5872753"/>
            <a:ext cx="853060" cy="852671"/>
            <a:chOff x="0" y="0"/>
            <a:chExt cx="1706120" cy="170534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706120" cy="170534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1084042">
              <a:off x="294604" y="653021"/>
              <a:ext cx="1116913" cy="39929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22712-F527-9BDD-92AD-8063DE049236}"/>
              </a:ext>
            </a:extLst>
          </p:cNvPr>
          <p:cNvSpPr/>
          <p:nvPr/>
        </p:nvSpPr>
        <p:spPr>
          <a:xfrm>
            <a:off x="1715550" y="981241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6 123 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D616F-0F10-F4EA-E7A1-BDECCEE8C177}"/>
              </a:ext>
            </a:extLst>
          </p:cNvPr>
          <p:cNvSpPr/>
          <p:nvPr/>
        </p:nvSpPr>
        <p:spPr>
          <a:xfrm>
            <a:off x="1717189" y="2352275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4 564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3943202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6 498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id="{57983C7A-2BF1-312A-D923-639D7598C44D}"/>
              </a:ext>
            </a:extLst>
          </p:cNvPr>
          <p:cNvGrpSpPr/>
          <p:nvPr/>
        </p:nvGrpSpPr>
        <p:grpSpPr>
          <a:xfrm>
            <a:off x="129730" y="2247702"/>
            <a:ext cx="1301221" cy="1147846"/>
            <a:chOff x="0" y="0"/>
            <a:chExt cx="4748051" cy="4228214"/>
          </a:xfrm>
        </p:grpSpPr>
        <p:pic>
          <p:nvPicPr>
            <p:cNvPr id="31" name="Picture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BB4398F6-3C93-2EBD-86C1-13DDF4953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B97E07DE-B292-C991-B262-F8255B730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920B5D0C-945D-082B-17EB-D126DFB0A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7A1DD2A2-221B-38B3-CDBD-F83A5C4B97E1}"/>
              </a:ext>
            </a:extLst>
          </p:cNvPr>
          <p:cNvSpPr/>
          <p:nvPr/>
        </p:nvSpPr>
        <p:spPr>
          <a:xfrm>
            <a:off x="8534400" y="870759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6  000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DF2005D6-D627-A807-886F-118B4EC92CAC}"/>
              </a:ext>
            </a:extLst>
          </p:cNvPr>
          <p:cNvSpPr/>
          <p:nvPr/>
        </p:nvSpPr>
        <p:spPr>
          <a:xfrm>
            <a:off x="8534400" y="2317731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5  000</a:t>
            </a:r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534400" y="3782079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3EB420-1152-88AD-7A92-1A04032C002B}"/>
              </a:ext>
            </a:extLst>
          </p:cNvPr>
          <p:cNvSpPr/>
          <p:nvPr/>
        </p:nvSpPr>
        <p:spPr>
          <a:xfrm>
            <a:off x="1727021" y="5310099"/>
            <a:ext cx="5238884" cy="94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7 825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104424C1-0B5C-30DC-DD80-F0A4B3974CCE}"/>
              </a:ext>
            </a:extLst>
          </p:cNvPr>
          <p:cNvSpPr/>
          <p:nvPr/>
        </p:nvSpPr>
        <p:spPr>
          <a:xfrm>
            <a:off x="8609169" y="5234514"/>
            <a:ext cx="1574800" cy="945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8  000</a:t>
            </a:r>
          </a:p>
        </p:txBody>
      </p:sp>
    </p:spTree>
    <p:extLst>
      <p:ext uri="{BB962C8B-B14F-4D97-AF65-F5344CB8AC3E}">
        <p14:creationId xmlns:p14="http://schemas.microsoft.com/office/powerpoint/2010/main" val="8929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42" grpId="0" animBg="1"/>
      <p:bldP spid="43" grpId="0" animBg="1"/>
      <p:bldP spid="44" grpId="0" animBg="1"/>
      <p:bldP spid="34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6F2FAA-B9C8-2B6F-6C74-711F3E12CB1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79CF015-1E59-E927-043B-0D2968762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9EC458-C474-0977-CE63-962E6FF2303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588FC-0AA5-6650-DBA5-E96E676B8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B02F8A-D6FD-BB82-4935-399A9D010C30}"/>
              </a:ext>
            </a:extLst>
          </p:cNvPr>
          <p:cNvSpPr/>
          <p:nvPr/>
        </p:nvSpPr>
        <p:spPr>
          <a:xfrm>
            <a:off x="3041150" y="1611065"/>
            <a:ext cx="6393919" cy="17446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593933" y="292897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 tròn số </a:t>
            </a:r>
            <a:r>
              <a:rPr lang="vi-VN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3 400</a:t>
            </a:r>
            <a:r>
              <a: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đến hàng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2C049-869B-EA14-DCC7-4D0E54571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90" y="1843378"/>
            <a:ext cx="11719774" cy="1290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D6D59A-222D-310B-2BCD-3EFAB1FFBC84}"/>
              </a:ext>
            </a:extLst>
          </p:cNvPr>
          <p:cNvSpPr/>
          <p:nvPr/>
        </p:nvSpPr>
        <p:spPr>
          <a:xfrm>
            <a:off x="5294186" y="3429000"/>
            <a:ext cx="3554858" cy="18523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3 000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3D091-ABDC-ADB6-5E6F-2F76DBF33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5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720714-68F7-8E36-9BF8-B8EC189EE225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B2C606E-5D60-2E34-294F-6A8AC1ED5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7CF28-75C9-4A3E-D455-7231C8A2957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2961980"/>
            <a:ext cx="11977352" cy="3258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2961980"/>
            <a:ext cx="11977351" cy="3258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lphaUcParenR"/>
            </a:pPr>
            <a:r>
              <a:rPr lang="en-US" sz="4400" dirty="0">
                <a:solidFill>
                  <a:schemeClr val="tx1"/>
                </a:solidFill>
              </a:rPr>
              <a:t>NÊU CÁC SỐ TRÒN NGHÌN?</a:t>
            </a:r>
          </a:p>
          <a:p>
            <a:pPr marL="742950" indent="-742950">
              <a:buAutoNum type="alphaUcParenR"/>
            </a:pPr>
            <a:r>
              <a:rPr lang="en-US" sz="4400" dirty="0">
                <a:solidFill>
                  <a:schemeClr val="tx1"/>
                </a:solidFill>
              </a:rPr>
              <a:t>NÊU CÁC SỐ TRÒN CHỤC NGHÌN?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B02F8A-D6FD-BB82-4935-399A9D010C30}"/>
              </a:ext>
            </a:extLst>
          </p:cNvPr>
          <p:cNvSpPr/>
          <p:nvPr/>
        </p:nvSpPr>
        <p:spPr>
          <a:xfrm>
            <a:off x="381000" y="1611065"/>
            <a:ext cx="11403169" cy="16559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03518" y="686004"/>
            <a:ext cx="109912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tròn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8 900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D6D59A-222D-310B-2BCD-3EFAB1FFBC84}"/>
              </a:ext>
            </a:extLst>
          </p:cNvPr>
          <p:cNvSpPr/>
          <p:nvPr/>
        </p:nvSpPr>
        <p:spPr>
          <a:xfrm>
            <a:off x="5294186" y="3429000"/>
            <a:ext cx="3554858" cy="18523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1F819-C1BF-C788-0CC3-3848E75D37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8489"/>
          <a:stretch/>
        </p:blipFill>
        <p:spPr>
          <a:xfrm>
            <a:off x="0" y="1679388"/>
            <a:ext cx="12054625" cy="15875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95C4C-EA21-AFBB-C28C-72CE92414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55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607039" y="292897"/>
            <a:ext cx="100437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tròn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3 500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40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nghìn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D6D59A-222D-310B-2BCD-3EFAB1FFBC84}"/>
              </a:ext>
            </a:extLst>
          </p:cNvPr>
          <p:cNvSpPr/>
          <p:nvPr/>
        </p:nvSpPr>
        <p:spPr>
          <a:xfrm>
            <a:off x="5204034" y="4369158"/>
            <a:ext cx="3554858" cy="18523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4 000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18388-DBB4-C3F7-CE35-F3BEBB105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" y="2088565"/>
            <a:ext cx="11557715" cy="2000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18388-DBB4-C3F7-CE35-F3BEBB10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0"/>
            <a:ext cx="12192000" cy="67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2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18388-DBB4-C3F7-CE35-F3BEBB10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566670"/>
            <a:ext cx="12402355" cy="629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47F82D5-661C-BC8D-B55B-AECCD8B7AFD3}"/>
              </a:ext>
            </a:extLst>
          </p:cNvPr>
          <p:cNvSpPr/>
          <p:nvPr/>
        </p:nvSpPr>
        <p:spPr>
          <a:xfrm>
            <a:off x="2517913" y="1643270"/>
            <a:ext cx="5367130" cy="3710608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Qua bài học hôm nay, em đã học thêm được điều gì?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A263F-4270-A90A-97B3-E3D0E357E7F7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0992DF66-8DFA-1FD5-AE84-1DA5D7713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84D505-E14D-7957-750C-3C8F3C2C75A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16">
            <a:off x="4669087" y="3667346"/>
            <a:ext cx="2233604" cy="25600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148440" y="5814441"/>
            <a:ext cx="853060" cy="852671"/>
            <a:chOff x="0" y="0"/>
            <a:chExt cx="1706120" cy="17053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06120" cy="170534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15958">
              <a:off x="294603" y="433660"/>
              <a:ext cx="1116913" cy="39929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408043" y="1777501"/>
            <a:ext cx="7466701" cy="1666162"/>
            <a:chOff x="-4092579" y="-539397"/>
            <a:chExt cx="14933401" cy="3332323"/>
          </a:xfrm>
        </p:grpSpPr>
        <p:sp>
          <p:nvSpPr>
            <p:cNvPr id="9" name="TextBox 9">
              <a:hlinkClick r:id="rId6"/>
            </p:cNvPr>
            <p:cNvSpPr txBox="1"/>
            <p:nvPr/>
          </p:nvSpPr>
          <p:spPr>
            <a:xfrm>
              <a:off x="-1685171" y="1142014"/>
              <a:ext cx="12525993" cy="12567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hlinkClick r:id="rId6"/>
            </p:cNvPr>
            <p:cNvSpPr txBox="1"/>
            <p:nvPr/>
          </p:nvSpPr>
          <p:spPr>
            <a:xfrm>
              <a:off x="-4092579" y="-539397"/>
              <a:ext cx="3767424" cy="33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6667" b="1" dirty="0">
                  <a:solidFill>
                    <a:srgbClr val="F7941D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22556" y="3610459"/>
            <a:ext cx="2443793" cy="2206865"/>
            <a:chOff x="0" y="0"/>
            <a:chExt cx="4887585" cy="4413729"/>
          </a:xfrm>
        </p:grpSpPr>
        <p:pic>
          <p:nvPicPr>
            <p:cNvPr id="13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90778">
              <a:off x="375459" y="472049"/>
              <a:ext cx="4136668" cy="346963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584380" flipH="1">
              <a:off x="615357" y="1707958"/>
              <a:ext cx="1500381" cy="120030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19021" y="1880258"/>
              <a:ext cx="1051561" cy="653214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46990" y="498568"/>
            <a:ext cx="2374025" cy="2114107"/>
            <a:chOff x="0" y="0"/>
            <a:chExt cx="4748051" cy="4228214"/>
          </a:xfrm>
        </p:grpSpPr>
        <p:pic>
          <p:nvPicPr>
            <p:cNvPr id="17" name="Picture 1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H="1">
              <a:off x="2841775" y="1886145"/>
              <a:ext cx="1318324" cy="532124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9131520" y="1669907"/>
            <a:ext cx="2220210" cy="1919037"/>
            <a:chOff x="0" y="0"/>
            <a:chExt cx="4440421" cy="3838073"/>
          </a:xfrm>
        </p:grpSpPr>
        <p:pic>
          <p:nvPicPr>
            <p:cNvPr id="21" name="Picture 2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403901">
              <a:off x="479679" y="1948544"/>
              <a:ext cx="1101190" cy="44448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4401762" y="525909"/>
            <a:ext cx="2220210" cy="1919037"/>
            <a:chOff x="0" y="0"/>
            <a:chExt cx="4440421" cy="3838073"/>
          </a:xfrm>
        </p:grpSpPr>
        <p:pic>
          <p:nvPicPr>
            <p:cNvPr id="25" name="Picture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451904" y="1810795"/>
              <a:ext cx="1171989" cy="64992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306192" y="2864268"/>
            <a:ext cx="2608126" cy="2447070"/>
            <a:chOff x="0" y="0"/>
            <a:chExt cx="5216252" cy="4894140"/>
          </a:xfrm>
        </p:grpSpPr>
        <p:pic>
          <p:nvPicPr>
            <p:cNvPr id="29" name="Picture 2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502043">
              <a:off x="539792" y="712255"/>
              <a:ext cx="4136668" cy="346963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808441" flipH="1">
              <a:off x="1095424" y="2615969"/>
              <a:ext cx="1500381" cy="120030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1127398" y="2854323"/>
              <a:ext cx="1171989" cy="649921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371768" flipH="1">
            <a:off x="6869015" y="1298205"/>
            <a:ext cx="907775" cy="11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179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VD1: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8 100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86752" y="1241648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8 100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8 100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 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8 100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" name="Up Arrow 1"/>
          <p:cNvSpPr/>
          <p:nvPr/>
        </p:nvSpPr>
        <p:spPr>
          <a:xfrm>
            <a:off x="1590627" y="2123850"/>
            <a:ext cx="141499" cy="30166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9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VD2: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8 200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801155" y="3290554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8 200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8 200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 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8 200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2552920" y="2850525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VD3: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8 300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741311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8 300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8 300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 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8 300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3493076" y="2863404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VD4: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8 400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617076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8 400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187782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8 400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 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err="1"/>
              <a:t>Vậy</a:t>
            </a:r>
            <a:r>
              <a:rPr lang="en-US" sz="2800" b="1" dirty="0"/>
              <a:t>: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8 400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</a:t>
            </a:r>
          </a:p>
          <a:p>
            <a:pPr algn="just"/>
            <a:r>
              <a:rPr lang="en-US" sz="2800" b="1" dirty="0"/>
              <a:t> (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4471874" y="286340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17106" y="-969215"/>
            <a:ext cx="10607209" cy="2210863"/>
            <a:chOff x="-6060154" y="-6875010"/>
            <a:chExt cx="18118856" cy="6945991"/>
          </a:xfrm>
        </p:grpSpPr>
        <p:sp>
          <p:nvSpPr>
            <p:cNvPr id="9" name="TextBox 9">
              <a:hlinkClick r:id="rId2"/>
            </p:cNvPr>
            <p:cNvSpPr txBox="1"/>
            <p:nvPr/>
          </p:nvSpPr>
          <p:spPr>
            <a:xfrm>
              <a:off x="-4308703" y="-3877433"/>
              <a:ext cx="16367405" cy="3948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endParaRPr lang="en-US" sz="33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ts val="4947"/>
                </a:lnSpc>
                <a:spcBef>
                  <a:spcPct val="0"/>
                </a:spcBef>
              </a:pP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VD5: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8 500 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300" b="1" u="sng" dirty="0" err="1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nghìn</a:t>
              </a:r>
              <a:r>
                <a:rPr lang="en-US" sz="3300" b="1" u="sng" dirty="0">
                  <a:solidFill>
                    <a:srgbClr val="00B0F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>
              <a:hlinkClick r:id="rId2"/>
            </p:cNvPr>
            <p:cNvSpPr txBox="1"/>
            <p:nvPr/>
          </p:nvSpPr>
          <p:spPr>
            <a:xfrm>
              <a:off x="-6060154" y="-6875010"/>
              <a:ext cx="1883714" cy="49717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89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1.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56980" y="2685245"/>
            <a:ext cx="107924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7986" y="245127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61377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75780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5936" y="2453424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4734" y="242551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96265" y="2453425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49292" y="2453423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64250" y="245342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7805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65972" y="2431958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0524" y="2397612"/>
            <a:ext cx="0" cy="3992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9732886" y="3264797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700905" y="2788277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10447664" y="2839793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601685" y="3299140"/>
            <a:ext cx="1549249" cy="888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8 500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069" y="4393844"/>
            <a:ext cx="11874321" cy="191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+ </a:t>
            </a:r>
            <a:r>
              <a:rPr lang="en-US" sz="2800" b="1" dirty="0"/>
              <a:t>Ta </a:t>
            </a:r>
            <a:r>
              <a:rPr lang="en-US" sz="2800" b="1" dirty="0" err="1"/>
              <a:t>thấy</a:t>
            </a:r>
            <a:r>
              <a:rPr lang="en-US" sz="2800" b="1" dirty="0"/>
              <a:t>: </a:t>
            </a:r>
            <a:r>
              <a:rPr lang="en-US" sz="2800" b="1" dirty="0" err="1"/>
              <a:t>Số</a:t>
            </a:r>
            <a:r>
              <a:rPr lang="en-US" sz="2800" b="1" dirty="0"/>
              <a:t> 8 500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8 000 </a:t>
            </a:r>
            <a:r>
              <a:rPr lang="en-US" sz="2800" b="1" dirty="0" err="1"/>
              <a:t>và</a:t>
            </a:r>
            <a:r>
              <a:rPr lang="en-US" sz="2800" b="1" dirty="0"/>
              <a:t> 9 000</a:t>
            </a:r>
          </a:p>
          <a:p>
            <a:pPr algn="just"/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ước</a:t>
            </a:r>
            <a:r>
              <a:rPr lang="en-US" sz="2800" b="1" dirty="0"/>
              <a:t>: </a:t>
            </a:r>
          </a:p>
          <a:p>
            <a:pPr algn="just"/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8 500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, ta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, </a:t>
            </a:r>
          </a:p>
          <a:p>
            <a:pPr algn="just"/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9 000</a:t>
            </a:r>
          </a:p>
          <a:p>
            <a:pPr algn="just"/>
            <a:r>
              <a:rPr lang="en-US" sz="2800" b="1" dirty="0"/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6791" y="3281968"/>
            <a:ext cx="1429555" cy="9058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353451" y="2839789"/>
            <a:ext cx="45719" cy="420711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4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983</Words>
  <Application>Microsoft Office PowerPoint</Application>
  <PresentationFormat>Widescreen</PresentationFormat>
  <Paragraphs>151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41</cp:revision>
  <dcterms:modified xsi:type="dcterms:W3CDTF">2025-02-18T01:26:28Z</dcterms:modified>
</cp:coreProperties>
</file>