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310" r:id="rId4"/>
    <p:sldId id="284" r:id="rId5"/>
    <p:sldId id="276" r:id="rId6"/>
    <p:sldId id="285" r:id="rId7"/>
    <p:sldId id="298" r:id="rId8"/>
    <p:sldId id="277" r:id="rId9"/>
    <p:sldId id="286" r:id="rId10"/>
    <p:sldId id="311" r:id="rId11"/>
    <p:sldId id="272" r:id="rId12"/>
    <p:sldId id="273" r:id="rId13"/>
    <p:sldId id="275" r:id="rId14"/>
    <p:sldId id="287" r:id="rId15"/>
    <p:sldId id="269" r:id="rId16"/>
  </p:sldIdLst>
  <p:sldSz cx="16276638" cy="9144000"/>
  <p:notesSz cx="6858000" cy="9144000"/>
  <p:custDataLst>
    <p:tags r:id="rId18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10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5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0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7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90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0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65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3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sv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svg"/><Relationship Id="rId12" Type="http://schemas.openxmlformats.org/officeDocument/2006/relationships/image" Target="../media/image17.png"/><Relationship Id="rId17" Type="http://schemas.openxmlformats.org/officeDocument/2006/relationships/image" Target="../media/image31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11" Type="http://schemas.openxmlformats.org/officeDocument/2006/relationships/image" Target="../media/image17.svg"/><Relationship Id="rId5" Type="http://schemas.openxmlformats.org/officeDocument/2006/relationships/image" Target="../media/image21.svg"/><Relationship Id="rId15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hyperlink" Target="https://hoc10.vn/doc-sach/toan-3-tap-1/1/132/68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5.sv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hyperlink" Target="https://hoc10.vn/doc-sach/toan-3-tap-1/1/132/68/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BẮC HOÀ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80319" y="2715262"/>
            <a:ext cx="13487400" cy="302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9" y="0"/>
            <a:ext cx="14649958" cy="187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9" y="2057400"/>
            <a:ext cx="15734400" cy="5599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1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64393" y="664135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30 x 3 =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3319" y="664135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90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9719" y="755100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  <a:r>
              <a:rPr lang="en-US" sz="4800" b="1" dirty="0" smtClean="0"/>
              <a:t>0 x 2 =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14719" y="6553200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4</a:t>
            </a:r>
            <a:r>
              <a:rPr lang="en-US" sz="4800" b="1" dirty="0" smtClean="0"/>
              <a:t>0 x 2 =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90919" y="7543800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30 x 2 =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33319" y="75510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76682" y="65604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29082" y="75510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PRING_QUIZ_SHAPE0"/>
          <p:cNvSpPr/>
          <p:nvPr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548" y="2468880"/>
            <a:ext cx="10553700" cy="59309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3" name="ISPRING_QUIZ_SHAPE2"/>
          <p:cNvSpPr txBox="1"/>
          <p:nvPr/>
        </p:nvSpPr>
        <p:spPr>
          <a:xfrm>
            <a:off x="976598" y="548640"/>
            <a:ext cx="1432344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4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0173" y="61976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7" name="ISPRING_QUIZ_SHAPE4"/>
          <p:cNvSpPr txBox="1"/>
          <p:nvPr/>
        </p:nvSpPr>
        <p:spPr>
          <a:xfrm>
            <a:off x="976598" y="1463040"/>
            <a:ext cx="1432344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1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728119" y="5754468"/>
            <a:ext cx="935518" cy="835463"/>
            <a:chOff x="219324" y="3657600"/>
            <a:chExt cx="935518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9401" y="379163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20</a:t>
              </a:r>
              <a:endParaRPr lang="en-US" sz="36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4232" t="27083" r="41214" b="64438"/>
          <a:stretch/>
        </p:blipFill>
        <p:spPr>
          <a:xfrm>
            <a:off x="289720" y="1665758"/>
            <a:ext cx="10459846" cy="1306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7651" t="63798" r="25497" b="16462"/>
          <a:stretch/>
        </p:blipFill>
        <p:spPr>
          <a:xfrm>
            <a:off x="8900319" y="2743200"/>
            <a:ext cx="60960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5163" t="34755" r="24471" b="45430"/>
          <a:stretch/>
        </p:blipFill>
        <p:spPr>
          <a:xfrm>
            <a:off x="1737519" y="2971800"/>
            <a:ext cx="6553200" cy="2362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580753" y="27432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794919" y="5791200"/>
            <a:ext cx="935518" cy="798731"/>
            <a:chOff x="219324" y="3657600"/>
            <a:chExt cx="935518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40601" y="5791200"/>
            <a:ext cx="935518" cy="798731"/>
            <a:chOff x="219324" y="3657600"/>
            <a:chExt cx="935518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2319" y="5791200"/>
            <a:ext cx="935518" cy="798731"/>
            <a:chOff x="219324" y="3657600"/>
            <a:chExt cx="935518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=</a:t>
              </a:r>
              <a:endParaRPr lang="en-US" sz="3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19119" y="5791200"/>
            <a:ext cx="935518" cy="798731"/>
            <a:chOff x="219324" y="3657600"/>
            <a:chExt cx="935518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80</a:t>
              </a:r>
              <a:endParaRPr lang="en-US" sz="3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60201" y="5715000"/>
            <a:ext cx="935518" cy="835463"/>
            <a:chOff x="219324" y="3657600"/>
            <a:chExt cx="935518" cy="914400"/>
          </a:xfrm>
        </p:grpSpPr>
        <p:sp>
          <p:nvSpPr>
            <p:cNvPr id="31" name="Rounded Rectangle 3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9401" y="3791634"/>
              <a:ext cx="652743" cy="707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4</a:t>
              </a:r>
              <a:r>
                <a:rPr lang="en-US" sz="3600" b="1" dirty="0" smtClean="0"/>
                <a:t>0</a:t>
              </a:r>
              <a:endParaRPr lang="en-US" sz="36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27001" y="5751732"/>
            <a:ext cx="935518" cy="798731"/>
            <a:chOff x="219324" y="3657600"/>
            <a:chExt cx="935518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72683" y="5751732"/>
            <a:ext cx="935518" cy="798731"/>
            <a:chOff x="219324" y="3657600"/>
            <a:chExt cx="935518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384401" y="5751732"/>
            <a:ext cx="935518" cy="798731"/>
            <a:chOff x="219324" y="3657600"/>
            <a:chExt cx="935518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=</a:t>
              </a:r>
              <a:endParaRPr lang="en-US" sz="36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451201" y="5751732"/>
            <a:ext cx="935518" cy="798731"/>
            <a:chOff x="219324" y="3657600"/>
            <a:chExt cx="935518" cy="914400"/>
          </a:xfrm>
        </p:grpSpPr>
        <p:sp>
          <p:nvSpPr>
            <p:cNvPr id="46" name="Rounded Rectangle 45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80</a:t>
              </a:r>
              <a:endParaRPr lang="en-US" sz="3600" b="1" dirty="0"/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0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1883" t="28152" r="20723" b="59794"/>
          <a:stretch/>
        </p:blipFill>
        <p:spPr>
          <a:xfrm>
            <a:off x="0" y="1806916"/>
            <a:ext cx="11033918" cy="2536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4895" t="40908" r="24739" b="11431"/>
          <a:stretch/>
        </p:blipFill>
        <p:spPr>
          <a:xfrm>
            <a:off x="11033918" y="1640602"/>
            <a:ext cx="5242720" cy="35912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9519" y="523447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85478" y="5485835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919119" y="5728407"/>
            <a:ext cx="26604" cy="333939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720" y="5029200"/>
            <a:ext cx="52920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kg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80238" y="6248400"/>
            <a:ext cx="9296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 x 5 = 100 (kg)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kg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9" y="0"/>
            <a:ext cx="14649958" cy="187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1291" t="9095" b="61536"/>
          <a:stretch/>
        </p:blipFill>
        <p:spPr>
          <a:xfrm>
            <a:off x="2804319" y="3276600"/>
            <a:ext cx="11039221" cy="2438400"/>
          </a:xfrm>
          <a:prstGeom prst="rect">
            <a:avLst/>
          </a:prstGeom>
        </p:spPr>
      </p:pic>
      <p:sp>
        <p:nvSpPr>
          <p:cNvPr id="29" name="ISPRING_QUIZ_SHAPE0"/>
          <p:cNvSpPr/>
          <p:nvPr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SPRING_QUIZ_SHAPE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548" y="2468880"/>
            <a:ext cx="10553700" cy="59309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31" name="ISPRING_QUIZ_SHAPE2"/>
          <p:cNvSpPr txBox="1"/>
          <p:nvPr/>
        </p:nvSpPr>
        <p:spPr>
          <a:xfrm>
            <a:off x="976598" y="548640"/>
            <a:ext cx="1432344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2" name="ISPRING_QUIZ_SHAPE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0173" y="61976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33" name="ISPRING_QUIZ_SHAPE4"/>
          <p:cNvSpPr txBox="1"/>
          <p:nvPr/>
        </p:nvSpPr>
        <p:spPr>
          <a:xfrm>
            <a:off x="976598" y="1463040"/>
            <a:ext cx="1432344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6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947319" y="3657599"/>
            <a:ext cx="86868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tốt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434447"/>
            <a:ext cx="14648974" cy="1524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356" t="10437" r="17229" b="62239"/>
          <a:stretch/>
        </p:blipFill>
        <p:spPr>
          <a:xfrm>
            <a:off x="2651919" y="2438401"/>
            <a:ext cx="109728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356" t="10437" r="17229" b="62239"/>
          <a:stretch/>
        </p:blipFill>
        <p:spPr>
          <a:xfrm>
            <a:off x="2642700" y="2432539"/>
            <a:ext cx="10972800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4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356" t="10437" r="17229" b="62239"/>
          <a:stretch/>
        </p:blipFill>
        <p:spPr>
          <a:xfrm>
            <a:off x="-26804" y="0"/>
            <a:ext cx="6770077" cy="1740878"/>
          </a:xfrm>
          <a:prstGeom prst="rect">
            <a:avLst/>
          </a:prstGeom>
        </p:spPr>
      </p:pic>
      <p:sp>
        <p:nvSpPr>
          <p:cNvPr id="5" name="ISPRING_QUIZ_SHAPE0"/>
          <p:cNvSpPr/>
          <p:nvPr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548" y="2468880"/>
            <a:ext cx="10553700" cy="59309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7" name="ISPRING_QUIZ_SHAPE2"/>
          <p:cNvSpPr txBox="1"/>
          <p:nvPr/>
        </p:nvSpPr>
        <p:spPr>
          <a:xfrm>
            <a:off x="976598" y="548640"/>
            <a:ext cx="1432344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0173" y="61976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976598" y="1463040"/>
            <a:ext cx="1432344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2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84003" y="0"/>
            <a:ext cx="14648974" cy="20039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207746" y="2590800"/>
            <a:ext cx="13801487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6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92" b="97933" l="1361" r="97376">
                        <a14:foregroundMark x1="10496" y1="18863" x2="12148" y2="77778"/>
                        <a14:foregroundMark x1="10301" y1="66667" x2="8941" y2="80103"/>
                        <a14:foregroundMark x1="14286" y1="56072" x2="13703" y2="64083"/>
                        <a14:foregroundMark x1="14772" y1="54264" x2="15452" y2="59690"/>
                        <a14:foregroundMark x1="14966" y1="53747" x2="15452" y2="56072"/>
                        <a14:foregroundMark x1="15549" y1="52455" x2="15452" y2="56848"/>
                        <a14:foregroundMark x1="14286" y1="56848" x2="11370" y2="68734"/>
                        <a14:foregroundMark x1="13605" y1="56589" x2="12051" y2="61240"/>
                        <a14:foregroundMark x1="14189" y1="55297" x2="12925" y2="58656"/>
                        <a14:foregroundMark x1="12925" y1="55297" x2="12439" y2="59173"/>
                        <a14:foregroundMark x1="12634" y1="56848" x2="12731" y2="58398"/>
                        <a14:foregroundMark x1="13120" y1="56848" x2="11176" y2="63049"/>
                        <a14:foregroundMark x1="10010" y1="73127" x2="10107" y2="76227"/>
                        <a14:foregroundMark x1="10884" y1="72868" x2="10884" y2="72868"/>
                        <a14:foregroundMark x1="10690" y1="72351" x2="10690" y2="72351"/>
                        <a14:foregroundMark x1="10593" y1="71318" x2="10593" y2="71318"/>
                        <a14:foregroundMark x1="11176" y1="68475" x2="11176" y2="68475"/>
                        <a14:foregroundMark x1="12634" y1="63824" x2="12828" y2="62016"/>
                        <a14:foregroundMark x1="12925" y1="60982" x2="13120" y2="59690"/>
                        <a14:foregroundMark x1="13314" y1="59432" x2="13994" y2="58140"/>
                        <a14:foregroundMark x1="14480" y1="55814" x2="14674" y2="54522"/>
                        <a14:foregroundMark x1="14772" y1="53230" x2="14772" y2="53230"/>
                        <a14:foregroundMark x1="15258" y1="51680" x2="15258" y2="51680"/>
                        <a14:foregroundMark x1="15258" y1="51421" x2="15258" y2="51421"/>
                        <a14:foregroundMark x1="9621" y1="79070" x2="6608" y2="86822"/>
                        <a14:foregroundMark x1="7094" y1="86822" x2="6608" y2="88889"/>
                        <a14:foregroundMark x1="6608" y1="86305" x2="5831" y2="89664"/>
                        <a14:foregroundMark x1="5637" y1="86822" x2="6317" y2="89147"/>
                        <a14:foregroundMark x1="7191" y1="77003" x2="7191" y2="80103"/>
                        <a14:foregroundMark x1="9232" y1="78295" x2="7677" y2="81912"/>
                        <a14:foregroundMark x1="7969" y1="80362" x2="7969" y2="80362"/>
                        <a14:foregroundMark x1="10204" y1="16279" x2="12828" y2="15762"/>
                        <a14:foregroundMark x1="83771" y1="21447" x2="90671" y2="95349"/>
                        <a14:foregroundMark x1="89407" y1="48837" x2="95530" y2="70284"/>
                        <a14:foregroundMark x1="86006" y1="50388" x2="84645" y2="56072"/>
                        <a14:foregroundMark x1="84062" y1="28165" x2="84062" y2="28165"/>
                        <a14:foregroundMark x1="30807" y1="5426" x2="70165" y2="5168"/>
                        <a14:foregroundMark x1="30224" y1="13178" x2="27405" y2="50388"/>
                        <a14:foregroundMark x1="15938" y1="32041" x2="15938" y2="36693"/>
                        <a14:foregroundMark x1="15160" y1="33592" x2="15160" y2="36176"/>
                        <a14:foregroundMark x1="10398" y1="31783" x2="10398" y2="34367"/>
                        <a14:foregroundMark x1="4276" y1="56331" x2="1361" y2="67959"/>
                        <a14:foregroundMark x1="15452" y1="78036" x2="18367" y2="81654"/>
                        <a14:backgroundMark x1="15549" y1="52196" x2="6317" y2="88114"/>
                        <a14:backgroundMark x1="31195" y1="4134" x2="69874" y2="41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919" y="3352800"/>
            <a:ext cx="14344173" cy="50292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661319" y="1752601"/>
            <a:ext cx="4881564" cy="1599492"/>
          </a:xfrm>
          <a:prstGeom prst="wedgeRoundRectCallout">
            <a:avLst>
              <a:gd name="adj1" fmla="val -32263"/>
              <a:gd name="adj2" fmla="val 91598"/>
              <a:gd name="adj3" fmla="val 16667"/>
            </a:avLst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n>
                <a:solidFill>
                  <a:srgbClr val="D34CD6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9281319" y="1542293"/>
            <a:ext cx="4962815" cy="1946150"/>
          </a:xfrm>
          <a:prstGeom prst="wedgeRoundRectCallout">
            <a:avLst>
              <a:gd name="adj1" fmla="val 33140"/>
              <a:gd name="adj2" fmla="val 84080"/>
              <a:gd name="adj3" fmla="val 16667"/>
            </a:avLst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+ 20 + 20 = ?</a:t>
            </a:r>
          </a:p>
          <a:p>
            <a:pPr algn="ctr"/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20 x 3 = ?</a:t>
            </a:r>
            <a:endParaRPr lang="en-US" sz="3200" dirty="0">
              <a:ln>
                <a:solidFill>
                  <a:srgbClr val="D34CD6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21">
            <a:extLst>
              <a:ext uri="{FF2B5EF4-FFF2-40B4-BE49-F238E27FC236}">
                <a16:creationId xmlns:a16="http://schemas.microsoft.com/office/drawing/2014/main" xmlns="" id="{F8AD2F71-6DC4-2022-AA8E-6843DFD628D3}"/>
              </a:ext>
            </a:extLst>
          </p:cNvPr>
          <p:cNvSpPr txBox="1"/>
          <p:nvPr/>
        </p:nvSpPr>
        <p:spPr>
          <a:xfrm>
            <a:off x="5014119" y="7924800"/>
            <a:ext cx="6629399" cy="998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4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4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20 × 3 = ?</a:t>
            </a:r>
            <a:endParaRPr lang="en-US" sz="4400" dirty="0">
              <a:latin typeface="+mj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1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789" b="61141"/>
          <a:stretch/>
        </p:blipFill>
        <p:spPr>
          <a:xfrm>
            <a:off x="823119" y="2819400"/>
            <a:ext cx="14648974" cy="30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5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82956" y="159372"/>
            <a:ext cx="2337929" cy="10711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8120"/>
          <a:stretch>
            <a:fillRect/>
          </a:stretch>
        </p:blipFill>
        <p:spPr>
          <a:xfrm>
            <a:off x="4605910" y="1224317"/>
            <a:ext cx="6182039" cy="285981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24720" y="4106728"/>
            <a:ext cx="7166281" cy="3835800"/>
            <a:chOff x="0" y="0"/>
            <a:chExt cx="7741310" cy="4143588"/>
          </a:xfrm>
        </p:grpSpPr>
        <p:sp>
          <p:nvSpPr>
            <p:cNvPr id="5" name="Freeform 5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3867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70958" y="4154011"/>
            <a:ext cx="7538815" cy="3835800"/>
            <a:chOff x="0" y="0"/>
            <a:chExt cx="7741310" cy="4143588"/>
          </a:xfrm>
        </p:grpSpPr>
        <p:sp>
          <p:nvSpPr>
            <p:cNvPr id="7" name="Freeform 7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3867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482" r="559" b="36052"/>
          <a:stretch>
            <a:fillRect/>
          </a:stretch>
        </p:blipFill>
        <p:spPr>
          <a:xfrm>
            <a:off x="10319" y="7942528"/>
            <a:ext cx="16256000" cy="12014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77966"/>
          <a:stretch>
            <a:fillRect/>
          </a:stretch>
        </p:blipFill>
        <p:spPr>
          <a:xfrm>
            <a:off x="770020" y="4131418"/>
            <a:ext cx="6210375" cy="970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77966"/>
          <a:stretch>
            <a:fillRect/>
          </a:stretch>
        </p:blipFill>
        <p:spPr>
          <a:xfrm>
            <a:off x="8245702" y="4136445"/>
            <a:ext cx="6210375" cy="970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602672" y="2"/>
            <a:ext cx="3379795" cy="138994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4752" y="7036442"/>
            <a:ext cx="2475840" cy="210755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7007"/>
          <a:stretch>
            <a:fillRect/>
          </a:stretch>
        </p:blipFill>
        <p:spPr>
          <a:xfrm>
            <a:off x="14077748" y="7275480"/>
            <a:ext cx="2363919" cy="186852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26332" y="2990710"/>
            <a:ext cx="1451052" cy="664847"/>
          </a:xfrm>
          <a:prstGeom prst="rect">
            <a:avLst/>
          </a:prstGeom>
        </p:spPr>
      </p:pic>
      <p:sp>
        <p:nvSpPr>
          <p:cNvPr id="26" name="Hộp Văn bản 25">
            <a:hlinkClick r:id="rId19"/>
            <a:extLst>
              <a:ext uri="{FF2B5EF4-FFF2-40B4-BE49-F238E27FC236}">
                <a16:creationId xmlns:a16="http://schemas.microsoft.com/office/drawing/2014/main" xmlns="" id="{9A887BC0-A2D1-B070-81C2-27277C6E4140}"/>
              </a:ext>
            </a:extLst>
          </p:cNvPr>
          <p:cNvSpPr txBox="1"/>
          <p:nvPr/>
        </p:nvSpPr>
        <p:spPr>
          <a:xfrm>
            <a:off x="5656747" y="1791970"/>
            <a:ext cx="4080364" cy="69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11" dirty="0"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911" dirty="0" err="1">
                <a:ea typeface="Times New Roman" panose="02020603050405020304" pitchFamily="18" charset="0"/>
                <a:cs typeface="Arial" panose="020B0604020202020204" pitchFamily="34" charset="0"/>
              </a:rPr>
              <a:t>ính</a:t>
            </a:r>
            <a:r>
              <a:rPr lang="vi-VN" sz="391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911" dirty="0">
                <a:ea typeface="Cambria Math" panose="02040503050406030204" pitchFamily="18" charset="0"/>
                <a:cs typeface="Arial" panose="020B0604020202020204" pitchFamily="34" charset="0"/>
              </a:rPr>
              <a:t>20 × 3 = ? </a:t>
            </a:r>
            <a:endParaRPr lang="en-US" sz="3911" dirty="0"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C8A4A49D-444D-02CC-3012-2513C46C727F}"/>
              </a:ext>
            </a:extLst>
          </p:cNvPr>
          <p:cNvSpPr txBox="1"/>
          <p:nvPr/>
        </p:nvSpPr>
        <p:spPr>
          <a:xfrm>
            <a:off x="911717" y="4312047"/>
            <a:ext cx="6392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err="1">
                <a:ea typeface="Times New Roman" panose="02020603050405020304" pitchFamily="18" charset="0"/>
              </a:rPr>
              <a:t>Có</a:t>
            </a: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a typeface="Times New Roman" panose="02020603050405020304" pitchFamily="18" charset="0"/>
              </a:rPr>
              <a:t>thể</a:t>
            </a: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a typeface="Times New Roman" panose="02020603050405020304" pitchFamily="18" charset="0"/>
              </a:rPr>
              <a:t>tính</a:t>
            </a: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a typeface="Times New Roman" panose="02020603050405020304" pitchFamily="18" charset="0"/>
              </a:rPr>
              <a:t>kết</a:t>
            </a: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a typeface="Times New Roman" panose="02020603050405020304" pitchFamily="18" charset="0"/>
              </a:rPr>
              <a:t>quả</a:t>
            </a:r>
            <a:r>
              <a:rPr lang="vi-VN" sz="3200" dirty="0">
                <a:ea typeface="Times New Roman" panose="02020603050405020304" pitchFamily="18" charset="0"/>
              </a:rPr>
              <a:t> thông qua </a:t>
            </a:r>
            <a:r>
              <a:rPr lang="vi-VN" sz="3200" dirty="0" err="1">
                <a:ea typeface="Times New Roman" panose="02020603050405020304" pitchFamily="18" charset="0"/>
              </a:rPr>
              <a:t>phép</a:t>
            </a: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a typeface="Times New Roman" panose="02020603050405020304" pitchFamily="18" charset="0"/>
              </a:rPr>
              <a:t>cộng</a:t>
            </a:r>
            <a:r>
              <a:rPr lang="vi-VN" sz="3200" dirty="0">
                <a:ea typeface="Times New Roman" panose="02020603050405020304" pitchFamily="18" charset="0"/>
              </a:rPr>
              <a:t>:</a:t>
            </a:r>
            <a:endParaRPr lang="en-US" sz="32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>
                <a:ea typeface="Cambria Math" panose="02040503050406030204" pitchFamily="18" charset="0"/>
              </a:rPr>
              <a:t>20 </a:t>
            </a:r>
            <a:r>
              <a:rPr lang="vi-V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vi-VN" sz="3200" dirty="0">
                <a:ea typeface="Cambria Math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vi-V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vi-VN" sz="3200" dirty="0">
                <a:ea typeface="Cambria Math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vi-V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3200" dirty="0">
                <a:ea typeface="Cambria Math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vi-V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3200" dirty="0">
                <a:ea typeface="Cambria Math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vi-V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vi-VN" sz="3200" dirty="0">
                <a:ea typeface="Cambria Math" panose="02040503050406030204" pitchFamily="18" charset="0"/>
                <a:cs typeface="Times New Roman" panose="02020603050405020304" pitchFamily="18" charset="0"/>
              </a:rPr>
              <a:t> 60.</a:t>
            </a:r>
            <a:endParaRPr lang="en-US" sz="3200" dirty="0">
              <a:ea typeface="Cambria Math" panose="020405030504060302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C402C016-B27F-3776-E5AC-E0C705BF514B}"/>
              </a:ext>
            </a:extLst>
          </p:cNvPr>
          <p:cNvSpPr txBox="1"/>
          <p:nvPr/>
        </p:nvSpPr>
        <p:spPr>
          <a:xfrm>
            <a:off x="8458640" y="4228448"/>
            <a:ext cx="8498040" cy="329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67" dirty="0" err="1">
                <a:ea typeface="Times New Roman" panose="02020603050405020304" pitchFamily="18" charset="0"/>
              </a:rPr>
              <a:t>Nói</a:t>
            </a:r>
            <a:r>
              <a:rPr lang="vi-VN" sz="3467" dirty="0">
                <a:ea typeface="Times New Roman" panose="02020603050405020304" pitchFamily="18" charset="0"/>
              </a:rPr>
              <a:t> </a:t>
            </a:r>
            <a:r>
              <a:rPr lang="vi-VN" sz="3467" dirty="0" err="1">
                <a:ea typeface="Times New Roman" panose="02020603050405020304" pitchFamily="18" charset="0"/>
              </a:rPr>
              <a:t>cách</a:t>
            </a:r>
            <a:r>
              <a:rPr lang="vi-VN" sz="3467" dirty="0">
                <a:ea typeface="Times New Roman" panose="02020603050405020304" pitchFamily="18" charset="0"/>
              </a:rPr>
              <a:t> </a:t>
            </a:r>
            <a:r>
              <a:rPr lang="vi-VN" sz="3467" dirty="0" err="1">
                <a:ea typeface="Times New Roman" panose="02020603050405020304" pitchFamily="18" charset="0"/>
              </a:rPr>
              <a:t>khác</a:t>
            </a:r>
            <a:r>
              <a:rPr lang="vi-VN" sz="3467" dirty="0">
                <a:ea typeface="Times New Roman" panose="02020603050405020304" pitchFamily="18" charset="0"/>
              </a:rPr>
              <a:t>, ta </a:t>
            </a:r>
            <a:r>
              <a:rPr lang="vi-VN" sz="3467" dirty="0" err="1">
                <a:ea typeface="Times New Roman" panose="02020603050405020304" pitchFamily="18" charset="0"/>
              </a:rPr>
              <a:t>có</a:t>
            </a:r>
            <a:r>
              <a:rPr lang="vi-VN" sz="3467" dirty="0">
                <a:ea typeface="Times New Roman" panose="02020603050405020304" pitchFamily="18" charset="0"/>
              </a:rPr>
              <a:t>:</a:t>
            </a:r>
            <a:endParaRPr lang="en-US" sz="3467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67" dirty="0">
                <a:ea typeface="Times New Roman" panose="02020603050405020304" pitchFamily="18" charset="0"/>
              </a:rPr>
              <a:t> </a:t>
            </a:r>
            <a:r>
              <a:rPr lang="vi-VN" sz="3467" dirty="0">
                <a:ea typeface="Cambria Math" panose="02040503050406030204" pitchFamily="18" charset="0"/>
              </a:rPr>
              <a:t>2 </a:t>
            </a:r>
            <a:r>
              <a:rPr lang="vi-VN" sz="3467" dirty="0" err="1">
                <a:ea typeface="Cambria Math" panose="02040503050406030204" pitchFamily="18" charset="0"/>
              </a:rPr>
              <a:t>chục</a:t>
            </a:r>
            <a:r>
              <a:rPr lang="vi-VN" sz="3467" dirty="0">
                <a:ea typeface="Cambria Math" panose="02040503050406030204" pitchFamily="18" charset="0"/>
              </a:rPr>
              <a:t>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vi-VN" sz="3467" dirty="0">
                <a:ea typeface="Cambria Math" panose="02040503050406030204" pitchFamily="18" charset="0"/>
              </a:rPr>
              <a:t> 2 </a:t>
            </a:r>
            <a:r>
              <a:rPr lang="vi-VN" sz="3467" dirty="0" err="1">
                <a:ea typeface="Cambria Math" panose="02040503050406030204" pitchFamily="18" charset="0"/>
              </a:rPr>
              <a:t>chục</a:t>
            </a:r>
            <a:r>
              <a:rPr lang="vi-VN" sz="3467" dirty="0">
                <a:ea typeface="Cambria Math" panose="02040503050406030204" pitchFamily="18" charset="0"/>
              </a:rPr>
              <a:t>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vi-VN" sz="3467" dirty="0">
                <a:ea typeface="Cambria Math" panose="02040503050406030204" pitchFamily="18" charset="0"/>
              </a:rPr>
              <a:t> 2 </a:t>
            </a:r>
            <a:r>
              <a:rPr lang="vi-VN" sz="3467" err="1">
                <a:ea typeface="Cambria Math" panose="02040503050406030204" pitchFamily="18" charset="0"/>
              </a:rPr>
              <a:t>chục</a:t>
            </a:r>
            <a:r>
              <a:rPr lang="vi-VN" sz="3467">
                <a:ea typeface="Cambria Math" panose="02040503050406030204" pitchFamily="18" charset="0"/>
              </a:rPr>
              <a:t> </a:t>
            </a:r>
            <a:endParaRPr lang="en-US" sz="3467"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67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vi-VN" sz="3467">
                <a:ea typeface="Cambria Math" panose="02040503050406030204" pitchFamily="18" charset="0"/>
              </a:rPr>
              <a:t> </a:t>
            </a:r>
            <a:r>
              <a:rPr lang="vi-VN" sz="3467" dirty="0">
                <a:ea typeface="Cambria Math" panose="02040503050406030204" pitchFamily="18" charset="0"/>
              </a:rPr>
              <a:t>6 </a:t>
            </a:r>
            <a:r>
              <a:rPr lang="vi-VN" sz="3467" dirty="0" err="1">
                <a:ea typeface="Cambria Math" panose="02040503050406030204" pitchFamily="18" charset="0"/>
              </a:rPr>
              <a:t>chục</a:t>
            </a:r>
            <a:r>
              <a:rPr lang="vi-VN" sz="3467" dirty="0">
                <a:ea typeface="Cambria Math" panose="02040503050406030204" pitchFamily="18" charset="0"/>
              </a:rPr>
              <a:t>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vi-VN" sz="3467" dirty="0">
                <a:ea typeface="Cambria Math" panose="02040503050406030204" pitchFamily="18" charset="0"/>
              </a:rPr>
              <a:t> 60 </a:t>
            </a:r>
            <a:endParaRPr lang="en-US" sz="3467" dirty="0"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67" dirty="0">
                <a:ea typeface="Times New Roman" panose="02020603050405020304" pitchFamily="18" charset="0"/>
              </a:rPr>
              <a:t>hay </a:t>
            </a:r>
            <a:r>
              <a:rPr lang="vi-VN" sz="3467" dirty="0">
                <a:ea typeface="Cambria Math" panose="02040503050406030204" pitchFamily="18" charset="0"/>
              </a:rPr>
              <a:t>2 </a:t>
            </a:r>
            <a:r>
              <a:rPr lang="vi-VN" sz="3467" dirty="0" err="1">
                <a:ea typeface="Cambria Math" panose="02040503050406030204" pitchFamily="18" charset="0"/>
              </a:rPr>
              <a:t>chục</a:t>
            </a:r>
            <a:r>
              <a:rPr lang="vi-VN" sz="3467" dirty="0">
                <a:ea typeface="Cambria Math" panose="02040503050406030204" pitchFamily="18" charset="0"/>
              </a:rPr>
              <a:t>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vi-VN" sz="3467" dirty="0">
                <a:ea typeface="Cambria Math" panose="02040503050406030204" pitchFamily="18" charset="0"/>
              </a:rPr>
              <a:t> 3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vi-VN" sz="3467" dirty="0">
                <a:ea typeface="Cambria Math" panose="02040503050406030204" pitchFamily="18" charset="0"/>
              </a:rPr>
              <a:t> 6 </a:t>
            </a:r>
            <a:r>
              <a:rPr lang="vi-VN" sz="3467" dirty="0" err="1">
                <a:ea typeface="Cambria Math" panose="02040503050406030204" pitchFamily="18" charset="0"/>
              </a:rPr>
              <a:t>chục</a:t>
            </a:r>
            <a:r>
              <a:rPr lang="vi-VN" sz="3467" dirty="0">
                <a:ea typeface="Cambria Math" panose="02040503050406030204" pitchFamily="18" charset="0"/>
              </a:rPr>
              <a:t>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vi-VN" sz="3467" dirty="0">
                <a:ea typeface="Cambria Math" panose="02040503050406030204" pitchFamily="18" charset="0"/>
              </a:rPr>
              <a:t>60</a:t>
            </a:r>
            <a:r>
              <a:rPr lang="vi-VN" sz="3467" dirty="0">
                <a:ea typeface="Times New Roman" panose="02020603050405020304" pitchFamily="18" charset="0"/>
              </a:rPr>
              <a:t>.</a:t>
            </a:r>
            <a:endParaRPr lang="en-US" sz="346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4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99519" y="6641353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nhẩm</a:t>
            </a:r>
            <a:r>
              <a:rPr lang="en-US" sz="4800" dirty="0"/>
              <a:t>:</a:t>
            </a:r>
          </a:p>
          <a:p>
            <a:r>
              <a:rPr lang="en-US" sz="4800" dirty="0"/>
              <a:t>2 </a:t>
            </a:r>
            <a:r>
              <a:rPr lang="en-US" sz="4800" dirty="0" err="1"/>
              <a:t>chục</a:t>
            </a:r>
            <a:r>
              <a:rPr lang="en-US" sz="4800" dirty="0"/>
              <a:t> x 3 = 6 </a:t>
            </a:r>
            <a:r>
              <a:rPr lang="en-US" sz="4800" dirty="0" err="1"/>
              <a:t>chục</a:t>
            </a:r>
            <a:endParaRPr lang="en-US" sz="4800" dirty="0"/>
          </a:p>
          <a:p>
            <a:r>
              <a:rPr lang="en-US" sz="4800" dirty="0" err="1"/>
              <a:t>Vậy</a:t>
            </a:r>
            <a:r>
              <a:rPr lang="en-US" sz="4800" dirty="0"/>
              <a:t> 20 x 3 = 60. </a:t>
            </a: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480106" y="2895600"/>
            <a:ext cx="13335000" cy="35052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25">
            <a:hlinkClick r:id="rId5"/>
            <a:extLst>
              <a:ext uri="{FF2B5EF4-FFF2-40B4-BE49-F238E27FC236}">
                <a16:creationId xmlns:a16="http://schemas.microsoft.com/office/drawing/2014/main" xmlns="" id="{9A887BC0-A2D1-B070-81C2-27277C6E4140}"/>
              </a:ext>
            </a:extLst>
          </p:cNvPr>
          <p:cNvSpPr txBox="1"/>
          <p:nvPr/>
        </p:nvSpPr>
        <p:spPr>
          <a:xfrm>
            <a:off x="5928519" y="1972606"/>
            <a:ext cx="4080364" cy="69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11" dirty="0"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911" dirty="0" err="1">
                <a:ea typeface="Times New Roman" panose="02020603050405020304" pitchFamily="18" charset="0"/>
                <a:cs typeface="Arial" panose="020B0604020202020204" pitchFamily="34" charset="0"/>
              </a:rPr>
              <a:t>ính</a:t>
            </a:r>
            <a:r>
              <a:rPr lang="vi-VN" sz="391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911" dirty="0">
                <a:ea typeface="Cambria Math" panose="02040503050406030204" pitchFamily="18" charset="0"/>
                <a:cs typeface="Arial" panose="020B0604020202020204" pitchFamily="34" charset="0"/>
              </a:rPr>
              <a:t>20 × 3 = ? </a:t>
            </a:r>
            <a:endParaRPr lang="en-US" sz="3911" dirty="0"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9" y="0"/>
            <a:ext cx="14649958" cy="187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9133" b="61397"/>
          <a:stretch/>
        </p:blipFill>
        <p:spPr>
          <a:xfrm>
            <a:off x="365919" y="2971800"/>
            <a:ext cx="15468600" cy="2514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42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1E30E63-490E-4C30-87BA-25A2ACF8124F}"/>
  <p:tag name="ISPRING_PROJECT_VERSION" val="9.3"/>
  <p:tag name="ISPRING_PROJECT_FOLDER_UPDATED" val="1"/>
  <p:tag name="ISPRING_RESOURCE_FOLDER" val="C:\Users\DELL 5591\Desktop\eleaning\Nhan so tron chuc_lop 3\"/>
  <p:tag name="ISPRING_PRESENTATION_PATH" val="C:\Users\DELL 5591\Desktop\eleaning\Nhan so tron chuc_lop 3.pptx"/>
  <p:tag name="ISPRING_PRESENTATION_TITLE" val="Nhan so tron chuc_lop 3"/>
  <p:tag name="ISPRING_FIRST_PUBLISH" val="1"/>
  <p:tag name="ISPRING_PRESENTATION_COURSE_TITLE" val="Nhan so tron chuc_lop 3"/>
  <p:tag name="ISPRING_PLAYERS_CUSTOMIZATION_2" val="UEsDBBQAAgAIALcTlVTuA81MSQMAAOMJAAAUAAAAdW5pdmVyc2FsL3BsYXllci54bWytVslu2zAQPTtA/kHgPaIdd0kCKUFbwOihLQK4282gpbHEWiJVkorifH1H1K7IbgPUgA1pOO9xlsehvbvHNHEeQGkuhU8W7pw4IAIZchH55NvX1cUVubs9P/OyhB1AOTz0SS54CWAJcULQgeKZQfA9M7FPegYXmYmTKS4VNwefLOfI3e60vCTnZzN0EdonsTHZDaVFUbhcI0JEWiZ5SaLdQKY0U6BBGFC0CoM4DfbG/B2N31QKag4Z6B4yMy/fuCZpOR41H5AUS1eqiF7O5wv68/OndRBDyi640IaJAIiDlZzZUm5ZsP8swzwBXdpmXhXkGowpg7C2mWdu+OJKOFoFPqkcNilozSLQbiIiQlu/hrMhqDCNdcNEuBHsgUeszG2jay/boo5Ex1KZIDc1eg+HrWQq3LT2nr9HJyL2dgnTcc2nB7lY/j2vk7F+m/J9MhabUb5NuI5xqQ/prNNJ0OGuXmprbGX7rZHtqmQijoLfOVcQ2tfv7QmYL0i1YStzG6eriwAX8GnFAiPV4QPCULq1bNxWKW6lFNeCWg633X3dUZAm2x0wkytoSjXzHngI8gtTyvbr1qgcPDoy1lg6BHu0SrluUtcQLzZp8vofelP6jVrzS0txqjcW8j9a8xGJ2qpwEcLjiqOPgRSragDLXdpckyVuuWcXk863ae84DUzdWcC2/MIRYJiKAE9/yAyjnZ0eg4JiGl2CXI2wvYWj4JhHcYJfM8kwXj1KkzK1n2ToLRwFJzLYT0Bb81HgVskCM9R5luEIeF685+ttR+i4JSNltnL06MRA9IJcG5nyJ6v1waQ0N1bUJ87v+Zlz7NOA3mW8hbydn0KMZsEgrmYy7E4R4GR44FCsBzwXtdXNcIxPTPvyaTTiS9N9OWWa+VwaNlllGU9yMHlWeTUnOc9GPiHsWJ6YD/2EhteHhY4Snr45prh+4FmVxZo/gVPwsPxzsFhiqZ0YSr375M3VsseAWsTZONjemo7tuJOiqYPrUvtW/dp2NHdUrZVKZsck5dW9qDDVPHiPcoyUzEU4EoBtWE2vE5zI7xQwJ4EdZrS4xOMhM5+8woc65+vX113KbxfXDdbGdV9tXMXyggupDriTH60PUpuIV881fPwDUEsDBBQAAgAIAGFFfVcXOw9v3gcAAFcbAAAdAAAAdW5pdmVyc2FsL2NvbW1vbl9tZXNzYWdlcy5sbme1WV9v21QUf0fiO1xZqgQSbN2kIYS6TI5zm1h17My+WVdeLNdxk6va11niZC1PTDwgxANMPCE00VH+bWwCNF6IBTy42vcwn4Rzr50s6SpshyGt1ezm/M6558/vnHOzdeMo8NHUG41pyK5LVy5tSshjbtijrH9d6pLtt9+V0DhyWM/xQ+Zdl1gooRu111/b8h3Wnzh9D/7/+msIbQXeeAyP4xp/evGMaO+61KnbsqJgy1LrGrZlU5VtTa5jza7Lyo5NDLuOm6ou1ZohiuDfwEP7Xp8yBkag8EC8GPu0521dzlGrKTEIMdp2R9axJtXqYRSFAao7o/XQdPmW2pSJauh2vQvAuiXVdGdK+04ELkT7E4Bn4/WwLUyIqjcBUXZdEKD71KfRMbK8KAJfrIuqqQ0s1az1PUiMztx9JBxW9V23oRrgNtPMvCYg4YSTHg0Rc0Yj4bgKgB1N3sOmbSkYQDm0QWyr2+kYJsENsJBnCw0mfhYQOkYsjNB4MhyGo8jrIcpEQjkrHg7CSr6xdlTdBvXifPlrVVPJnt02uK8xc/Z9MMMdeR5DI8/peaP/okM3zLas5eANOn5F6B0TW1gn4MxOyyCGVOuMvLHHIoAbDsIorILHk8zWbWPbVoyuTvJ8Qxs3u9gScde77To2N3hBbxCDwHHmf7I2Kii6BXouSKdboGy9dNqVwQFt2dzJfKKYGF407F2VtKSaAt7lSXOXRgNEreGIU5I3dfxJll05cxapm/Oc3OnkrDG3m4zS+Gvkp7OHFKXxI0DvpfF3rF+EqBhtqMg9WzOaQJ9qE0wNg6HDjpEW9sM3rr7z7tGVa++8WQnGghzTVoGQQLq2WQJIJ6ahZTRh6/g2ZABR09mfHUTS+FulmrzRJZqqQ66fff78lzR+AG7Zp8ljVg0F0vuWVLvZlfeQls5O1ELprmlCOeS5rFqCWbiHNCyYpQ5RYujsfnKKBmFywnkEfg8QG6Sz7yAXkpMw61PwmTT+CEU0nf01RBEE1C3S3TDaMmQfFCQxVYVntlQzATbKUNy3UJQ8dFEfHk4zE6bJb2hA0/jjCRokzxx05AVoH/4KZo2SJ2DWfnJyjKZpfA9EHzMUwGfvMcTg7aVia3Z1zZAbImHbUClyE3PuR1Pq3YVjA6kOM6rIykCUx5SX4FuoF95lfuj00AHQE6KGhZzh0KduTsd5DXV857jQClPehXYIhWNoFlBhY/5Gqu2ATyLu/5kLR5z9URHKlC1sSrXb4Lc1JG1RJlwYYstD5ILbq+G01GZLgx/CzWjR/sCHH+DdaigdDFlST2ZRKR/kTC9b1q5hQjrrkLZPhyiA3xE6hIdHkzxxL0ylInhVVwyoH4Usqbh67fK1zc3N9rKKw0HyGyQA5PCM9c8+5/l5NBFuDNL4S3DmII0/AZ3jNH7qFCuFM8miXvKyBfdA9tpEMFBruUyj5788fwiaeSEV4WpyV1dadp0siFpzJswdlJSDSr6wcpbrZDL2VqqhsChzNJhnbwMzQQ0IR1aRMnY4o6bxF6AyeVBFcg9bXJSHrEhsaUAGCp0T2gv+FPFFbvIM4iJYcjQ55hUEqRiNHB6fJfoSTMfTMRrxRvCVy988u1TNBgvDpKETVdbmNgwhFU+pAHY5rb6sGEbEUBj4iPP3rxnHR6I+PmWDQgOg9Si4wSv1Zld9396WVU3MFEu5mVmSV0PuCk71DPmcrqfJE16D84aTf27KvXAaoTsTB37oB4hPD6LnbKC8bekNfHujqoErne4iO3OPcTufgs++yajiPthF89icRqsmLDfB7EzrGMW55F8tKuuRuTkgG2STVgVzFrvG/xLIs/viwUUBtHQ4VvwZfIAf46W0XDvIK8tS+UCfN+hf/CpOvK5FlaJc0UuVDcxXIgwDGRAGDhzql5dqccV1Feg5nf0oWo/ICsrKQ6j69soqprKDsLy0buQAWXvIiba6FVYLIiEO0uJD5npHEcva8lnEmlZefhfXLZVAA9319sc0KlxwBW1cMAes5NLK7L5EZYsWwzkN1rIHlI8s8Wf0gvZQaopeGuZXmilRiQZnunpFDEcNB0ADviNAa0yecg3QY/ikH38FxnLLSyjqtvHcb1nfu+D8PBWCCRyVrawmF2wN8P4nvpT+wPLme/78LoehgPg7/CGjtBv/xcrMI2RJg1iJiyAXJFIp5lOe0Kts+8pjb2HZhEFQkXWFT4+tNP4B3Jo8CdAhd31QUh6qmbtNI9Z8Ds3LWkBFfCgR0fp4WBIw24wbeFsG0NxTpLJZ520S29idCd9Nl874XiU0PjRDL8AL1CaEAipiVhmFn2pxv/LCHAhiKELpFA+xVrcuctKyje1tqWYcHBRJELm+an5LZJS40Jn9xMqI57cec4C2KE6/zO0BUaGwXvndQSRupfgkAOVwdh8+/1FQLvuF7/JckwmRlVYbSh5WiEYa/4z8TPM0OVnZybhpnP4Okx+DKgrmyawYXROW85xLlHAygg2L0Mj3ED5ygqHvVUHlN4LQgcSiXWHJXoYQ6VA+j5dFFxdghCaPswZ1r4r8+WmCLJo3Yn1xpUbROCzTW7gDiNqx5UZD3BKCZ33qHvIvapxeDznIza8L/bAflgVTWrIOzfAcntejUVVAE+PFrR+/sRK3Q1ro8C+w/v7w+yL57DY57xtAttnzKtXytjl9eW5ZPI3FV2Bbl5e+EfsHUEsDBBQAAgAIAGFFfVe2svfIpQAAAIIBAAAuAAAAdW5pdmVyc2Fs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BhRX1XcVKcklUEAAACEgAAJwAAAHVuaXZlcnNhbC9mbGFzaF9wdWJsaXNoaW5nX3NldHRpbmdzLnhtbO1Yy27bRhTd6ysGLLKMKLt24xqSDEUPhIj8aMQU8coYkWNx4OGQJYeylVWBLoqii9ToMghq1U2LtDGQItlUAtoFDf8H+yW9Q0oqFasCFcOpgXahB2funHPuY+aSLG4c2Qx1iedTh5eUpXxBQYQbjkl5p6Q81Bu31xTkC8xNzBxOSgp3FLRRzhXdoM2ob7WIEGDqI4Dh/rorSoolhLuuqoeHh3nqu56cdVggAN/PG46tuh7xCRfEU12Ge/Ajei7xlRFCBgD42A4fLSvncggVE6RNxwwYQdQE5ZxKpzBrMOxbipqYtbFx0PGcgJtVhzke8jrtkvLBWqVQqNTGNglUjdqEy5j4ZRiUw2IdmyaVKjBr0ccEWYR2LJB7Z0VBh9QUVklZXpEoYK1eRomxE9exRKk6EAMuRvA2EdjEAieXCZ8gR8IfDyRDZo9jmxo6zCDpf0mp6Xv3dnfqD5ra1v09fXu7qWs7iYh4jTqNU1SniYogyAk8g0x4ilgIbFigG9bsY+aTopoeGptRmUFsCNqFmJC3ZO4HjLUC13U8URZeQGIZ6cGJvH+AKe47fMp3eY3aDoPUxqKgSu02MbewTVLJbh1Q3gDLJQXtQ5xYr6Rsu4SjFuZQYFRgRo0JgB+0fUFFXFiNkXXFo5ghwIMdQNBmS/lbQuKZYWHPJ2lp4xlfptUo340GfY6M8DWyg2h4zJGg0eAPF4lo+NxA7WhwCkNe+JJbqB2e9OT4L4hFg584OiI2TGHemTIwJAwFxN9g4sAK3/DORhzPEeF8Ia4FjBRZTngCvBZ8WwD1fYDOjwEWiC5eRcOnBgBT5EXDZxT+RcMndIYQDl/5hZm7kuBUoM8CDB/6GEXD75DPqEluoVZTq9X3tK1a/dGtWNAXEI5B3wabF7yzOJcA6Wdp96RXiYunYjadTA5HLPyZL0CXZCGmm4JA3fClTDGYnB+Hp2O7rCHIpOBeOpPi4tVFXyoJ+8bVaqJLo+GXBrLDN3J6+CTO/fusjTSzjM8ljjn5e9dKeZtzTlkuynOFEjk/ji+MRUOygLqYeir/HOLyXKo7cZIwpB0fnV7Z8Q1Q/VV8CI4C4AVwkEWDM3dG7cRikrNvVHAw8nrxnEoIAzbCDAphESeW8kJ68mvirYhd/JpbmagKS8sfrqx+dGft4/W8+ufnP96eu2jUp3cYpnzcqKtzO/WltQ3Hs6HxEjO1XtvS6w8qVV37VNN39/T6I30aINZ0uUUVVdk+Z3dT2Z5vbDP95GFlFzWjwYmWJUW6Fg1+30F6NPyhmsX+/JtwwDtZLO/HuzQbZjT8FqovfJZJcapG4R6gT7MsWl5SVwuFQg3DSju+qzCs8EzCQDWjDhzkT+Fwlzvj2ur6PdXmle/0kuK+ntq8yYG76qb+r8btZj9aXFPkWvVN7e52s/b/nv23IphcTR7Rp57Ji+rMlwZyxqac2hBWebs2edNQXl0pwFP+zKlcDtCm39uUc38BUEsDBBQAAgAIAGFFfVeBSwAmvQMAAPYMAAAhAAAAdW5pdmVyc2FsL2ZsYXNoX3NraW5fc2V0dGluZ3MueG1sjVddTuM6FH5nFVHnnaaFQVwpVEpDK6FhAA2Id6c5bS0cu7KdMp0NzGLuDu5dzexkjmOnsWlCW6tSfc73+fz6GBL1Rnm0Bamo4DeD8WByFkXJopISuH6BcsOIhignCh5ICTeD73/++7eKVpSIqKB//v/No7sN5avxYGiJggn5DFqjTBlJI4tocTPIK60FP18IrvH0cy5kSdhg8mV0aVYyrJHHWAKdRc44/md68fUIZ0kW0JqZj806heJszK7m6eyqj7AQ5Ybw3b1YifOcLN5WUlS8QFo8v8yue+2sdxuQjPI3g4yvsq+9gTOq9J2GMvBpNM+u04vTKBsJSoFx6Wpm1lEWIzmwxlJcf07ktKbml7PLbHwibUsV1TUtHZnVR9uQFYRJvk7jOL3tx3M8PazKKJ3N488JGn5qU/d0PrrtP5uRHcjw8BFmd5r2MsSm2oSE24vZfNofrhQrk9CQ83lm9xwmSIHXzxiJzTpKMAEZQ0eroBgtsAxCFvZ6xGb1gV0u48wsD+R++kMiMXdbCvZkivBhepgOyRlMtKwgGTY7q1Nr8f5YabxMMFkSphDgi1rQE0b4RCrVHBPKWtwPeKe88EBO0CJeBatKyKy/HjCUt/gsm9ZzxfdvL/MclLB1Qs/DVtgiHzCtB0hP2CKfTbUeOdsdwD9qLKfphylxxfw8+6gFTnDb5KvZNVpj6d7ccuWZdoIGU4oCJnVbvdASTNWSYS2zLg0PfEo42dIV0fhafTe4fFcHo5LhB4XrtO6+SjTVDLrabSEqqdAZVL8GsXcoLMO+GyrV97DUDhzK2pKYt8JPhtmGbe7aZNtlYp81u480viQ3g5LIN5AvQjA1iBwPbx8asW/yIcPManxJQd7xpfA4te0+Ehca1KlgYW/gqXCiNVmsS/SpL4R9Sm1du8uXOLNddeVVmYOcYTtQaPoxlFncmq7WDL/6lcI7FCGhR2mZeo3HcUKxu10RPYlrASBysW4awG6spqyYpgy20MwUT1BH3BdaorD7uwI2/RX0pCc4pSHdAGobJRxMnrwD/4pOdRKs4oSW1yRXdVjBOGkme3tyMOubEWla1Z+O9d71UXAw6rvSh4UKckkqLZ41kU0q272LnWwh5bSspw8qPPMdGsthQmxcWmplk4YDeeuCebH2h+27rEPTRzEzdjLuotSajwP2BS/nZCkB/OFaC8+88f8NdrkgsnjYQ4L3oENt2Rgjvpj1rFYml4/4V2cy9KS2Pn5ZSsqp+X8lq5QWJf1VHzdzz45Lx6eYMzwQdZO/UEsDBBQAAgAIAGFFfVcq66QQUAQAAIwRAAAmAAAAdW5pdmVyc2FsL2h0bWxfcHVibGlzaGluZ19zZXR0aW5ncy54bWztWE1v20YQvetXLFjkGFN2ncY1KBmKJMNEZFuNmCI+GStyLS6yXLLkUrZyKpBDUPSQGj0GQa26aZE2BlIkl4pAe6Dh/8H+ks6SkivZqkDVsNsCPeiDuzNv3sw87ojS1g4chrrED6jLS8riQlFBhJuuRXmnpDw01m+vKCgQmFuYuZyUFO4qaK1c0LywzWhgt4gQYBoggOHBqidKii2Et6qq+/v7CzTwfLnrslAAfrBguo7q+SQgXBBf9RjuwYfoeSRQhgg5AODluHzoVi4UENIypE3XChlB1ALmnMqkMNsQDlPUzKqNzccd3w25VXWZ6yO/0y4pH6xUisVKbWSTIdWoQ7gsSVCGRbksVrFlUUkCsxZ9QpBNaMcGtneXFbRPLWGXlKVliQLW6mWUFDvLHEuUqgsl4GII7xCBLSxwdpnFE+RABKOFbMnqcexQ04AdJNMvKTVjd2OnWX/Q0Lfu7xrb2w1Db2YkUh91EkdTJwNpQMgNfZOcx9GwENi0gTf47GEWEE0dXxqZUdlAbArahZqQCzT3QsZaoee5vigLPyQpjfHFc3p/AaPtuXwid3mN2i6DzqakQKROm1hb2IEaNNe5gvagMKxXUrY9wlELcxAUFZhR89wjCNuBoCIV0vrQuuJTzBCIBRRP0GZL+TNmloppYz8g41xGO4Hso1m+lwz6HJnxO+SESXTIkaDJ4DcPiSR6ZaJ2MjiGJT9+w23Ujo96cv0nxJLBDxwdEAe2MO9MGJgShgLiL7Dx2I7f885aWsBhwNlEPBsiUmS78RHEteHdBqhvQ3R6CLAQ6OxtEr0wAZgiP4leUviWRM/pFCIc3hbmjtyVAY4F+izE8KJPUBJ9gwJGLXILtRp6rb6rb9Xqj26lhJ5COQZ9B2xe8878sQRQPxlPT2aVpXgspoeTzeGIxT/yOcJlXUjDTUCgbvxGthhMTg/j45Fd3hLkYrAx3klx9vasL5nEffNqmujSJHpmIid+L7ej52nvb1Ib45FlfS7FmNG/v6uUizFnyHLeOFeQyOlhemHOW5I52KWhJ/rPoS6vJLsjNyvDeOLD0ys/vgmsv0gPwWEB/BAOsmRw4k3RTkomO/uGgoOVd/P3VEKYcCNMCSFs4qZUXstMfs6yFWmKX3I7V6ji4tKHy3c+urvy8eqC+vvn39+e6TQczE2GKR9N5urM0XzJd931HZi0xBrz17eM+oNK1dA/1Y2dXaP+yJgESDldHlGaKufl9PEp5/HF6dn+58bnJw8rO6iRDI70PE0x9GTwaxMZSfRdNY/96VfxgHfyWN5P78t8mEn0NegtfpmL8ZgqYer3aR6npUX1TrFYrGHwdNLfEaYdn0gY0C/qwNH9Ao5zeS9cm5JvSI1Tf8zRmXLMBHw9avw3l2rqjft/qXKrKph2yqEWcah0uqHj7pqq1qpv6ve2G7VrLR/NV7//oOiuWr7s6vwZe+KhWlOnPvUXYH3yH5Ry4Q9QSwMEFAACAAgAYUV9V88V91fNAQAAdwYAACEAAAB1bml2ZXJzYWwvaHRtbF9za2luX3NldHRpbmdzLmpzb26NlF1vgjAUhu/3K0x3u5jiV9zuECFZ4sWSebfsosARiaUlbXVzi/99FJm2UIycG3l5eM8H9vw+DKoLJWjwMvitf9f3b/Z9rYHWlNjDk63THr3QOpI0T2GdF0BzBqiFHP5fvcinK+EyRqw2jY/v2lYafojrJxtCpYmXDgvh0KRDOzi0L4f27Ur8Y3XWdHXuyBhzvFeKs2HCmQKmhoyLgtQMevQmOswGWzA/gDijI/y8GE8d6IYkYJlGIx195NUxnEV+ODO5hBclYccVz/gwJskuE3zP0jONo0kwt1y3xxJE9cF3DYBnwdTqheZSvSoo2om9KJj7436yFCAlNHlnoQ4nTEkM1PDF9XUDtYyjSTgJRjfoQy5z9U/7ng6TLkkGnSnNfYz9pY2xyqszTc8PI9zlFHyr5uv4kbe0nSg5guhYedV4Fr4F8nJfdrjlOIwWdgeCZ3oiHbQ7mgtKOUlzljWWWIeT08Vq277p1RtjGHORXv6OWIfJXIeBAx3IOmZF60Sed4Nx7raOY1z0bZs7VoW6JLTqkK20K8er9M603KGVfVurW4pqbx59/1F1TcQOxJpzWi3TASJKkWRbVPulqv3T3BOuOpM7+2nX9HD6A1BLAwQUAAIACABhRX1XaCOXw38AAACCAAAAHAAAAHVuaXZlcnNhbC9sb2NhbF9zZXR0aW5ncy54bWyzsa/IzVEoSy0qzszPs1Uy1DNQUkjNS85PycxLt1UKDXHTtVBSKC5JzEtJzMnPS7VVystXUrC347LJyU9OzAlOLSkBKixWKMhJrEwtCknNBTJKUv0Sc4EqfR/uWl2qkJ6ZmK+Qkvlwd3uegmcBULGRgq6CL9D8tMzUFCV9Oy4AUEsDBBQAAgAIAGJFfVcNYnGuPBEAALEeAAAXAAAAdW5pdmVyc2FsL3VuaXZlcnNhbC5wbmftWXlckunaxpyT8zUuc6bpuGvpnG+yUktTy40pLW0xE80lRSoyxwVcUUnBGjttbmM5mrmg5b5AaoIBoR4bKVGZUkFDwCLcEEhJSBE4yMz3nfOd3/n7+0t+P+B6eJ/3Wa77vq/7uXnvnD3jo7fNZBsAANA74esNAgC0bQCALYVfblX/EhP6N1v1l1YKyOcoADtiNq9ufBF9xO8IANBe+NX6xT+p2/+V6BuWAgDo92+8tagJjZcBAIvjJ7yPBGVECtmsFgUSTF1a1XENPeqzJUFy9Eur7TNHz35Jvvvy2/mM1zeKf8rYaf/f/T/vfnJk7LuX2+/ufFhU1P+z65n7+frvavq89uQdPm4BMqll7RAryul0elYmbgUcJ+6SXVVIxe3v+pTCLsqtLmY6qkcgWcd2ScUFw59WXjItuORFsAqPVJpaeEoc7Z8ZAADTc8dTgrKDbg1BXKz5TmLVUTdHAKA3qsXCGBJdtMy5ReGc+RIASDzXfGrEig+kKHqEX6g3F9K29qHgqkFo+l/Vnc+1eD7jheGQ1c+/UY/XfA4z9Rqspb5nj5Wah9tWauqu7f53mHy21n1t7rF6KJ35t5dKc6zrSGYAQLX1f+y8CTfhJtyEm3ATbsJNuAk34SbchP/PMOQbdQUIkK9JelaDWH8hmX270Sz1q1V/BnirC8Wvj/071C8obuhZ7i8HKlh0mOd6GdUZo1ogOBcClRlkYiUiU5DGFIrR9oDpWAUD4kle7fUq5ICg2/CmvLa39V0wEoyCM8E9n+fYV9niUgXWoxNXuhR2DiLP3aAqpIzqXIjiuQn1iOfGhDjuY7kCcK1laUTe88bTPwU15izCKx7OUkR94WjyK70u87jMNBZy+EhRMlh/9yw7BnAtt+XIKdn60EpKlVbs829GbXPDA2F0uBvu8G4Q9tQ4Q/xagQb08lsIkHQ6PQLY1Uai9tqxk7u7EJph3rR9Ch7X9NhuQzAoOjqPl5gUbYl4BlVpFUiUSboE7TOPLcrZ0FJBAx4hM5qoC9cn4NWj/9mm9xfiIrA3gMaZLYR2mye6WvGlu0C72WmR1qBrexE7sq9BMcCCd2m987eLWbd8a1JZyHzfw48g3XLrcpnnp8nhlMj07EzULA641tS5OkNDK4YNqmxnvTDoD0MtHMmd78H0pfVlgWU3EsKUIcPJn2Gq5BTTKUlNNnt9ca9q6YRE5Mim0EIXLAydxJis6XfltHJLQyfYsCO2hRtXlc6djzVHuAnS6KWWo1GU2P1jrkQEfUr/kHlRsrwbXrQ8AS2EVcnIs7BI+Vsmnjkq2Nh48ndOE/IG+yy4ZN6n5wniWnfQgUDJPntcX/TfTuoZxYVx1zE4s289F3H4EDYTAWQqIrU/E8lbJdDwkm0P4NOUOCKqtP2pMClAwnAYWI59eN4HHEIgbam3w3EbGKSKbBjxfLBtT0n46JDEPJAAjLwJZ3fCq2i/tWUyhlOMiYj+JjVZ1DYLG3EmVz7yqNb9029e5SHk9zvK3cRkyb5g4vw8QsPjPZOP4zJwdHvpQt6KJ+6eWcdpaQirdStfEgVZxWX3rMb+nQybSWzsWzd6IX4IZyJI8ZkRY+SUVsZBJxibQ2RLnq5k5lMv/+rngWbUt4id/BRwK36GmiEismptrAHPWWMQ8KPix+EuFXd9n6GmBotAActPGzxgkr8bUj7uO/3i1ervC+nw+umS7m2S4AoCn2lRkWzGvpAV3wN3Y+w9v/Ic/+vtcvCokAgvhRXm8skSYatYgpCIg3cFanU4s7G0giaWZenC0DkPm7GyFon+EGljejsvgijMhd6uXZcquBl4OK12rP3S4t4VMdzkDC+4oPiqHXG2KhOujFBhaTMx2JyWiWyikDxTW+Qg+vkiV1BQI1cU1Jg+SFtYlGbEvbZD4LOQeAxvbitPUp39zJzUO+GkdpoHwqsRFS6gm6gGgZ1bPTzbbKH1XGXTQ5lCQhETwmWt5dHDeFaHwGh8wy6OKqXhM4MrbOK7oAJjG6dEM/nJyhXl1Kw+JE0IdTpUjpCDn483YMOrDjZCmQ8SKOQ8+v5ikogoOMFkp3NRLrjwqhoct8UOo/Oq8wCkjURCT3QpOwR4y/4m66j4TtgA3gxYKE+hQEqIUcw7XVeHimGFfeeZ5Iq685F+6VXUsF9HQ7ObMDLUeAM8QegGBb6VPiDd1oSgD0PvtJuEFY9vcpymHfkrdVRvYPaIKtkt8ljt4tWICJlvU868Y9VSXrk8S0Fy82X2dWJbaOnm1zRE4439l1kFx0gFAWxiNNud52m08AoK29lRr7b5YLtVnTQXCTlMDxPx7xSFgV383Qq0nb6ssMdNGEmGSktdg/MFg8kAt4JM6LXzCw86YWsXIyACEdaSwej5T1tjlICpi6LVJsa4H3BseYYvkh8Kh/Mm8VQ6SOgmyTJEjYQtaALwMrs3NSarmkiCNzourBjfQHH0B1aDdPdB6t7OOtp0qt2JlHdRmJTEodfqys+kN/uWGUhp2pLWkeBh6k1Xxwnz0+rNlYwmBPpvkxjXrxKXJMvLYRqPCg1RwHlcVtUn6Xib6Rl+aJGDznFzU2JMWplOPmJLrVQGUlmU0r8/qW/uXpI0ZCKxo4Po2kPthSFPxujsvZb9DxoYbDCwtS2bCQPeDPQ56QHME7pa2CN6CmgDO9FTOogwRQR3lnYFOsnzbOPnhzgMuLPxLYj8qDxeJrs+aTLDzu1DUjDNrHT8EzSsq7JUgivDQEqvowM0klkQj/E1zqGJiA5b6koch3ICCxq2CnmUtr61jLoau5YLRkWHlHuCFaRLj/Cv36aSsIJWD7uFtcPNA9BaJbi0cGczyyUbWwePA+Od2Yl3fcswtekeNqWr3fvDLfLUjMzElBL5BrT5GXGlRnLOc4yMhmV+HjEVLkEbsmNmDZrReoe0Rldcm9sSrWsV13vIzu3yx9AZrQ8Z4w2Rh8sabCQtNiuZY2rrCl2/8iwJVxvbXt6azYIBSwJ9BuNZ0r1qD5LNespOEciipFHjQi6c6GURDUUZehSdi1W2+6cKev7w2uCcoa7qxr4Fo4NpsdXkp3EfB1fH0xqvZ7KpKyiLJyGAVFk22LPHqh1G7BKUMCwM67ZA9yXcADWxwDRL5nBh3xryxivs/M3zIvIiVCClJknrq9zTzS+X2vsw+57qP2JvRxJEk8lrk+SCuiSU7PmoJooxz2yduhu5XXmOsFsLDL2G5Ne+ZTpxUbr7DA7YP84sD3XZ6a7e78BeB+ufBsrW+Wiye0Agl7n1NnQN3CP3FHDTWIV8V++TfsAh6iwcCZUj3rm1IGOJuccHb989L3YXIocFu3nK7sY/cuOClNqOoYtfifJyVE8E/DkN6xcjqW+6KXLOPMNDMDM/Vv2efB20wX7EQdDABVKr3lZCmQ6U/UOr6dcWJja8tILrwgzTkPRWU1x9sUkGtnKH5ajIxFvUqYQRFKH6+cXRHEV72mFqIse3bDjgQEkIC6v0QNvR7vudot4tXkqRuVUyDyWFpnnQLR6xGHHe2xLriIqkxdk4nUkiepWits8bDTN5UekDK2zZGU2UUNKe77jctCEBx6yjyEfPxv6Q/ZKyf0ibcmA/O03RvfhzH289uOXuTw+jK34Mo/Cbh3D1reZf0R7gScIo7ko6QfFAvTDIaq4EkxfWCZP/kmSZtyEAC9z+rI4fC+7VWBSCb9iNwxrnR63qLFx442Ud67qjSATrar6vFjaIACxQZGG0M5vmGQV6GlnqD02LjuCixKmCKoRk8fFW0xXvjixEFKvFdkOQ7Uxs+I+iM6nRwJMuvaa7DhrMGRi7j+wan5eOJ4FtE5DsN2+fyrE9JCE19cfaYriGq7Azbnn88aXuens52q4W7jWc+drXGFdSKdvxa107GWrXqTmpTI76K0cynYFrp3Acd/6kPfIesRUrmNFS9qjThc4H0eKlaDPvdL3TmpR5c3Wi82kFXPm7YcMcgQHDNSCuYJb/qW6DyQNWfCPLZfOaQFoZJL8pirnUiG3RmuvOIn/T7i7N2/695ED8EIRKIML63Z9UlgYsLIPkn5eJdV0xMnC2y0ePetYuEJHf1oSM5ZwfWNYE1dsO4XfjlAHYni7/RdMI+dyGdHY82lJ76UOYfcbqDDhb9npY2wC4/F3CVRk3oUpJNsT4WQdfABOAFsvOt1b7JaTImyKNEw7pCB0gLujISE/BRnuSmoUZv39C4b41nv1Jk/L+bBO1Sj2ob16b/8RSHqBnRDOatteJlYRfjAUcrrcUWGK8GvkFtBJCTEQIrczeHlrlZRXVBKfvEhjauOTJq3OL6w7Qsfw2Y7ptVx4fIfccKRllyA4IH6AjRXYSaH1q9un3VuoMfrx28eOovXJ65hZ6iUA/epnJTLdUcSbVx5XhUduvumtYljSjb4thOuuuP47o8MDRSA3x+KbvW9o5ojUwtVETYKjhGgdBvXAjvFt9bSRlH0x+M78qJWxFOnHJBvlRtjqf6+wE9Rgu1nUkg5kErUo3ot7n/5C4T/CoKPnl2rFBPZ6n7+3iDjovfkJqVAVJmqyTliGVonOUXE126ugvdJ/ll5NEaN52mw7liojQg5SUMFXvZjILPQDMNz6e6CUVroFlecr8Z+r26CbtK+Yvbq0qZqOE+/w10WWH+JorvQwiNJDIGoc2u+T+epg4r1FgR1Ast8I/OTWnGzVW/TRvrokXYGhTxzhcb+/ku1hvvRcEd7rlOaJflub8CD9GCRII6zWngMMxtRUgmXwY/d6Fi5Y6Y716lJ/He3pWF4E9DebTfYjfhPa35qTUi6zJ6jA9swXA1DBQY+lnupr4kp+/yf7Nj7WRER8UJcc7/WBKraGZPAF3bcO5vko2jn7JvF2c20RwYuL3Epah7ayROO/Bv6xc/7ymO7gsuI9Z/zDDyRR7BKoi0aj3PFkCRzkDjNVJTzRPldN2qdUmWOed62569HHqhZoR6WJmWuPG6WrW4fdohoZXF8PX4OzEPa+KQLEqE9x7C/nz1Yb9kXc8xS2nDXeB7K6s/4LfNitaCz9GqFQvxBb9cRbyFPlJwM2w8oBnoeZPQd6SeebijHvEeOWaOCE7RdJcqjzu1p0jqGZB9F8LC0tr/mXCiJsbc80XJbPHXlWiIq9TdK34lxZesGsSuCfHYLNOVlG5lp+fQVBWbhRVl27xxdWVN9zMI/8z2tKEC2VUdJ8aJJhjeKS4Tad6Dwq9as9qfDd+F6iaqSY6Y1YBiZG9gjYj1BM++79FEX6OIzqHORK2dXA5xYYj+hWhuWGGbUkaCzGInewqgLMd1dWWT+2Up/e2uj+Inr1FMhgBfp7OcdGuUz5fbzYYkTu+iAhRrfJ5umkYOVHHxVI5tKQ6ecK2s4Td1slL6435l3Jr8j0V8ikkWkVbr4E4+Q+zbLcDvrYhbNdUeQ9zrPgO3HuJvyzI5tA9dZYUCXZcBUMrm2PiquBhgF697I94/65/lowbBe/bqKS4ZuGkmiqdY4Pnsnolexblu95g1tgyDMqZj0hAircbv8lGyZbElX6Bowx3dgfgmulCCogtcWTSkZ7b08ED5VOJHCAn+WxthFTHHff3GkurtrlGegN5Oiobj5x+51P18p44G/XRGnMoMzfEz/os4AIwgSjLFUoOMn1gPDgL90yf5wc/lDrl4bYbNBiFUq8h4oNXLVAalzC1odOH5aMvOn+XagC+hb7XKC8S2OVHl4QVT7a5cz7czFUuleRY/wkAmHa48y0AsPOurxYA8Oj2P+HUUivT/bfIjeee483+ooxJkrLtf5+HLr1kWiTgvgAAumPHv08fUz1UPpRl11QCNi4HlY4xw2rHmALVO5rwxsY/Cm1XL2ex84rXiDJH7oS7Ss+A4Kge1ix8xQfxUtbjXK7SToB9h3pkqD5Iq18njp3xxh698NM/AFBLAwQUAAIACABiRX1XZJ7M4EsAAABqAAAAGwAAAHVuaXZlcnNhbC91bml2ZXJzYWwucG5nLnhtbLOxr8jNUShLLSrOzM+zVTLUM1Cyt+PlsikoSi3LTC1XqACKAQUhQEmhEsg1QnDLM1NKMmyVzC1MEWIZqZnpGSW2SqYWlnBBfaCRAFBLAQIAABQAAgAIALcTlVTuA81MSQMAAOMJAAAUAAAAAAAAAAEAAAAAAAAAAAB1bml2ZXJzYWwvcGxheWVyLnhtbFBLAQIAABQAAgAIAGFFfVcXOw9v3gcAAFcbAAAdAAAAAAAAAAEAAAAAAHsDAAB1bml2ZXJzYWwvY29tbW9uX21lc3NhZ2VzLmxuZ1BLAQIAABQAAgAIAGFFfVe2svfIpQAAAIIBAAAuAAAAAAAAAAEAAAAAAJQLAAB1bml2ZXJzYWwvcGxheWJhY2tfYW5kX25hdmlnYXRpb25fc2V0dGluZ3MueG1sUEsBAgAAFAACAAgAYUV9V3FSnJJVBAAAAhIAACcAAAAAAAAAAQAAAAAAhQwAAHVuaXZlcnNhbC9mbGFzaF9wdWJsaXNoaW5nX3NldHRpbmdzLnhtbFBLAQIAABQAAgAIAGFFfVeBSwAmvQMAAPYMAAAhAAAAAAAAAAEAAAAAAB8RAAB1bml2ZXJzYWwvZmxhc2hfc2tpbl9zZXR0aW5ncy54bWxQSwECAAAUAAIACABhRX1XKuukEFAEAACMEQAAJgAAAAAAAAABAAAAAAAbFQAAdW5pdmVyc2FsL2h0bWxfcHVibGlzaGluZ19zZXR0aW5ncy54bWxQSwECAAAUAAIACABhRX1XzxX3V80BAAB3BgAAIQAAAAAAAAABAAAAAACvGQAAdW5pdmVyc2FsL2h0bWxfc2tpbl9zZXR0aW5ncy5qc29uUEsBAgAAFAACAAgAYUV9V2gjl8N/AAAAggAAABwAAAAAAAAAAQAAAAAAuxsAAHVuaXZlcnNhbC9sb2NhbF9zZXR0aW5ncy54bWxQSwECAAAUAAIACABiRX1XDWJxrjwRAACxHgAAFwAAAAAAAAAAAAAAAAB0HAAAdW5pdmVyc2FsL3VuaXZlcnNhbC5wbmdQSwECAAAUAAIACABiRX1XZJ7M4EsAAABqAAAAGwAAAAAAAAABAAAAAADlLQAAdW5pdmVyc2FsL3VuaXZlcnNhbC5wbmcueG1sUEsFBgAAAAAKAAoACAMAAGkuAAAAAA=="/>
  <p:tag name="ISPRING_CURRENT_PLAYER_ID" val="universal"/>
  <p:tag name="ISPRING_SCREEN_RECS_UPDATED" val="C:\Users\DELL 5591\Desktop\eleaning\Nhan so tron chuc_lop 3\"/>
  <p:tag name="ISPRING_LMS_API_VERSION" val="SCORM 2004 (4th edition)"/>
  <p:tag name="ISPRING_ULTRA_SCORM_COURSE_ID" val="D699AADC-C228-4BA1-A916-E4EFB8E14FE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I\uFFFD{6FCE1C1A-05CA-4A8A-9EFE-1B67500D6DA3}&quot;,&quot;C:\\Users\\DELL 5591\\Desktop\\eleani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PASSING_SCORE" val="80.000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BBFAD7-A967-4536-B101-B7AF09384578}:286"/>
  <p:tag name="GENSWF_ADVANCE_TIME" val="0.0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52FA3D-BE6A-4358-ABE1-0007EF52318A}:311"/>
  <p:tag name="GENSWF_ADVANCE_TIME" val="0.000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AFD823-22EF-45D8-AC29-18B32E4E45F0}:272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DELL 5591\Desktop\eleaning\Nhan so tron chuc_lop 3\quiz\quiz2.quiz"/>
  <p:tag name="ISPRING_QUIZ_RELATIVE_PATH" val="Nhan so tron chuc_lop 3\quiz\quiz2.quiz"/>
  <p:tag name="GENSWF_ADVANCE_TIME" val="0.000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376EC3-0C9C-42B5-ADEF-88194B130103}:2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39B4F3-E46E-4F3D-A66F-310F0696EDDE}: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D6439B-84FF-4972-A648-D1C7DA461E07}:287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DELL 5591\Desktop\eleaning\Nhan so tron chuc_lop 3\quiz\quiz3.quiz"/>
  <p:tag name="ISPRING_QUIZ_RELATIVE_PATH" val="Nhan so tron chuc_lop 3\quiz\quiz3.quiz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35C3AD-B4CE-4FD8-9D99-F40AB6A28FC6}: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275F0-E08C-48E3-8C1F-1BB318DCB950}:256"/>
  <p:tag name="GENSWF_ADVANCE_TIME" val="0.0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C64BEE-0AE1-480A-B0EC-4C8E7CB288B8}:278"/>
  <p:tag name="GENSWF_ADVANCE_TIME" val="0.0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Nhan so tron chuc_lop 3\quiz\quiz1.quiz"/>
  <p:tag name="ISPRING_QUIZ_FULL_PATH" val="C:\Users\DELL 5591\Desktop\eleaning\Nhan so tron chuc_lop 3\quiz\quiz1.quiz"/>
  <p:tag name="GENSWF_SLIDE_UID" val="{7DB9908D-4EDE-42B1-AB14-73DCDF7747C8}:310"/>
  <p:tag name="GENSWF_ADVANCE_TIME" val="0.0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B0B77B-D936-4383-B719-B6835EE5BD80}:284"/>
  <p:tag name="GENSWF_ADVANCE_TIME" val="0.0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FE2040-1C95-4DDA-8B30-67158C136EC7}:276"/>
  <p:tag name="GENSWF_ADVANCE_TIME" val="0.0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75A725-EC46-4BE6-A84A-33EE8AA8FD6D}:285"/>
  <p:tag name="GENSWF_ADVANCE_TIME" val="0.0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C93EA4-BFF7-4E4B-A7F6-144C84273727}:298"/>
  <p:tag name="GENSWF_ADVANCE_TIME" val="0.0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E4FD24-77C0-4649-BF7A-531FAEEF7F2C}:277"/>
  <p:tag name="GENSWF_ADVANCE_TIME" val="0.0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365</Words>
  <Application>Microsoft Office PowerPoint</Application>
  <PresentationFormat>Custom</PresentationFormat>
  <Paragraphs>81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Thứ …, ngày … tháng … năm 2023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Nhan so tron chuc_lop 3</dc:title>
  <dc:creator>Admin</dc:creator>
  <cp:lastModifiedBy>Admin</cp:lastModifiedBy>
  <cp:revision>226</cp:revision>
  <dcterms:created xsi:type="dcterms:W3CDTF">2022-07-10T01:37:20Z</dcterms:created>
  <dcterms:modified xsi:type="dcterms:W3CDTF">2023-12-02T09:23:28Z</dcterms:modified>
</cp:coreProperties>
</file>