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4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xmlns=""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xmlns=""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166084E-D516-1CEF-63C9-C8BEC4C8140A}"/>
              </a:ext>
            </a:extLst>
          </p:cNvPr>
          <p:cNvSpPr txBox="1"/>
          <p:nvPr/>
        </p:nvSpPr>
        <p:spPr>
          <a:xfrm>
            <a:off x="329523" y="350036"/>
            <a:ext cx="11686985" cy="5632311"/>
          </a:xfrm>
          <a:prstGeom prst="rect">
            <a:avLst/>
          </a:prstGeom>
          <a:solidFill>
            <a:schemeClr val="accent4"/>
          </a:solidFill>
        </p:spPr>
        <p:txBody>
          <a:bodyPr wrap="square" rtlCol="0">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rPr>
              <a:t>Mở bài gián tiếp</a:t>
            </a:r>
            <a:r>
              <a:rPr lang="vi-VN" sz="4000" b="1">
                <a:solidFill>
                  <a:prstClr val="black"/>
                </a:solidFill>
                <a:latin typeface="Cambria" panose="02040503050406030204" pitchFamily="18" charset="0"/>
                <a:ea typeface="Cambria" panose="02040503050406030204" pitchFamily="18" charset="0"/>
              </a:rPr>
              <a:t>: </a:t>
            </a:r>
            <a:r>
              <a:rPr lang="vi-VN" sz="4000" smtClean="0">
                <a:solidFill>
                  <a:prstClr val="black"/>
                </a:solidFill>
                <a:latin typeface="Cambria" panose="02040503050406030204" pitchFamily="18" charset="0"/>
                <a:ea typeface="Cambria" panose="02040503050406030204" pitchFamily="18" charset="0"/>
              </a:rPr>
              <a:t>Sự </a:t>
            </a:r>
            <a:r>
              <a:rPr lang="vi-VN" sz="4000">
                <a:solidFill>
                  <a:prstClr val="black"/>
                </a:solidFill>
                <a:latin typeface="Cambria" panose="02040503050406030204" pitchFamily="18" charset="0"/>
                <a:ea typeface="Cambria" panose="02040503050406030204" pitchFamily="18" charset="0"/>
              </a:rPr>
              <a:t>tích </a:t>
            </a:r>
            <a:r>
              <a:rPr lang="vi-VN" sz="4000">
                <a:solidFill>
                  <a:prstClr val="black"/>
                </a:solidFill>
                <a:latin typeface="Cambria" panose="02040503050406030204" pitchFamily="18" charset="0"/>
                <a:ea typeface="Cambria" panose="02040503050406030204" pitchFamily="18" charset="0"/>
              </a:rPr>
              <a:t>trao trả gươm thần của nhà vua Lê Thái Tổ cho </a:t>
            </a:r>
            <a:r>
              <a:rPr lang="vi-VN" sz="4000">
                <a:solidFill>
                  <a:prstClr val="black"/>
                </a:solidFill>
                <a:latin typeface="Cambria" panose="02040503050406030204" pitchFamily="18" charset="0"/>
                <a:ea typeface="Cambria" panose="02040503050406030204" pitchFamily="18" charset="0"/>
              </a:rPr>
              <a:t>rùa </a:t>
            </a:r>
            <a:r>
              <a:rPr lang="vi-VN" sz="4000" smtClean="0">
                <a:solidFill>
                  <a:prstClr val="black"/>
                </a:solidFill>
                <a:latin typeface="Cambria" panose="02040503050406030204" pitchFamily="18" charset="0"/>
                <a:ea typeface="Cambria" panose="02040503050406030204" pitchFamily="18" charset="0"/>
              </a:rPr>
              <a:t>thần</a:t>
            </a:r>
            <a:r>
              <a:rPr lang="en-US" sz="4000" smtClean="0">
                <a:solidFill>
                  <a:prstClr val="black"/>
                </a:solidFill>
                <a:latin typeface="Cambria" panose="02040503050406030204" pitchFamily="18" charset="0"/>
                <a:ea typeface="Cambria" panose="02040503050406030204" pitchFamily="18" charset="0"/>
              </a:rPr>
              <a:t> tại Hồ Hoàn Kiếm </a:t>
            </a:r>
            <a:r>
              <a:rPr lang="vi-VN" sz="4000" smtClean="0">
                <a:solidFill>
                  <a:prstClr val="black"/>
                </a:solidFill>
                <a:latin typeface="Cambria" panose="02040503050406030204" pitchFamily="18" charset="0"/>
                <a:ea typeface="Cambria" panose="02040503050406030204" pitchFamily="18" charset="0"/>
              </a:rPr>
              <a:t>như </a:t>
            </a:r>
            <a:r>
              <a:rPr lang="vi-VN" sz="4000" dirty="0">
                <a:solidFill>
                  <a:prstClr val="black"/>
                </a:solidFill>
                <a:latin typeface="Cambria" panose="02040503050406030204" pitchFamily="18" charset="0"/>
                <a:ea typeface="Cambria" panose="02040503050406030204" pitchFamily="18" charset="0"/>
              </a:rPr>
              <a:t>gieo mình vào nước hồ, cảnh vật, làm cho nơi đây từ ngọn cỏ, hàng cây, nước hồ đều trong xanh, gợn </a:t>
            </a:r>
            <a:r>
              <a:rPr lang="vi-VN" sz="4000">
                <a:solidFill>
                  <a:prstClr val="black"/>
                </a:solidFill>
                <a:latin typeface="Cambria" panose="02040503050406030204" pitchFamily="18" charset="0"/>
                <a:ea typeface="Cambria" panose="02040503050406030204" pitchFamily="18" charset="0"/>
              </a:rPr>
              <a:t>sóng</a:t>
            </a:r>
            <a:r>
              <a:rPr lang="vi-VN" sz="4000" smtClean="0">
                <a:solidFill>
                  <a:prstClr val="black"/>
                </a:solidFill>
                <a:latin typeface="Cambria" panose="02040503050406030204" pitchFamily="18" charset="0"/>
                <a:ea typeface="Cambria" panose="02040503050406030204" pitchFamily="18" charset="0"/>
              </a:rPr>
              <a:t>.</a:t>
            </a:r>
            <a:endParaRPr lang="en-US" sz="4000" smtClean="0">
              <a:solidFill>
                <a:prstClr val="black"/>
              </a:solidFill>
              <a:latin typeface="Cambria" panose="02040503050406030204" pitchFamily="18" charset="0"/>
              <a:ea typeface="Cambria" panose="02040503050406030204" pitchFamily="18" charset="0"/>
            </a:endParaRPr>
          </a:p>
          <a:p>
            <a:pPr algn="just">
              <a:defRPr/>
            </a:pPr>
            <a:r>
              <a:rPr lang="vi-VN" sz="4000" b="1">
                <a:solidFill>
                  <a:prstClr val="black"/>
                </a:solidFill>
                <a:latin typeface="Cambria" panose="02040503050406030204" pitchFamily="18" charset="0"/>
                <a:ea typeface="Cambria" panose="02040503050406030204" pitchFamily="18" charset="0"/>
              </a:rPr>
              <a:t>Kết bài mở rộng</a:t>
            </a:r>
            <a:r>
              <a:rPr lang="vi-VN" sz="4000" b="1">
                <a:solidFill>
                  <a:prstClr val="black"/>
                </a:solidFill>
                <a:latin typeface="Cambria" panose="02040503050406030204" pitchFamily="18" charset="0"/>
                <a:ea typeface="Cambria" panose="02040503050406030204" pitchFamily="18" charset="0"/>
              </a:rPr>
              <a:t>: </a:t>
            </a:r>
            <a:r>
              <a:rPr lang="vi-VN" sz="4000" smtClean="0">
                <a:solidFill>
                  <a:prstClr val="black"/>
                </a:solidFill>
                <a:latin typeface="Cambria" panose="02040503050406030204" pitchFamily="18" charset="0"/>
                <a:ea typeface="Cambria" panose="02040503050406030204" pitchFamily="18" charset="0"/>
              </a:rPr>
              <a:t>Câu </a:t>
            </a:r>
            <a:r>
              <a:rPr lang="vi-VN" sz="4000">
                <a:solidFill>
                  <a:prstClr val="black"/>
                </a:solidFill>
                <a:latin typeface="Cambria" panose="02040503050406030204" pitchFamily="18" charset="0"/>
                <a:ea typeface="Cambria" panose="02040503050406030204" pitchFamily="18" charset="0"/>
              </a:rPr>
              <a:t>chuyện sự tích hồ Hoàn Kiếm sẽ mãi còn đó, nghĩ về chuyện xưa để yêu hồ Hoàn Kiếm, nhìn hồ mà hi vọng tương lai tươi sáng đều là điều ai cũng mong </a:t>
            </a:r>
            <a:r>
              <a:rPr lang="vi-VN" sz="4000">
                <a:solidFill>
                  <a:prstClr val="black"/>
                </a:solidFill>
                <a:latin typeface="Cambria" panose="02040503050406030204" pitchFamily="18" charset="0"/>
                <a:ea typeface="Cambria" panose="02040503050406030204" pitchFamily="18" charset="0"/>
              </a:rPr>
              <a:t>muốn</a:t>
            </a:r>
            <a:r>
              <a:rPr lang="vi-VN" sz="4000" smtClean="0">
                <a:solidFill>
                  <a:prstClr val="black"/>
                </a:solidFill>
                <a:latin typeface="Cambria" panose="02040503050406030204" pitchFamily="18" charset="0"/>
                <a:ea typeface="Cambria" panose="02040503050406030204" pitchFamily="18" charset="0"/>
              </a:rPr>
              <a:t>.</a:t>
            </a:r>
            <a:endParaRPr lang="en-GB" sz="400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xmlns=""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xmlns=""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xmlns=""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xmlns=""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xmlns=""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xmlns=""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xmlns=""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xmlns=""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xmlns=""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xmlns=""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xmlns=""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xmlns=""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xmlns=""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xmlns=""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xmlns=""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xmlns=""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xmlns=""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xmlns=""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xmlns=""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xmlns=""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xmlns=""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xmlns=""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xmlns=""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xmlns=""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xmlns=""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xmlns=""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xmlns=""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xmlns=""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xmlns=""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xmlns=""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xmlns=""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xmlns=""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xmlns=""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xmlns=""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xmlns=""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xmlns=""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xmlns=""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xmlns=""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xmlns=""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xmlns=""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xmlns=""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xmlns=""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xmlns=""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xmlns=""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smtClean="0">
                <a:solidFill>
                  <a:srgbClr val="002060"/>
                </a:solidFill>
                <a:latin typeface="Cambria" panose="02040503050406030204" pitchFamily="18" charset="0"/>
                <a:ea typeface="Cambria" panose="02040503050406030204" pitchFamily="18" charset="0"/>
              </a:rPr>
              <a:t>Đều </a:t>
            </a:r>
            <a:r>
              <a:rPr kumimoji="0" lang="vi-VN" sz="240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giới </a:t>
            </a: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thiệu tên phong cảnh, cũng là địa điểm có phong cảnh và những cảnh vật nổi bật, để lại ấn tượng cho mọi </a:t>
            </a:r>
            <a:r>
              <a:rPr kumimoji="0" lang="vi-VN" sz="240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người </a:t>
            </a:r>
            <a:r>
              <a:rPr kumimoji="0" lang="vi-VN" sz="240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nhất</a:t>
            </a:r>
            <a:r>
              <a:rPr kumimoji="0" lang="en-US" sz="240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xmlns=""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128</TotalTime>
  <Words>832</Words>
  <Application>Microsoft Office PowerPoint</Application>
  <PresentationFormat>Widescreen</PresentationFormat>
  <Paragraphs>49</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UTM Showcard</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27</cp:revision>
  <dcterms:created xsi:type="dcterms:W3CDTF">2022-07-26T09:31:45Z</dcterms:created>
  <dcterms:modified xsi:type="dcterms:W3CDTF">2024-10-16T08:03:04Z</dcterms:modified>
</cp:coreProperties>
</file>