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5" r:id="rId2"/>
    <p:sldId id="343" r:id="rId3"/>
    <p:sldId id="344" r:id="rId4"/>
    <p:sldId id="272" r:id="rId5"/>
    <p:sldId id="276" r:id="rId6"/>
    <p:sldId id="277" r:id="rId7"/>
    <p:sldId id="278" r:id="rId8"/>
    <p:sldId id="280" r:id="rId9"/>
    <p:sldId id="279" r:id="rId10"/>
    <p:sldId id="345" r:id="rId11"/>
    <p:sldId id="346" r:id="rId12"/>
    <p:sldId id="347" r:id="rId13"/>
    <p:sldId id="348" r:id="rId14"/>
    <p:sldId id="349" r:id="rId15"/>
    <p:sldId id="350" r:id="rId16"/>
    <p:sldId id="351" r:id="rId17"/>
    <p:sldId id="352" r:id="rId18"/>
    <p:sldId id="353" r:id="rId19"/>
    <p:sldId id="274" r:id="rId20"/>
    <p:sldId id="354" r:id="rId21"/>
    <p:sldId id="355" r:id="rId22"/>
    <p:sldId id="356" r:id="rId23"/>
    <p:sldId id="34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CEE62-8830-147F-D30B-A9E6F133603E}"/>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D140B25-E43C-A250-77B4-1CFFBCBB187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F3D06C-C2DA-3ECD-DAE9-5CDCD4DA2DC2}"/>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12/15/2024</a:t>
            </a:fld>
            <a:endParaRPr lang="en-US"/>
          </a:p>
        </p:txBody>
      </p:sp>
      <p:sp>
        <p:nvSpPr>
          <p:cNvPr id="5" name="Footer Placeholder 4">
            <a:extLst>
              <a:ext uri="{FF2B5EF4-FFF2-40B4-BE49-F238E27FC236}">
                <a16:creationId xmlns:a16="http://schemas.microsoft.com/office/drawing/2014/main" id="{7758F621-860B-AE23-D783-02FB21415B6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096CC9E-8717-7353-9C06-DE94B9593A75}"/>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31935404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98C8D-4E50-D957-3CA2-C90F88A812F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12E678-577E-7276-0922-D2FD0B5FBAA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0EF730-B2A5-E003-ADF9-67CA143DE17D}"/>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12/15/2024</a:t>
            </a:fld>
            <a:endParaRPr lang="en-US"/>
          </a:p>
        </p:txBody>
      </p:sp>
      <p:sp>
        <p:nvSpPr>
          <p:cNvPr id="5" name="Footer Placeholder 4">
            <a:extLst>
              <a:ext uri="{FF2B5EF4-FFF2-40B4-BE49-F238E27FC236}">
                <a16:creationId xmlns:a16="http://schemas.microsoft.com/office/drawing/2014/main" id="{7283C27A-07C4-8294-1285-97FA3691306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85D05EC-FD55-D924-D111-CECEF38287A5}"/>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35589215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68B88-7FFE-5554-4B27-DFB963A31F7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C77168D-3C13-C1B3-6C4A-35476409137A}"/>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F68BF8-851C-FCB7-662C-CE99722F08D9}"/>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12/15/2024</a:t>
            </a:fld>
            <a:endParaRPr lang="en-US"/>
          </a:p>
        </p:txBody>
      </p:sp>
      <p:sp>
        <p:nvSpPr>
          <p:cNvPr id="5" name="Footer Placeholder 4">
            <a:extLst>
              <a:ext uri="{FF2B5EF4-FFF2-40B4-BE49-F238E27FC236}">
                <a16:creationId xmlns:a16="http://schemas.microsoft.com/office/drawing/2014/main" id="{36D19C82-2584-77F6-D5F4-3F3437271DC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6E6E5C3-C055-795E-B0A9-076E1868A33A}"/>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2749944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9C142-9FA3-2982-0C15-45258DC6B52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62D1D59-7394-D4DE-5E79-B419317BE02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5474FF-F3CC-FE49-0B90-D007837B2657}"/>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12/15/2024</a:t>
            </a:fld>
            <a:endParaRPr lang="en-US"/>
          </a:p>
        </p:txBody>
      </p:sp>
      <p:sp>
        <p:nvSpPr>
          <p:cNvPr id="5" name="Footer Placeholder 4">
            <a:extLst>
              <a:ext uri="{FF2B5EF4-FFF2-40B4-BE49-F238E27FC236}">
                <a16:creationId xmlns:a16="http://schemas.microsoft.com/office/drawing/2014/main" id="{0E1629F1-70E5-24B1-5545-142CE99095E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451FACB-D480-F589-F89A-5E4D7BD6DED8}"/>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7724942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23BAA-062F-8832-AD76-C38B0700B14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185E2E-F318-B6CC-C943-1EA608387B1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870CF2-4AC6-25F4-E0B0-83DBF55C1A11}"/>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12/15/2024</a:t>
            </a:fld>
            <a:endParaRPr lang="en-US"/>
          </a:p>
        </p:txBody>
      </p:sp>
      <p:sp>
        <p:nvSpPr>
          <p:cNvPr id="5" name="Footer Placeholder 4">
            <a:extLst>
              <a:ext uri="{FF2B5EF4-FFF2-40B4-BE49-F238E27FC236}">
                <a16:creationId xmlns:a16="http://schemas.microsoft.com/office/drawing/2014/main" id="{87C3593F-08C2-EFB7-BC07-46703646F62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E57FA4A-B6AC-935A-3180-991EBC512202}"/>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39425583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F3AA7-747E-AD8D-15AD-1BD0B8F18F5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14EEC5B-60A7-4E38-B41B-61D918D2BE51}"/>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A34C44-0B5E-F435-201D-8ED41174E117}"/>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3BEBDE-4808-05CC-CABB-8342B2847AE5}"/>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12/15/2024</a:t>
            </a:fld>
            <a:endParaRPr lang="en-US"/>
          </a:p>
        </p:txBody>
      </p:sp>
      <p:sp>
        <p:nvSpPr>
          <p:cNvPr id="6" name="Footer Placeholder 5">
            <a:extLst>
              <a:ext uri="{FF2B5EF4-FFF2-40B4-BE49-F238E27FC236}">
                <a16:creationId xmlns:a16="http://schemas.microsoft.com/office/drawing/2014/main" id="{F7F98274-F5F4-CF2B-36B4-05EB43FA924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694934F-E680-6800-2D7A-E1EA23B408E5}"/>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4406253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07F01-A888-7B1A-F068-6723BF41381B}"/>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5B03D2D-2E23-6CCA-C91D-9897B1EEDF6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ED3295-1560-FD8C-413A-45F2F3AFC880}"/>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AD4E48F-6EBA-E2BC-3611-8EA88CB41A2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AA1BDBA-9E58-3F74-58DA-1DE043DF9F16}"/>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9EEC68C-5D9F-850E-F92A-BCCC0BB4325C}"/>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12/15/2024</a:t>
            </a:fld>
            <a:endParaRPr lang="en-US"/>
          </a:p>
        </p:txBody>
      </p:sp>
      <p:sp>
        <p:nvSpPr>
          <p:cNvPr id="8" name="Footer Placeholder 7">
            <a:extLst>
              <a:ext uri="{FF2B5EF4-FFF2-40B4-BE49-F238E27FC236}">
                <a16:creationId xmlns:a16="http://schemas.microsoft.com/office/drawing/2014/main" id="{52B92087-4CE5-466F-F9B9-FC8D127CA8E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3EAF151F-6420-0B62-A035-A2B80AD8B589}"/>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6471975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54FD0B-A9EB-1A2F-313B-935A14C466D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1FDDA11-86BC-2B21-91EE-715383F08798}"/>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12/15/2024</a:t>
            </a:fld>
            <a:endParaRPr lang="en-US"/>
          </a:p>
        </p:txBody>
      </p:sp>
      <p:sp>
        <p:nvSpPr>
          <p:cNvPr id="4" name="Footer Placeholder 3">
            <a:extLst>
              <a:ext uri="{FF2B5EF4-FFF2-40B4-BE49-F238E27FC236}">
                <a16:creationId xmlns:a16="http://schemas.microsoft.com/office/drawing/2014/main" id="{B9DCCDA2-CE9E-F0B6-63A3-653C8ABCB26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0536EC6-3EBB-1164-945B-FD216507F0A9}"/>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38310873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F89D32-785A-0081-43A2-72BD7F568491}"/>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12/15/2024</a:t>
            </a:fld>
            <a:endParaRPr lang="en-US"/>
          </a:p>
        </p:txBody>
      </p:sp>
      <p:sp>
        <p:nvSpPr>
          <p:cNvPr id="3" name="Footer Placeholder 2">
            <a:extLst>
              <a:ext uri="{FF2B5EF4-FFF2-40B4-BE49-F238E27FC236}">
                <a16:creationId xmlns:a16="http://schemas.microsoft.com/office/drawing/2014/main" id="{A696964C-3C42-5BA3-7D3B-F32BF35DE9D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00FBA34-D5C5-3280-BBB0-5AF7F65439AC}"/>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16082711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936ED-BD33-77E4-F819-03FABCDA586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E9C50F-13D3-FAFB-9F17-C561DE2DA00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88EE4E-E634-6322-362A-24EC615B45D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3D928B-BB27-8160-AFB3-E4C0A1217276}"/>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12/15/2024</a:t>
            </a:fld>
            <a:endParaRPr lang="en-US"/>
          </a:p>
        </p:txBody>
      </p:sp>
      <p:sp>
        <p:nvSpPr>
          <p:cNvPr id="6" name="Footer Placeholder 5">
            <a:extLst>
              <a:ext uri="{FF2B5EF4-FFF2-40B4-BE49-F238E27FC236}">
                <a16:creationId xmlns:a16="http://schemas.microsoft.com/office/drawing/2014/main" id="{2B54B563-B849-111D-EF6A-974A459CB07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A1FF655-1E5C-4BF9-26C9-2F1BF005F6EB}"/>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29909588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C3C04-9452-C1D3-08CF-F4C577DA392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99AA21C-9B2B-096A-A1CD-3E747F2D6C5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A8D17ED-C4B1-2A6E-A09D-78B3812D3C0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4235D5-9C6F-4C88-3F05-2646A7212EBF}"/>
              </a:ext>
            </a:extLst>
          </p:cNvPr>
          <p:cNvSpPr>
            <a:spLocks noGrp="1"/>
          </p:cNvSpPr>
          <p:nvPr>
            <p:ph type="dt" sz="half" idx="10"/>
          </p:nvPr>
        </p:nvSpPr>
        <p:spPr>
          <a:xfrm>
            <a:off x="838200" y="6356350"/>
            <a:ext cx="2743200" cy="365125"/>
          </a:xfrm>
          <a:prstGeom prst="rect">
            <a:avLst/>
          </a:prstGeom>
        </p:spPr>
        <p:txBody>
          <a:bodyPr/>
          <a:lstStyle/>
          <a:p>
            <a:fld id="{2E2520AA-543C-41C1-8189-DC61A463B5FB}" type="datetimeFigureOut">
              <a:rPr lang="en-US" smtClean="0"/>
              <a:t>12/15/2024</a:t>
            </a:fld>
            <a:endParaRPr lang="en-US"/>
          </a:p>
        </p:txBody>
      </p:sp>
      <p:sp>
        <p:nvSpPr>
          <p:cNvPr id="6" name="Footer Placeholder 5">
            <a:extLst>
              <a:ext uri="{FF2B5EF4-FFF2-40B4-BE49-F238E27FC236}">
                <a16:creationId xmlns:a16="http://schemas.microsoft.com/office/drawing/2014/main" id="{CB2532D6-BE56-449E-D41A-A1A3FE29C00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3066C5A-EC69-4F62-143A-43413D87CB62}"/>
              </a:ext>
            </a:extLst>
          </p:cNvPr>
          <p:cNvSpPr>
            <a:spLocks noGrp="1"/>
          </p:cNvSpPr>
          <p:nvPr>
            <p:ph type="sldNum" sz="quarter" idx="12"/>
          </p:nvPr>
        </p:nvSpPr>
        <p:spPr>
          <a:xfrm>
            <a:off x="8610600" y="6356350"/>
            <a:ext cx="2743200" cy="365125"/>
          </a:xfrm>
          <a:prstGeom prst="rect">
            <a:avLst/>
          </a:prstGeom>
        </p:spPr>
        <p:txBody>
          <a:bodyPr/>
          <a:lstStyle/>
          <a:p>
            <a:fld id="{FE4478A8-F698-44A3-87D3-2F5C6924E8B2}" type="slidenum">
              <a:rPr lang="en-US" smtClean="0"/>
              <a:t>‹#›</a:t>
            </a:fld>
            <a:endParaRPr lang="en-US"/>
          </a:p>
        </p:txBody>
      </p:sp>
    </p:spTree>
    <p:extLst>
      <p:ext uri="{BB962C8B-B14F-4D97-AF65-F5344CB8AC3E}">
        <p14:creationId xmlns:p14="http://schemas.microsoft.com/office/powerpoint/2010/main" val="27997838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5E2D45E-BE11-AC89-9797-68805893E81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0" y="0"/>
            <a:ext cx="12192000" cy="6858000"/>
          </a:xfrm>
          <a:prstGeom prst="rect">
            <a:avLst/>
          </a:prstGeom>
        </p:spPr>
      </p:pic>
      <p:pic>
        <p:nvPicPr>
          <p:cNvPr id="9" name="Picture 8" descr="A round pink label with white text and a black background&#10;&#10;Description automatically generated">
            <a:extLst>
              <a:ext uri="{FF2B5EF4-FFF2-40B4-BE49-F238E27FC236}">
                <a16:creationId xmlns:a16="http://schemas.microsoft.com/office/drawing/2014/main" id="{36F9FCA6-C7D2-1944-96A6-4B3FF79EE16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769166" y="0"/>
            <a:ext cx="1589135" cy="1589135"/>
          </a:xfrm>
          <a:prstGeom prst="rect">
            <a:avLst/>
          </a:prstGeom>
        </p:spPr>
      </p:pic>
    </p:spTree>
    <p:extLst>
      <p:ext uri="{BB962C8B-B14F-4D97-AF65-F5344CB8AC3E}">
        <p14:creationId xmlns:p14="http://schemas.microsoft.com/office/powerpoint/2010/main" val="25219585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9.png"/><Relationship Id="rId5" Type="http://schemas.microsoft.com/office/2007/relationships/hdphoto" Target="../media/hdphoto1.wdp"/><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74F7B-7B60-D7D5-DCD7-05A4302ED271}"/>
            </a:ext>
          </a:extLst>
        </p:cNvPr>
        <p:cNvGrpSpPr/>
        <p:nvPr/>
      </p:nvGrpSpPr>
      <p:grpSpPr>
        <a:xfrm>
          <a:off x="0" y="0"/>
          <a:ext cx="0" cy="0"/>
          <a:chOff x="0" y="0"/>
          <a:chExt cx="0" cy="0"/>
        </a:xfrm>
      </p:grpSpPr>
      <p:sp>
        <p:nvSpPr>
          <p:cNvPr id="21" name="矩形 2">
            <a:extLst>
              <a:ext uri="{FF2B5EF4-FFF2-40B4-BE49-F238E27FC236}">
                <a16:creationId xmlns:a16="http://schemas.microsoft.com/office/drawing/2014/main" id="{05D1B4AC-38D4-A9C5-8B7F-C0D0098CFA06}"/>
              </a:ext>
            </a:extLst>
          </p:cNvPr>
          <p:cNvSpPr/>
          <p:nvPr/>
        </p:nvSpPr>
        <p:spPr>
          <a:xfrm>
            <a:off x="590994" y="566071"/>
            <a:ext cx="7231745" cy="5020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pic>
        <p:nvPicPr>
          <p:cNvPr id="11" name="Picture 10">
            <a:extLst>
              <a:ext uri="{FF2B5EF4-FFF2-40B4-BE49-F238E27FC236}">
                <a16:creationId xmlns:a16="http://schemas.microsoft.com/office/drawing/2014/main" id="{E88309F6-2727-5A23-385D-42726D4AFE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6657" y="175227"/>
            <a:ext cx="2185343" cy="2185343"/>
          </a:xfrm>
          <a:prstGeom prst="rect">
            <a:avLst/>
          </a:prstGeom>
        </p:spPr>
      </p:pic>
      <p:pic>
        <p:nvPicPr>
          <p:cNvPr id="5" name="Picture 4">
            <a:extLst>
              <a:ext uri="{FF2B5EF4-FFF2-40B4-BE49-F238E27FC236}">
                <a16:creationId xmlns:a16="http://schemas.microsoft.com/office/drawing/2014/main" id="{1A7CC0C7-BAC6-82F4-E43B-21D7F6EFB111}"/>
              </a:ext>
            </a:extLst>
          </p:cNvPr>
          <p:cNvPicPr>
            <a:picLocks noChangeAspect="1"/>
          </p:cNvPicPr>
          <p:nvPr/>
        </p:nvPicPr>
        <p:blipFill>
          <a:blip r:embed="rId3"/>
          <a:stretch>
            <a:fillRect/>
          </a:stretch>
        </p:blipFill>
        <p:spPr>
          <a:xfrm>
            <a:off x="-3175460" y="717670"/>
            <a:ext cx="14274788" cy="4717745"/>
          </a:xfrm>
          <a:prstGeom prst="rect">
            <a:avLst/>
          </a:prstGeom>
        </p:spPr>
      </p:pic>
    </p:spTree>
    <p:extLst>
      <p:ext uri="{BB962C8B-B14F-4D97-AF65-F5344CB8AC3E}">
        <p14:creationId xmlns:p14="http://schemas.microsoft.com/office/powerpoint/2010/main" val="28423311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4EA5C4C8-9464-80B2-3F15-F756CE1513F5}"/>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12" name="Rectangle 11">
            <a:extLst>
              <a:ext uri="{FF2B5EF4-FFF2-40B4-BE49-F238E27FC236}">
                <a16:creationId xmlns:a16="http://schemas.microsoft.com/office/drawing/2014/main" id="{DF626131-4985-A36B-7193-5819786BC546}"/>
              </a:ext>
            </a:extLst>
          </p:cNvPr>
          <p:cNvSpPr/>
          <p:nvPr/>
        </p:nvSpPr>
        <p:spPr>
          <a:xfrm>
            <a:off x="674914" y="337459"/>
            <a:ext cx="10907485" cy="291737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 Ông nội của Nhụ đã tám mươi tuổi, nhưng vóc người vẫn gọn và chắc, dáng đi dứt khoát như một ngọn sóng. Ông có nước da nâu sẫm, ghi dấu ấn của cả một đời chèo thuyền trên mặt biển. Mỗi khi kết thúc một câu nói, ông thường dùng tiếng “hầy”. Đó là tiếng hô chèo thuyền của người dân chài xưa lúc trời sắp có dông. Ông thường ra hiệu bằng mắt và bằng tay. Ở trên biển thì đó là một điều rất bình thường. Nhưng ở nhà, ông cũng “nói” theo cách đó. Dần dần, con cháu cũng quen.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(Theo Trần Nhuận Minh)</a:t>
            </a:r>
          </a:p>
        </p:txBody>
      </p:sp>
      <p:grpSp>
        <p:nvGrpSpPr>
          <p:cNvPr id="13" name="Group 12">
            <a:extLst>
              <a:ext uri="{FF2B5EF4-FFF2-40B4-BE49-F238E27FC236}">
                <a16:creationId xmlns:a16="http://schemas.microsoft.com/office/drawing/2014/main" id="{7E94657B-07EB-3D00-A287-E151C97CCFA2}"/>
              </a:ext>
            </a:extLst>
          </p:cNvPr>
          <p:cNvGrpSpPr/>
          <p:nvPr/>
        </p:nvGrpSpPr>
        <p:grpSpPr>
          <a:xfrm>
            <a:off x="1310003" y="3439888"/>
            <a:ext cx="9782540" cy="2897080"/>
            <a:chOff x="1028678" y="5940041"/>
            <a:chExt cx="16528873" cy="2046661"/>
          </a:xfrm>
        </p:grpSpPr>
        <p:grpSp>
          <p:nvGrpSpPr>
            <p:cNvPr id="14" name="Group 16">
              <a:extLst>
                <a:ext uri="{FF2B5EF4-FFF2-40B4-BE49-F238E27FC236}">
                  <a16:creationId xmlns:a16="http://schemas.microsoft.com/office/drawing/2014/main" id="{18CC26E7-4B4A-F2D5-8D7C-FC4F79A39AEC}"/>
                </a:ext>
              </a:extLst>
            </p:cNvPr>
            <p:cNvGrpSpPr/>
            <p:nvPr/>
          </p:nvGrpSpPr>
          <p:grpSpPr>
            <a:xfrm>
              <a:off x="1028678" y="5940041"/>
              <a:ext cx="16528873" cy="2046661"/>
              <a:chOff x="0" y="-38100"/>
              <a:chExt cx="3981628" cy="539038"/>
            </a:xfrm>
          </p:grpSpPr>
          <p:sp>
            <p:nvSpPr>
              <p:cNvPr id="16" name="Freeform 17">
                <a:extLst>
                  <a:ext uri="{FF2B5EF4-FFF2-40B4-BE49-F238E27FC236}">
                    <a16:creationId xmlns:a16="http://schemas.microsoft.com/office/drawing/2014/main" id="{B02F6131-5D8B-7B4D-270C-C19EE47F3262}"/>
                  </a:ext>
                </a:extLst>
              </p:cNvPr>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7" name="TextBox 18">
                <a:extLst>
                  <a:ext uri="{FF2B5EF4-FFF2-40B4-BE49-F238E27FC236}">
                    <a16:creationId xmlns:a16="http://schemas.microsoft.com/office/drawing/2014/main" id="{E4E6EEBB-CFA7-A19D-64E7-0E40188220F1}"/>
                  </a:ext>
                </a:extLst>
              </p:cNvPr>
              <p:cNvSpPr txBox="1"/>
              <p:nvPr/>
            </p:nvSpPr>
            <p:spPr>
              <a:xfrm>
                <a:off x="0" y="-38100"/>
                <a:ext cx="3981627" cy="50355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6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15" name="TextBox 48">
              <a:extLst>
                <a:ext uri="{FF2B5EF4-FFF2-40B4-BE49-F238E27FC236}">
                  <a16:creationId xmlns:a16="http://schemas.microsoft.com/office/drawing/2014/main" id="{97F4BC74-BFAD-6D17-CE4D-AD86F1FADA3B}"/>
                </a:ext>
              </a:extLst>
            </p:cNvPr>
            <p:cNvSpPr txBox="1"/>
            <p:nvPr/>
          </p:nvSpPr>
          <p:spPr>
            <a:xfrm>
              <a:off x="1333477" y="6151765"/>
              <a:ext cx="15882390" cy="1739446"/>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Ngoại hình: </a:t>
              </a:r>
              <a:r>
                <a:rPr kumimoji="0" lang="vi-VN"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Vóc người vẫn gọn và chắc, dáng đi dứt khoát như một ngọn sóng, nước da nâu sẫm; Hoạt động: Ông thường dùng tiếng “hầy” để kết thúc một câu nói, ông thường ra hiệu bằng mắt và bằng tay cả khi trên biển và khi ở nhà.</a:t>
              </a:r>
            </a:p>
          </p:txBody>
        </p:sp>
      </p:grpSp>
      <p:cxnSp>
        <p:nvCxnSpPr>
          <p:cNvPr id="19" name="Straight Connector 18">
            <a:extLst>
              <a:ext uri="{FF2B5EF4-FFF2-40B4-BE49-F238E27FC236}">
                <a16:creationId xmlns:a16="http://schemas.microsoft.com/office/drawing/2014/main" id="{77B88B2C-B315-D78D-3558-49A7D6F8AB61}"/>
              </a:ext>
            </a:extLst>
          </p:cNvPr>
          <p:cNvCxnSpPr>
            <a:cxnSpLocks/>
          </p:cNvCxnSpPr>
          <p:nvPr/>
        </p:nvCxnSpPr>
        <p:spPr>
          <a:xfrm>
            <a:off x="6727372" y="849087"/>
            <a:ext cx="472439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19B03288-2E9B-6984-8420-0E187D25A4B4}"/>
              </a:ext>
            </a:extLst>
          </p:cNvPr>
          <p:cNvCxnSpPr>
            <a:cxnSpLocks/>
          </p:cNvCxnSpPr>
          <p:nvPr/>
        </p:nvCxnSpPr>
        <p:spPr>
          <a:xfrm>
            <a:off x="849086" y="1240973"/>
            <a:ext cx="1054825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130F1B4-3E4B-2EDC-0EE3-ADBF29E2701C}"/>
              </a:ext>
            </a:extLst>
          </p:cNvPr>
          <p:cNvCxnSpPr>
            <a:cxnSpLocks/>
          </p:cNvCxnSpPr>
          <p:nvPr/>
        </p:nvCxnSpPr>
        <p:spPr>
          <a:xfrm>
            <a:off x="816429" y="1567545"/>
            <a:ext cx="1064622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927F103-D839-A5B3-DDF8-609CDBA85DE5}"/>
              </a:ext>
            </a:extLst>
          </p:cNvPr>
          <p:cNvCxnSpPr>
            <a:cxnSpLocks/>
          </p:cNvCxnSpPr>
          <p:nvPr/>
        </p:nvCxnSpPr>
        <p:spPr>
          <a:xfrm>
            <a:off x="707572" y="1992088"/>
            <a:ext cx="94705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0558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par>
                                <p:cTn id="19" presetID="2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4EA5C4C8-9464-80B2-3F15-F756CE1513F5}"/>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12" name="Rectangle 11">
            <a:extLst>
              <a:ext uri="{FF2B5EF4-FFF2-40B4-BE49-F238E27FC236}">
                <a16:creationId xmlns:a16="http://schemas.microsoft.com/office/drawing/2014/main" id="{DF626131-4985-A36B-7193-5819786BC546}"/>
              </a:ext>
            </a:extLst>
          </p:cNvPr>
          <p:cNvSpPr/>
          <p:nvPr/>
        </p:nvSpPr>
        <p:spPr>
          <a:xfrm>
            <a:off x="674914" y="337458"/>
            <a:ext cx="10907485" cy="362494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 Ông nội của Nhụ đã tám mươi tuổi, nhưng vóc người vẫn gọn và chắc, dáng đi dứt khoát như một ngọn sóng. Ông có nước da nâu sẫm, ghi dấu ấn của cả một đời chèo thuyền trên mặt biển. Mỗi khi kết thúc một câu nói, ông thường dùng tiếng “hầy”. Đó là tiếng hô chèo thuyền của người dân chài xưa lúc trời sắp có dông. Ông thường ra hiệu bằng mắt và bằng tay. Ở trên biển thì đó là một điều rất bình thường. Nhưng ở nhà, ông cũng “nói” theo cách đó. Dần dần, con cháu cũng quen.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(Theo Trần Nhuận Minh)</a:t>
            </a:r>
          </a:p>
        </p:txBody>
      </p:sp>
      <p:grpSp>
        <p:nvGrpSpPr>
          <p:cNvPr id="13" name="Group 12">
            <a:extLst>
              <a:ext uri="{FF2B5EF4-FFF2-40B4-BE49-F238E27FC236}">
                <a16:creationId xmlns:a16="http://schemas.microsoft.com/office/drawing/2014/main" id="{7E94657B-07EB-3D00-A287-E151C97CCFA2}"/>
              </a:ext>
            </a:extLst>
          </p:cNvPr>
          <p:cNvGrpSpPr/>
          <p:nvPr/>
        </p:nvGrpSpPr>
        <p:grpSpPr>
          <a:xfrm>
            <a:off x="1288232" y="4397830"/>
            <a:ext cx="9782540" cy="1458683"/>
            <a:chOff x="1028678" y="5940041"/>
            <a:chExt cx="16528873" cy="2046661"/>
          </a:xfrm>
        </p:grpSpPr>
        <p:grpSp>
          <p:nvGrpSpPr>
            <p:cNvPr id="14" name="Group 16">
              <a:extLst>
                <a:ext uri="{FF2B5EF4-FFF2-40B4-BE49-F238E27FC236}">
                  <a16:creationId xmlns:a16="http://schemas.microsoft.com/office/drawing/2014/main" id="{18CC26E7-4B4A-F2D5-8D7C-FC4F79A39AEC}"/>
                </a:ext>
              </a:extLst>
            </p:cNvPr>
            <p:cNvGrpSpPr/>
            <p:nvPr/>
          </p:nvGrpSpPr>
          <p:grpSpPr>
            <a:xfrm>
              <a:off x="1028678" y="5940041"/>
              <a:ext cx="16528873" cy="2046661"/>
              <a:chOff x="0" y="-38100"/>
              <a:chExt cx="3981628" cy="539038"/>
            </a:xfrm>
          </p:grpSpPr>
          <p:sp>
            <p:nvSpPr>
              <p:cNvPr id="16" name="Freeform 17">
                <a:extLst>
                  <a:ext uri="{FF2B5EF4-FFF2-40B4-BE49-F238E27FC236}">
                    <a16:creationId xmlns:a16="http://schemas.microsoft.com/office/drawing/2014/main" id="{B02F6131-5D8B-7B4D-270C-C19EE47F3262}"/>
                  </a:ext>
                </a:extLst>
              </p:cNvPr>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7" name="TextBox 18">
                <a:extLst>
                  <a:ext uri="{FF2B5EF4-FFF2-40B4-BE49-F238E27FC236}">
                    <a16:creationId xmlns:a16="http://schemas.microsoft.com/office/drawing/2014/main" id="{E4E6EEBB-CFA7-A19D-64E7-0E40188220F1}"/>
                  </a:ext>
                </a:extLst>
              </p:cNvPr>
              <p:cNvSpPr txBox="1"/>
              <p:nvPr/>
            </p:nvSpPr>
            <p:spPr>
              <a:xfrm>
                <a:off x="0" y="-38100"/>
                <a:ext cx="3981627" cy="50355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6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15" name="TextBox 48">
              <a:extLst>
                <a:ext uri="{FF2B5EF4-FFF2-40B4-BE49-F238E27FC236}">
                  <a16:creationId xmlns:a16="http://schemas.microsoft.com/office/drawing/2014/main" id="{97F4BC74-BFAD-6D17-CE4D-AD86F1FADA3B}"/>
                </a:ext>
              </a:extLst>
            </p:cNvPr>
            <p:cNvSpPr txBox="1"/>
            <p:nvPr/>
          </p:nvSpPr>
          <p:spPr>
            <a:xfrm>
              <a:off x="1333477" y="6151765"/>
              <a:ext cx="15882390" cy="695778"/>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Chi </a:t>
              </a:r>
              <a:r>
                <a:rPr kumimoji="0" lang="en-US" sz="32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tiết</a:t>
              </a: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em</a:t>
              </a: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ấn</a:t>
              </a: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tượng</a:t>
              </a: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Ví</a:t>
              </a: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kumimoji="0" lang="en-US" sz="3200" b="1" i="0" u="none" strike="noStrike" kern="1200" cap="none" spc="0" normalizeH="0" baseline="0" noProof="0" dirty="0" err="1">
                  <a:ln>
                    <a:noFill/>
                  </a:ln>
                  <a:solidFill>
                    <a:schemeClr val="bg1"/>
                  </a:solidFill>
                  <a:effectLst/>
                  <a:uLnTx/>
                  <a:uFillTx/>
                  <a:latin typeface="Cambria" panose="02040503050406030204" pitchFamily="18" charset="0"/>
                  <a:ea typeface="Cambria" panose="02040503050406030204" pitchFamily="18" charset="0"/>
                </a:rPr>
                <a:t>dụ</a:t>
              </a:r>
              <a:r>
                <a:rPr kumimoji="0" lang="en-US"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rPr>
                <a:t>: </a:t>
              </a:r>
              <a:r>
                <a:rPr lang="vi-VN" sz="3200" b="1" i="0" dirty="0">
                  <a:solidFill>
                    <a:schemeClr val="bg1"/>
                  </a:solidFill>
                  <a:effectLst/>
                  <a:latin typeface="Cambria" panose="02040503050406030204" pitchFamily="18" charset="0"/>
                  <a:ea typeface="Cambria" panose="02040503050406030204" pitchFamily="18" charset="0"/>
                </a:rPr>
                <a:t>Mỗi khi kết thúc một câu nói, ông thường dùng tiếng “hầy”.</a:t>
              </a:r>
              <a:endParaRPr kumimoji="0" lang="vi-VN" sz="3200" b="1" i="0" u="none" strike="noStrike" kern="1200" cap="none" spc="0" normalizeH="0" baseline="0" noProof="0" dirty="0">
                <a:ln>
                  <a:noFill/>
                </a:ln>
                <a:solidFill>
                  <a:schemeClr val="bg1"/>
                </a:solidFill>
                <a:effectLst/>
                <a:uLnTx/>
                <a:uFillTx/>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5554215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A060FCAB-07A5-9054-ACC2-6B850657C2D4}"/>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4" name="Rectangle 3">
            <a:extLst>
              <a:ext uri="{FF2B5EF4-FFF2-40B4-BE49-F238E27FC236}">
                <a16:creationId xmlns:a16="http://schemas.microsoft.com/office/drawing/2014/main" id="{CBFABB5B-7EE1-DAC0-B1C4-E4328E8C8B52}"/>
              </a:ext>
            </a:extLst>
          </p:cNvPr>
          <p:cNvSpPr/>
          <p:nvPr/>
        </p:nvSpPr>
        <p:spPr>
          <a:xfrm>
            <a:off x="2754086" y="228600"/>
            <a:ext cx="8806541" cy="3069772"/>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 Mẹ dẫn tôi về thăm ngoại. Nghe tiếng tôi từ ngoài ngõ, ngoại lập cập chạy ra cửa, dang hai tay đón tôi ngả vào. Ngoại mừng vui đến nỗi không ngăn được những giọt nước mắt rơi trên đôi má nhăn nheo. Ngoại ôm chặt tôi vào lòng, rồi ngoại dẫn tôi ra sau vườn, cho tôi tự tay hái những trái bưởi, trái xoài vàng ươm trên những cành chỉ la đà ngang mắt tôi. Tôi biết là ngoại để dành những trái cây sà thấp xuống như thế cho tôi về hái.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(Theo Lê Văn Trường)</a:t>
            </a:r>
          </a:p>
        </p:txBody>
      </p:sp>
      <p:pic>
        <p:nvPicPr>
          <p:cNvPr id="6" name="Picture 5">
            <a:extLst>
              <a:ext uri="{FF2B5EF4-FFF2-40B4-BE49-F238E27FC236}">
                <a16:creationId xmlns:a16="http://schemas.microsoft.com/office/drawing/2014/main" id="{0B1C8126-DA4D-30CE-4E82-3FE7018E6E9A}"/>
              </a:ext>
            </a:extLst>
          </p:cNvPr>
          <p:cNvPicPr>
            <a:picLocks noChangeAspect="1"/>
          </p:cNvPicPr>
          <p:nvPr/>
        </p:nvPicPr>
        <p:blipFill>
          <a:blip r:embed="rId2"/>
          <a:stretch>
            <a:fillRect/>
          </a:stretch>
        </p:blipFill>
        <p:spPr>
          <a:xfrm>
            <a:off x="307520" y="459241"/>
            <a:ext cx="2293342" cy="2599645"/>
          </a:xfrm>
          <a:prstGeom prst="rect">
            <a:avLst/>
          </a:prstGeom>
        </p:spPr>
      </p:pic>
      <p:grpSp>
        <p:nvGrpSpPr>
          <p:cNvPr id="3" name="Group 2">
            <a:extLst>
              <a:ext uri="{FF2B5EF4-FFF2-40B4-BE49-F238E27FC236}">
                <a16:creationId xmlns:a16="http://schemas.microsoft.com/office/drawing/2014/main" id="{43A367A8-25CB-F963-03A8-1C8EB2D7574D}"/>
              </a:ext>
            </a:extLst>
          </p:cNvPr>
          <p:cNvGrpSpPr/>
          <p:nvPr/>
        </p:nvGrpSpPr>
        <p:grpSpPr>
          <a:xfrm>
            <a:off x="1375317" y="3971827"/>
            <a:ext cx="9782540" cy="1383943"/>
            <a:chOff x="1028678" y="5940041"/>
            <a:chExt cx="16528873" cy="2046661"/>
          </a:xfrm>
        </p:grpSpPr>
        <p:grpSp>
          <p:nvGrpSpPr>
            <p:cNvPr id="5" name="Group 16">
              <a:extLst>
                <a:ext uri="{FF2B5EF4-FFF2-40B4-BE49-F238E27FC236}">
                  <a16:creationId xmlns:a16="http://schemas.microsoft.com/office/drawing/2014/main" id="{9782BF84-045A-56BB-3180-8249CE078802}"/>
                </a:ext>
              </a:extLst>
            </p:cNvPr>
            <p:cNvGrpSpPr/>
            <p:nvPr/>
          </p:nvGrpSpPr>
          <p:grpSpPr>
            <a:xfrm>
              <a:off x="1028678" y="5940041"/>
              <a:ext cx="16528873" cy="2046661"/>
              <a:chOff x="0" y="-38100"/>
              <a:chExt cx="3981628" cy="539038"/>
            </a:xfrm>
          </p:grpSpPr>
          <p:sp>
            <p:nvSpPr>
              <p:cNvPr id="9" name="Freeform 17">
                <a:extLst>
                  <a:ext uri="{FF2B5EF4-FFF2-40B4-BE49-F238E27FC236}">
                    <a16:creationId xmlns:a16="http://schemas.microsoft.com/office/drawing/2014/main" id="{99F25C1E-C5F9-39B3-8501-0361753CB143}"/>
                  </a:ext>
                </a:extLst>
              </p:cNvPr>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endParaRPr lang="en-US" sz="1600" dirty="0">
                  <a:solidFill>
                    <a:schemeClr val="bg1"/>
                  </a:solidFill>
                  <a:latin typeface="Cambria" panose="02040503050406030204" pitchFamily="18" charset="0"/>
                  <a:ea typeface="Cambria" panose="02040503050406030204" pitchFamily="18" charset="0"/>
                </a:endParaRPr>
              </a:p>
            </p:txBody>
          </p:sp>
          <p:sp>
            <p:nvSpPr>
              <p:cNvPr id="10" name="TextBox 18">
                <a:extLst>
                  <a:ext uri="{FF2B5EF4-FFF2-40B4-BE49-F238E27FC236}">
                    <a16:creationId xmlns:a16="http://schemas.microsoft.com/office/drawing/2014/main" id="{6CBF2823-6D3F-31D1-B3FB-BC3BC957338E}"/>
                  </a:ext>
                </a:extLst>
              </p:cNvPr>
              <p:cNvSpPr txBox="1"/>
              <p:nvPr/>
            </p:nvSpPr>
            <p:spPr>
              <a:xfrm>
                <a:off x="0" y="-38100"/>
                <a:ext cx="3981627" cy="503556"/>
              </a:xfrm>
              <a:prstGeom prst="rect">
                <a:avLst/>
              </a:prstGeom>
            </p:spPr>
            <p:txBody>
              <a:bodyPr lIns="50800" tIns="50800" rIns="50800" bIns="50800" rtlCol="0" anchor="ctr"/>
              <a:lstStyle/>
              <a:p>
                <a:pPr algn="ctr">
                  <a:lnSpc>
                    <a:spcPts val="2659"/>
                  </a:lnSpc>
                  <a:spcBef>
                    <a:spcPct val="0"/>
                  </a:spcBef>
                </a:pPr>
                <a:endParaRPr sz="3600">
                  <a:solidFill>
                    <a:schemeClr val="bg1"/>
                  </a:solidFill>
                  <a:latin typeface="Cambria" panose="02040503050406030204" pitchFamily="18" charset="0"/>
                  <a:ea typeface="Cambria" panose="02040503050406030204" pitchFamily="18" charset="0"/>
                </a:endParaRPr>
              </a:p>
            </p:txBody>
          </p:sp>
        </p:grpSp>
        <p:sp>
          <p:nvSpPr>
            <p:cNvPr id="8" name="TextBox 48">
              <a:extLst>
                <a:ext uri="{FF2B5EF4-FFF2-40B4-BE49-F238E27FC236}">
                  <a16:creationId xmlns:a16="http://schemas.microsoft.com/office/drawing/2014/main" id="{B8AD6761-E4E7-D3FD-9A0C-CFC06F156C33}"/>
                </a:ext>
              </a:extLst>
            </p:cNvPr>
            <p:cNvSpPr txBox="1"/>
            <p:nvPr/>
          </p:nvSpPr>
          <p:spPr>
            <a:xfrm>
              <a:off x="1333477" y="6151765"/>
              <a:ext cx="15882390" cy="1820636"/>
            </a:xfrm>
            <a:prstGeom prst="rect">
              <a:avLst/>
            </a:prstGeom>
          </p:spPr>
          <p:txBody>
            <a:bodyPr wrap="square" lIns="0" tIns="0" rIns="0" bIns="0" rtlCol="0" anchor="t">
              <a:spAutoFit/>
            </a:bodyPr>
            <a:lstStyle/>
            <a:p>
              <a:pPr algn="just"/>
              <a:r>
                <a:rPr lang="vi-VN" sz="4000" b="0" i="0" dirty="0">
                  <a:solidFill>
                    <a:schemeClr val="bg1"/>
                  </a:solidFill>
                  <a:effectLst/>
                  <a:latin typeface="Cambria" panose="02040503050406030204" pitchFamily="18" charset="0"/>
                  <a:ea typeface="Cambria" panose="02040503050406030204" pitchFamily="18" charset="0"/>
                </a:rPr>
                <a:t>Người được tả trong đoạn văn là bà ngoại của bạn nhỏ.</a:t>
              </a:r>
            </a:p>
          </p:txBody>
        </p:sp>
      </p:grpSp>
    </p:spTree>
    <p:extLst>
      <p:ext uri="{BB962C8B-B14F-4D97-AF65-F5344CB8AC3E}">
        <p14:creationId xmlns:p14="http://schemas.microsoft.com/office/powerpoint/2010/main" val="18900463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A060FCAB-07A5-9054-ACC2-6B850657C2D4}"/>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4" name="Rectangle 3">
            <a:extLst>
              <a:ext uri="{FF2B5EF4-FFF2-40B4-BE49-F238E27FC236}">
                <a16:creationId xmlns:a16="http://schemas.microsoft.com/office/drawing/2014/main" id="{CBFABB5B-7EE1-DAC0-B1C4-E4328E8C8B52}"/>
              </a:ext>
            </a:extLst>
          </p:cNvPr>
          <p:cNvSpPr/>
          <p:nvPr/>
        </p:nvSpPr>
        <p:spPr>
          <a:xfrm>
            <a:off x="2754086" y="228600"/>
            <a:ext cx="8806541" cy="3069772"/>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 Mẹ dẫn tôi về thăm ngoại. Nghe tiếng tôi từ ngoài ngõ, ngoại lập cập chạy ra cửa, dang hai tay đón tôi ngả vào. Ngoại mừng vui đến nỗi không ngăn được những giọt nước mắt rơi trên đôi má nhăn nheo. Ngoại ôm chặt tôi vào lòng, rồi ngoại dẫn tôi ra sau vườn, cho tôi tự tay hái những trái bưởi, trái xoài vàng ươm trên những cành chỉ la đà ngang mắt tôi. Tôi biết là ngoại để dành những trái cây sà thấp xuống như thế cho tôi về hái.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(Theo Lê Văn Trường)</a:t>
            </a:r>
          </a:p>
        </p:txBody>
      </p:sp>
      <p:pic>
        <p:nvPicPr>
          <p:cNvPr id="6" name="Picture 5">
            <a:extLst>
              <a:ext uri="{FF2B5EF4-FFF2-40B4-BE49-F238E27FC236}">
                <a16:creationId xmlns:a16="http://schemas.microsoft.com/office/drawing/2014/main" id="{0B1C8126-DA4D-30CE-4E82-3FE7018E6E9A}"/>
              </a:ext>
            </a:extLst>
          </p:cNvPr>
          <p:cNvPicPr>
            <a:picLocks noChangeAspect="1"/>
          </p:cNvPicPr>
          <p:nvPr/>
        </p:nvPicPr>
        <p:blipFill>
          <a:blip r:embed="rId2"/>
          <a:stretch>
            <a:fillRect/>
          </a:stretch>
        </p:blipFill>
        <p:spPr>
          <a:xfrm>
            <a:off x="307520" y="459241"/>
            <a:ext cx="2293342" cy="2599645"/>
          </a:xfrm>
          <a:prstGeom prst="rect">
            <a:avLst/>
          </a:prstGeom>
        </p:spPr>
      </p:pic>
      <p:grpSp>
        <p:nvGrpSpPr>
          <p:cNvPr id="3" name="Group 2">
            <a:extLst>
              <a:ext uri="{FF2B5EF4-FFF2-40B4-BE49-F238E27FC236}">
                <a16:creationId xmlns:a16="http://schemas.microsoft.com/office/drawing/2014/main" id="{43A367A8-25CB-F963-03A8-1C8EB2D7574D}"/>
              </a:ext>
            </a:extLst>
          </p:cNvPr>
          <p:cNvGrpSpPr/>
          <p:nvPr/>
        </p:nvGrpSpPr>
        <p:grpSpPr>
          <a:xfrm>
            <a:off x="1375317" y="3971828"/>
            <a:ext cx="9782540" cy="2962372"/>
            <a:chOff x="1028678" y="5940041"/>
            <a:chExt cx="16528873" cy="2942678"/>
          </a:xfrm>
        </p:grpSpPr>
        <p:grpSp>
          <p:nvGrpSpPr>
            <p:cNvPr id="5" name="Group 16">
              <a:extLst>
                <a:ext uri="{FF2B5EF4-FFF2-40B4-BE49-F238E27FC236}">
                  <a16:creationId xmlns:a16="http://schemas.microsoft.com/office/drawing/2014/main" id="{9782BF84-045A-56BB-3180-8249CE078802}"/>
                </a:ext>
              </a:extLst>
            </p:cNvPr>
            <p:cNvGrpSpPr/>
            <p:nvPr/>
          </p:nvGrpSpPr>
          <p:grpSpPr>
            <a:xfrm>
              <a:off x="1028678" y="5940041"/>
              <a:ext cx="16528873" cy="2046661"/>
              <a:chOff x="0" y="-38100"/>
              <a:chExt cx="3981628" cy="539038"/>
            </a:xfrm>
          </p:grpSpPr>
          <p:sp>
            <p:nvSpPr>
              <p:cNvPr id="9" name="Freeform 17">
                <a:extLst>
                  <a:ext uri="{FF2B5EF4-FFF2-40B4-BE49-F238E27FC236}">
                    <a16:creationId xmlns:a16="http://schemas.microsoft.com/office/drawing/2014/main" id="{99F25C1E-C5F9-39B3-8501-0361753CB143}"/>
                  </a:ext>
                </a:extLst>
              </p:cNvPr>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0" name="TextBox 18">
                <a:extLst>
                  <a:ext uri="{FF2B5EF4-FFF2-40B4-BE49-F238E27FC236}">
                    <a16:creationId xmlns:a16="http://schemas.microsoft.com/office/drawing/2014/main" id="{6CBF2823-6D3F-31D1-B3FB-BC3BC957338E}"/>
                  </a:ext>
                </a:extLst>
              </p:cNvPr>
              <p:cNvSpPr txBox="1"/>
              <p:nvPr/>
            </p:nvSpPr>
            <p:spPr>
              <a:xfrm>
                <a:off x="0" y="-38100"/>
                <a:ext cx="3981627" cy="50355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6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8" name="TextBox 48">
              <a:extLst>
                <a:ext uri="{FF2B5EF4-FFF2-40B4-BE49-F238E27FC236}">
                  <a16:creationId xmlns:a16="http://schemas.microsoft.com/office/drawing/2014/main" id="{B8AD6761-E4E7-D3FD-9A0C-CFC06F156C33}"/>
                </a:ext>
              </a:extLst>
            </p:cNvPr>
            <p:cNvSpPr txBox="1"/>
            <p:nvPr/>
          </p:nvSpPr>
          <p:spPr>
            <a:xfrm>
              <a:off x="1333477" y="6151765"/>
              <a:ext cx="15882390" cy="2730954"/>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Đoạn văn tập trung miêu tả tình cảm, cảm xúc, cử chỉ, việc làm của bà khi con cháu về thăm.</a:t>
              </a:r>
            </a:p>
          </p:txBody>
        </p:sp>
      </p:grpSp>
    </p:spTree>
    <p:extLst>
      <p:ext uri="{BB962C8B-B14F-4D97-AF65-F5344CB8AC3E}">
        <p14:creationId xmlns:p14="http://schemas.microsoft.com/office/powerpoint/2010/main" val="20533724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A060FCAB-07A5-9054-ACC2-6B850657C2D4}"/>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4" name="Rectangle 3">
            <a:extLst>
              <a:ext uri="{FF2B5EF4-FFF2-40B4-BE49-F238E27FC236}">
                <a16:creationId xmlns:a16="http://schemas.microsoft.com/office/drawing/2014/main" id="{CBFABB5B-7EE1-DAC0-B1C4-E4328E8C8B52}"/>
              </a:ext>
            </a:extLst>
          </p:cNvPr>
          <p:cNvSpPr/>
          <p:nvPr/>
        </p:nvSpPr>
        <p:spPr>
          <a:xfrm>
            <a:off x="2754086" y="228600"/>
            <a:ext cx="8806541" cy="3069772"/>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 Mẹ dẫn tôi về thăm ngoại. Nghe tiếng tôi từ ngoài ngõ, ngoại lập cập chạy ra cửa, dang hai tay đón tôi ngả vào. Ngoại mừng vui đến nỗi không ngăn được những giọt nước mắt rơi trên đôi má nhăn nheo. Ngoại ôm chặt tôi vào lòng, rồi ngoại dẫn tôi ra sau vườn, cho tôi tự tay hái những trái bưởi, trái xoài vàng ươm trên những cành chỉ la đà ngang mắt tôi. Tôi biết là ngoại để dành những trái cây sà thấp xuống như thế cho tôi về hái.</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(Theo Lê Văn Trường)</a:t>
            </a:r>
          </a:p>
        </p:txBody>
      </p:sp>
      <p:pic>
        <p:nvPicPr>
          <p:cNvPr id="6" name="Picture 5">
            <a:extLst>
              <a:ext uri="{FF2B5EF4-FFF2-40B4-BE49-F238E27FC236}">
                <a16:creationId xmlns:a16="http://schemas.microsoft.com/office/drawing/2014/main" id="{0B1C8126-DA4D-30CE-4E82-3FE7018E6E9A}"/>
              </a:ext>
            </a:extLst>
          </p:cNvPr>
          <p:cNvPicPr>
            <a:picLocks noChangeAspect="1"/>
          </p:cNvPicPr>
          <p:nvPr/>
        </p:nvPicPr>
        <p:blipFill>
          <a:blip r:embed="rId2"/>
          <a:stretch>
            <a:fillRect/>
          </a:stretch>
        </p:blipFill>
        <p:spPr>
          <a:xfrm>
            <a:off x="307520" y="459241"/>
            <a:ext cx="2293342" cy="2599645"/>
          </a:xfrm>
          <a:prstGeom prst="rect">
            <a:avLst/>
          </a:prstGeom>
        </p:spPr>
      </p:pic>
      <p:grpSp>
        <p:nvGrpSpPr>
          <p:cNvPr id="3" name="Group 2">
            <a:extLst>
              <a:ext uri="{FF2B5EF4-FFF2-40B4-BE49-F238E27FC236}">
                <a16:creationId xmlns:a16="http://schemas.microsoft.com/office/drawing/2014/main" id="{43A367A8-25CB-F963-03A8-1C8EB2D7574D}"/>
              </a:ext>
            </a:extLst>
          </p:cNvPr>
          <p:cNvGrpSpPr/>
          <p:nvPr/>
        </p:nvGrpSpPr>
        <p:grpSpPr>
          <a:xfrm>
            <a:off x="1375317" y="3971827"/>
            <a:ext cx="9782540" cy="2060358"/>
            <a:chOff x="1028678" y="5940041"/>
            <a:chExt cx="16528873" cy="2046661"/>
          </a:xfrm>
        </p:grpSpPr>
        <p:grpSp>
          <p:nvGrpSpPr>
            <p:cNvPr id="5" name="Group 16">
              <a:extLst>
                <a:ext uri="{FF2B5EF4-FFF2-40B4-BE49-F238E27FC236}">
                  <a16:creationId xmlns:a16="http://schemas.microsoft.com/office/drawing/2014/main" id="{9782BF84-045A-56BB-3180-8249CE078802}"/>
                </a:ext>
              </a:extLst>
            </p:cNvPr>
            <p:cNvGrpSpPr/>
            <p:nvPr/>
          </p:nvGrpSpPr>
          <p:grpSpPr>
            <a:xfrm>
              <a:off x="1028678" y="5940041"/>
              <a:ext cx="16528873" cy="2046661"/>
              <a:chOff x="0" y="-38100"/>
              <a:chExt cx="3981628" cy="539038"/>
            </a:xfrm>
          </p:grpSpPr>
          <p:sp>
            <p:nvSpPr>
              <p:cNvPr id="9" name="Freeform 17">
                <a:extLst>
                  <a:ext uri="{FF2B5EF4-FFF2-40B4-BE49-F238E27FC236}">
                    <a16:creationId xmlns:a16="http://schemas.microsoft.com/office/drawing/2014/main" id="{99F25C1E-C5F9-39B3-8501-0361753CB143}"/>
                  </a:ext>
                </a:extLst>
              </p:cNvPr>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0" name="TextBox 18">
                <a:extLst>
                  <a:ext uri="{FF2B5EF4-FFF2-40B4-BE49-F238E27FC236}">
                    <a16:creationId xmlns:a16="http://schemas.microsoft.com/office/drawing/2014/main" id="{6CBF2823-6D3F-31D1-B3FB-BC3BC957338E}"/>
                  </a:ext>
                </a:extLst>
              </p:cNvPr>
              <p:cNvSpPr txBox="1"/>
              <p:nvPr/>
            </p:nvSpPr>
            <p:spPr>
              <a:xfrm>
                <a:off x="0" y="-38100"/>
                <a:ext cx="3981627" cy="50355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36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8" name="TextBox 48">
              <a:extLst>
                <a:ext uri="{FF2B5EF4-FFF2-40B4-BE49-F238E27FC236}">
                  <a16:creationId xmlns:a16="http://schemas.microsoft.com/office/drawing/2014/main" id="{B8AD6761-E4E7-D3FD-9A0C-CFC06F156C33}"/>
                </a:ext>
              </a:extLst>
            </p:cNvPr>
            <p:cNvSpPr txBox="1"/>
            <p:nvPr/>
          </p:nvSpPr>
          <p:spPr>
            <a:xfrm>
              <a:off x="1333477" y="6151765"/>
              <a:ext cx="15882390" cy="1834382"/>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Chi tiết em ấn tượng: Ví dụ: Nghe tiếng tôi từ ngoài ngõ, ngoại lập cập chạy ra cửa, dang hay tay đón tôi ngả vào.</a:t>
              </a:r>
            </a:p>
          </p:txBody>
        </p:sp>
      </p:grpSp>
    </p:spTree>
    <p:extLst>
      <p:ext uri="{BB962C8B-B14F-4D97-AF65-F5344CB8AC3E}">
        <p14:creationId xmlns:p14="http://schemas.microsoft.com/office/powerpoint/2010/main" val="26854151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A060FCAB-07A5-9054-ACC2-6B850657C2D4}"/>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7" name="Rectangle 6">
            <a:extLst>
              <a:ext uri="{FF2B5EF4-FFF2-40B4-BE49-F238E27FC236}">
                <a16:creationId xmlns:a16="http://schemas.microsoft.com/office/drawing/2014/main" id="{3A9E9035-EAB8-19EB-F9EA-A5D75ADEA659}"/>
              </a:ext>
            </a:extLst>
          </p:cNvPr>
          <p:cNvSpPr/>
          <p:nvPr/>
        </p:nvSpPr>
        <p:spPr>
          <a:xfrm>
            <a:off x="696686" y="359228"/>
            <a:ext cx="10798629" cy="2852057"/>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 Chị Hà là một thành viên trong đoàn thanh niên của huyện đến giúp xã tôi chống úng ở cánh đồng chuẩn bị cấy giống lúa mới. Trông chị thật xinh tươi: nước da trắng, môi hồng, tóc mai dài vắt cong lên như một dấu hỏi lộn ngược. Trên má chị có vài nốt tàn nhang. Mỗi khi chị cười, nốt tàn nhang lặn đi trên gò má đỏ ửng. Chị cười nói nhiều, chắc tính chị vốn sôi nổi, cũng có thể là vì hào hứng với chuyến đi giúp bà con xã tôi nên chị vui như thế.</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(Theo Bùi Hiển)</a:t>
            </a:r>
          </a:p>
        </p:txBody>
      </p:sp>
      <p:grpSp>
        <p:nvGrpSpPr>
          <p:cNvPr id="3" name="Group 2">
            <a:extLst>
              <a:ext uri="{FF2B5EF4-FFF2-40B4-BE49-F238E27FC236}">
                <a16:creationId xmlns:a16="http://schemas.microsoft.com/office/drawing/2014/main" id="{B1180520-9333-F8CA-7F04-F9130CDC994C}"/>
              </a:ext>
            </a:extLst>
          </p:cNvPr>
          <p:cNvGrpSpPr/>
          <p:nvPr/>
        </p:nvGrpSpPr>
        <p:grpSpPr>
          <a:xfrm>
            <a:off x="907230" y="3601713"/>
            <a:ext cx="10424799" cy="2309230"/>
            <a:chOff x="1028678" y="5940041"/>
            <a:chExt cx="16528873" cy="2046661"/>
          </a:xfrm>
        </p:grpSpPr>
        <p:grpSp>
          <p:nvGrpSpPr>
            <p:cNvPr id="5" name="Group 16">
              <a:extLst>
                <a:ext uri="{FF2B5EF4-FFF2-40B4-BE49-F238E27FC236}">
                  <a16:creationId xmlns:a16="http://schemas.microsoft.com/office/drawing/2014/main" id="{AAAEBBD5-A494-363C-1A56-66C3FF8E3C54}"/>
                </a:ext>
              </a:extLst>
            </p:cNvPr>
            <p:cNvGrpSpPr/>
            <p:nvPr/>
          </p:nvGrpSpPr>
          <p:grpSpPr>
            <a:xfrm>
              <a:off x="1028678" y="5940041"/>
              <a:ext cx="16528873" cy="2046661"/>
              <a:chOff x="0" y="-38100"/>
              <a:chExt cx="3981628" cy="539038"/>
            </a:xfrm>
          </p:grpSpPr>
          <p:sp>
            <p:nvSpPr>
              <p:cNvPr id="9" name="Freeform 17">
                <a:extLst>
                  <a:ext uri="{FF2B5EF4-FFF2-40B4-BE49-F238E27FC236}">
                    <a16:creationId xmlns:a16="http://schemas.microsoft.com/office/drawing/2014/main" id="{ADDB8574-9D04-0E30-0122-0E06A636B682}"/>
                  </a:ext>
                </a:extLst>
              </p:cNvPr>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endParaRPr lang="en-US" sz="1600" dirty="0">
                  <a:solidFill>
                    <a:schemeClr val="bg1"/>
                  </a:solidFill>
                  <a:latin typeface="Cambria" panose="02040503050406030204" pitchFamily="18" charset="0"/>
                  <a:ea typeface="Cambria" panose="02040503050406030204" pitchFamily="18" charset="0"/>
                </a:endParaRPr>
              </a:p>
            </p:txBody>
          </p:sp>
          <p:sp>
            <p:nvSpPr>
              <p:cNvPr id="10" name="TextBox 18">
                <a:extLst>
                  <a:ext uri="{FF2B5EF4-FFF2-40B4-BE49-F238E27FC236}">
                    <a16:creationId xmlns:a16="http://schemas.microsoft.com/office/drawing/2014/main" id="{AA69C81F-E231-7E38-9D53-AE213C7874FE}"/>
                  </a:ext>
                </a:extLst>
              </p:cNvPr>
              <p:cNvSpPr txBox="1"/>
              <p:nvPr/>
            </p:nvSpPr>
            <p:spPr>
              <a:xfrm>
                <a:off x="0" y="-38100"/>
                <a:ext cx="3981627" cy="503556"/>
              </a:xfrm>
              <a:prstGeom prst="rect">
                <a:avLst/>
              </a:prstGeom>
            </p:spPr>
            <p:txBody>
              <a:bodyPr lIns="50800" tIns="50800" rIns="50800" bIns="50800" rtlCol="0" anchor="ctr"/>
              <a:lstStyle/>
              <a:p>
                <a:pPr algn="ctr">
                  <a:lnSpc>
                    <a:spcPts val="2659"/>
                  </a:lnSpc>
                  <a:spcBef>
                    <a:spcPct val="0"/>
                  </a:spcBef>
                </a:pPr>
                <a:endParaRPr sz="3600">
                  <a:solidFill>
                    <a:schemeClr val="bg1"/>
                  </a:solidFill>
                  <a:latin typeface="Cambria" panose="02040503050406030204" pitchFamily="18" charset="0"/>
                  <a:ea typeface="Cambria" panose="02040503050406030204" pitchFamily="18" charset="0"/>
                </a:endParaRPr>
              </a:p>
            </p:txBody>
          </p:sp>
        </p:grpSp>
        <p:sp>
          <p:nvSpPr>
            <p:cNvPr id="8" name="TextBox 48">
              <a:extLst>
                <a:ext uri="{FF2B5EF4-FFF2-40B4-BE49-F238E27FC236}">
                  <a16:creationId xmlns:a16="http://schemas.microsoft.com/office/drawing/2014/main" id="{EB231E92-C994-7C65-B777-92E9BCC4C4AC}"/>
                </a:ext>
              </a:extLst>
            </p:cNvPr>
            <p:cNvSpPr txBox="1"/>
            <p:nvPr/>
          </p:nvSpPr>
          <p:spPr>
            <a:xfrm>
              <a:off x="1333477" y="6151765"/>
              <a:ext cx="15882390" cy="1636686"/>
            </a:xfrm>
            <a:prstGeom prst="rect">
              <a:avLst/>
            </a:prstGeom>
          </p:spPr>
          <p:txBody>
            <a:bodyPr wrap="square" lIns="0" tIns="0" rIns="0" bIns="0" rtlCol="0" anchor="t">
              <a:spAutoFit/>
            </a:bodyPr>
            <a:lstStyle/>
            <a:p>
              <a:pPr algn="just"/>
              <a:r>
                <a:rPr lang="vi-VN" sz="4000" b="0" i="0" dirty="0">
                  <a:solidFill>
                    <a:schemeClr val="bg1"/>
                  </a:solidFill>
                  <a:effectLst/>
                  <a:latin typeface="Cambria" panose="02040503050406030204" pitchFamily="18" charset="0"/>
                  <a:ea typeface="Cambria" panose="02040503050406030204" pitchFamily="18" charset="0"/>
                </a:rPr>
                <a:t>Người được tả trong đoạn văn là chị Hà, một thành viên trong đoàn thanh niên của huyện về giúp đỡ dân làng chống úng.</a:t>
              </a:r>
            </a:p>
          </p:txBody>
        </p:sp>
      </p:grpSp>
    </p:spTree>
    <p:extLst>
      <p:ext uri="{BB962C8B-B14F-4D97-AF65-F5344CB8AC3E}">
        <p14:creationId xmlns:p14="http://schemas.microsoft.com/office/powerpoint/2010/main" val="80319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A060FCAB-07A5-9054-ACC2-6B850657C2D4}"/>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7" name="Rectangle 6">
            <a:extLst>
              <a:ext uri="{FF2B5EF4-FFF2-40B4-BE49-F238E27FC236}">
                <a16:creationId xmlns:a16="http://schemas.microsoft.com/office/drawing/2014/main" id="{3A9E9035-EAB8-19EB-F9EA-A5D75ADEA659}"/>
              </a:ext>
            </a:extLst>
          </p:cNvPr>
          <p:cNvSpPr/>
          <p:nvPr/>
        </p:nvSpPr>
        <p:spPr>
          <a:xfrm>
            <a:off x="696686" y="359228"/>
            <a:ext cx="10798629" cy="2590801"/>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 Chị Hà là một thành viên trong đoàn thanh niên của huyện đến giúp xã tôi chống úng ở cánh đồng chuẩn bị cấy giống lúa mới. Trông chị thật xinh tươi: nước da trắng, môi hồng, tóc mai dài vắt cong lên như một dấu hỏi lộn ngược. Trên má chị có vài nốt tàn nhang. Mỗi khi chị cười, nốt tàn nhang lặn đi trên gò má đỏ ửng. Chị cười nói nhiều, chắc tính chị vốn sôi nổi, cũng có thể là vì hào hứng với chuyến đi giúp bà con xã tôi nên chị vui như thế.</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(Theo Bùi Hiển)</a:t>
            </a:r>
          </a:p>
        </p:txBody>
      </p:sp>
      <p:grpSp>
        <p:nvGrpSpPr>
          <p:cNvPr id="3" name="Group 2">
            <a:extLst>
              <a:ext uri="{FF2B5EF4-FFF2-40B4-BE49-F238E27FC236}">
                <a16:creationId xmlns:a16="http://schemas.microsoft.com/office/drawing/2014/main" id="{B1180520-9333-F8CA-7F04-F9130CDC994C}"/>
              </a:ext>
            </a:extLst>
          </p:cNvPr>
          <p:cNvGrpSpPr/>
          <p:nvPr/>
        </p:nvGrpSpPr>
        <p:grpSpPr>
          <a:xfrm>
            <a:off x="907230" y="3145970"/>
            <a:ext cx="10424799" cy="3407229"/>
            <a:chOff x="1028678" y="5940041"/>
            <a:chExt cx="16528873" cy="2046661"/>
          </a:xfrm>
        </p:grpSpPr>
        <p:grpSp>
          <p:nvGrpSpPr>
            <p:cNvPr id="5" name="Group 16">
              <a:extLst>
                <a:ext uri="{FF2B5EF4-FFF2-40B4-BE49-F238E27FC236}">
                  <a16:creationId xmlns:a16="http://schemas.microsoft.com/office/drawing/2014/main" id="{AAAEBBD5-A494-363C-1A56-66C3FF8E3C54}"/>
                </a:ext>
              </a:extLst>
            </p:cNvPr>
            <p:cNvGrpSpPr/>
            <p:nvPr/>
          </p:nvGrpSpPr>
          <p:grpSpPr>
            <a:xfrm>
              <a:off x="1028678" y="5940041"/>
              <a:ext cx="16528873" cy="2046661"/>
              <a:chOff x="0" y="-38100"/>
              <a:chExt cx="3981628" cy="539038"/>
            </a:xfrm>
          </p:grpSpPr>
          <p:sp>
            <p:nvSpPr>
              <p:cNvPr id="9" name="Freeform 17">
                <a:extLst>
                  <a:ext uri="{FF2B5EF4-FFF2-40B4-BE49-F238E27FC236}">
                    <a16:creationId xmlns:a16="http://schemas.microsoft.com/office/drawing/2014/main" id="{ADDB8574-9D04-0E30-0122-0E06A636B682}"/>
                  </a:ext>
                </a:extLst>
              </p:cNvPr>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0" name="TextBox 18">
                <a:extLst>
                  <a:ext uri="{FF2B5EF4-FFF2-40B4-BE49-F238E27FC236}">
                    <a16:creationId xmlns:a16="http://schemas.microsoft.com/office/drawing/2014/main" id="{AA69C81F-E231-7E38-9D53-AE213C7874FE}"/>
                  </a:ext>
                </a:extLst>
              </p:cNvPr>
              <p:cNvSpPr txBox="1"/>
              <p:nvPr/>
            </p:nvSpPr>
            <p:spPr>
              <a:xfrm>
                <a:off x="0" y="-38100"/>
                <a:ext cx="3981627" cy="50355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8" name="TextBox 48">
              <a:extLst>
                <a:ext uri="{FF2B5EF4-FFF2-40B4-BE49-F238E27FC236}">
                  <a16:creationId xmlns:a16="http://schemas.microsoft.com/office/drawing/2014/main" id="{EB231E92-C994-7C65-B777-92E9BCC4C4AC}"/>
                </a:ext>
              </a:extLst>
            </p:cNvPr>
            <p:cNvSpPr txBox="1"/>
            <p:nvPr/>
          </p:nvSpPr>
          <p:spPr>
            <a:xfrm>
              <a:off x="1333476" y="6151765"/>
              <a:ext cx="15882391" cy="1774808"/>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Ngoại hình: </a:t>
              </a:r>
              <a:r>
                <a:rPr kumimoji="0" lang="vi-VN" sz="32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trông chị xinh tươi, nước da trắng, môi hồng, tóc mai dài vắt cong lên như một dấu hỏi lộn ngược, có vài nốt tàn nhang trên má; hoạt động: chị cười nói nhiều, mỗi khi cười nốt tàn nhang lặn đi trên gò má đỏ ửng; tính tình: chắc tính chị vốn sôi nổi, cũng có thể hào hứng với chuyên đi giúp bà con nên chị vui như thế.</a:t>
              </a:r>
            </a:p>
          </p:txBody>
        </p:sp>
      </p:grpSp>
    </p:spTree>
    <p:extLst>
      <p:ext uri="{BB962C8B-B14F-4D97-AF65-F5344CB8AC3E}">
        <p14:creationId xmlns:p14="http://schemas.microsoft.com/office/powerpoint/2010/main" val="10462459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A060FCAB-07A5-9054-ACC2-6B850657C2D4}"/>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7" name="Rectangle 6">
            <a:extLst>
              <a:ext uri="{FF2B5EF4-FFF2-40B4-BE49-F238E27FC236}">
                <a16:creationId xmlns:a16="http://schemas.microsoft.com/office/drawing/2014/main" id="{3A9E9035-EAB8-19EB-F9EA-A5D75ADEA659}"/>
              </a:ext>
            </a:extLst>
          </p:cNvPr>
          <p:cNvSpPr/>
          <p:nvPr/>
        </p:nvSpPr>
        <p:spPr>
          <a:xfrm>
            <a:off x="696686" y="359228"/>
            <a:ext cx="10798629" cy="2590801"/>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c. Chị Hà là một thành viên trong đoàn thanh niên của huyện đến giúp xã tôi chống úng ở cánh đồng chuẩn bị cấy giống lúa mới. Trông chị thật xinh tươi: nước da trắng, môi hồng, tóc mai dài vắt cong lên như một dấu hỏi lộn ngược. Trên má chị có vài nốt tàn nhang. Mỗi khi chị cười, nốt tàn nhang lặn đi trên gò má đỏ ửng. Chị cười nói nhiều, chắc tính chị vốn sôi nổi, cũng có thể là vì hào hứng với chuyến đi giúp bà con xã tôi nên chị vui như thế.</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(Theo Bùi Hiển)</a:t>
            </a:r>
          </a:p>
        </p:txBody>
      </p:sp>
      <p:grpSp>
        <p:nvGrpSpPr>
          <p:cNvPr id="3" name="Group 2">
            <a:extLst>
              <a:ext uri="{FF2B5EF4-FFF2-40B4-BE49-F238E27FC236}">
                <a16:creationId xmlns:a16="http://schemas.microsoft.com/office/drawing/2014/main" id="{B1180520-9333-F8CA-7F04-F9130CDC994C}"/>
              </a:ext>
            </a:extLst>
          </p:cNvPr>
          <p:cNvGrpSpPr/>
          <p:nvPr/>
        </p:nvGrpSpPr>
        <p:grpSpPr>
          <a:xfrm>
            <a:off x="907230" y="3145971"/>
            <a:ext cx="10424799" cy="2122716"/>
            <a:chOff x="1028678" y="5940041"/>
            <a:chExt cx="16528873" cy="2046661"/>
          </a:xfrm>
        </p:grpSpPr>
        <p:grpSp>
          <p:nvGrpSpPr>
            <p:cNvPr id="5" name="Group 16">
              <a:extLst>
                <a:ext uri="{FF2B5EF4-FFF2-40B4-BE49-F238E27FC236}">
                  <a16:creationId xmlns:a16="http://schemas.microsoft.com/office/drawing/2014/main" id="{AAAEBBD5-A494-363C-1A56-66C3FF8E3C54}"/>
                </a:ext>
              </a:extLst>
            </p:cNvPr>
            <p:cNvGrpSpPr/>
            <p:nvPr/>
          </p:nvGrpSpPr>
          <p:grpSpPr>
            <a:xfrm>
              <a:off x="1028678" y="5940041"/>
              <a:ext cx="16528873" cy="2046661"/>
              <a:chOff x="0" y="-38100"/>
              <a:chExt cx="3981628" cy="539038"/>
            </a:xfrm>
          </p:grpSpPr>
          <p:sp>
            <p:nvSpPr>
              <p:cNvPr id="9" name="Freeform 17">
                <a:extLst>
                  <a:ext uri="{FF2B5EF4-FFF2-40B4-BE49-F238E27FC236}">
                    <a16:creationId xmlns:a16="http://schemas.microsoft.com/office/drawing/2014/main" id="{ADDB8574-9D04-0E30-0122-0E06A636B682}"/>
                  </a:ext>
                </a:extLst>
              </p:cNvPr>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endParaRPr>
              </a:p>
            </p:txBody>
          </p:sp>
          <p:sp>
            <p:nvSpPr>
              <p:cNvPr id="10" name="TextBox 18">
                <a:extLst>
                  <a:ext uri="{FF2B5EF4-FFF2-40B4-BE49-F238E27FC236}">
                    <a16:creationId xmlns:a16="http://schemas.microsoft.com/office/drawing/2014/main" id="{AA69C81F-E231-7E38-9D53-AE213C7874FE}"/>
                  </a:ext>
                </a:extLst>
              </p:cNvPr>
              <p:cNvSpPr txBox="1"/>
              <p:nvPr/>
            </p:nvSpPr>
            <p:spPr>
              <a:xfrm>
                <a:off x="0" y="-38100"/>
                <a:ext cx="3981627" cy="503556"/>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24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mn-cs"/>
                </a:endParaRPr>
              </a:p>
            </p:txBody>
          </p:sp>
        </p:grpSp>
        <p:sp>
          <p:nvSpPr>
            <p:cNvPr id="8" name="TextBox 48">
              <a:extLst>
                <a:ext uri="{FF2B5EF4-FFF2-40B4-BE49-F238E27FC236}">
                  <a16:creationId xmlns:a16="http://schemas.microsoft.com/office/drawing/2014/main" id="{EB231E92-C994-7C65-B777-92E9BCC4C4AC}"/>
                </a:ext>
              </a:extLst>
            </p:cNvPr>
            <p:cNvSpPr txBox="1"/>
            <p:nvPr/>
          </p:nvSpPr>
          <p:spPr>
            <a:xfrm>
              <a:off x="1333476" y="6151765"/>
              <a:ext cx="15882391" cy="998329"/>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Chi tiết em ấn tượng: Ví dụ: Trông chị thật xinh tươi: nước da trắng, môi hồng, tóc mai dài vắt cong lên như một dấu hỏi lộn ngược.</a:t>
              </a:r>
            </a:p>
          </p:txBody>
        </p:sp>
      </p:grpSp>
    </p:spTree>
    <p:extLst>
      <p:ext uri="{BB962C8B-B14F-4D97-AF65-F5344CB8AC3E}">
        <p14:creationId xmlns:p14="http://schemas.microsoft.com/office/powerpoint/2010/main" val="19400946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566CBF99-BF4E-3E8E-742F-FE0C2F2F9BB9}"/>
              </a:ext>
            </a:extLst>
          </p:cNvPr>
          <p:cNvSpPr/>
          <p:nvPr/>
        </p:nvSpPr>
        <p:spPr>
          <a:xfrm>
            <a:off x="228600" y="139700"/>
            <a:ext cx="117475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5" name="Rounded Rectangle 5">
            <a:extLst>
              <a:ext uri="{FF2B5EF4-FFF2-40B4-BE49-F238E27FC236}">
                <a16:creationId xmlns:a16="http://schemas.microsoft.com/office/drawing/2014/main" id="{71EB283B-AE47-315F-2450-FBE84C1815B4}"/>
              </a:ext>
            </a:extLst>
          </p:cNvPr>
          <p:cNvSpPr/>
          <p:nvPr/>
        </p:nvSpPr>
        <p:spPr>
          <a:xfrm>
            <a:off x="362394" y="292101"/>
            <a:ext cx="11118406" cy="1547586"/>
          </a:xfrm>
          <a:prstGeom prst="roundRect">
            <a:avLst>
              <a:gd name="adj" fmla="val 50000"/>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7468FDAE-AE15-C9F1-A33A-E19D2D2D6BA8}"/>
              </a:ext>
            </a:extLst>
          </p:cNvPr>
          <p:cNvSpPr txBox="1"/>
          <p:nvPr/>
        </p:nvSpPr>
        <p:spPr>
          <a:xfrm>
            <a:off x="362394" y="405710"/>
            <a:ext cx="10998200"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1200"/>
              </a:spcBef>
              <a:spcAft>
                <a:spcPts val="120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2. </a:t>
            </a:r>
            <a:r>
              <a:rPr kumimoji="0" lang="vi-VN"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Dựa vào dàn ý trong hoạt động Viết ở Bài 4, viết đoạn văn tả một người thân trong gia đình em hoặc một người đã để lại cho em những ấn tượng tốt đẹp.</a:t>
            </a:r>
            <a:endParaRPr kumimoji="0" lang="en-US" sz="2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Table 5">
            <a:extLst>
              <a:ext uri="{FF2B5EF4-FFF2-40B4-BE49-F238E27FC236}">
                <a16:creationId xmlns:a16="http://schemas.microsoft.com/office/drawing/2014/main" id="{43BD6996-E12A-07EC-F19D-32EA4BE8366D}"/>
              </a:ext>
            </a:extLst>
          </p:cNvPr>
          <p:cNvGraphicFramePr>
            <a:graphicFrameLocks noGrp="1"/>
          </p:cNvGraphicFramePr>
          <p:nvPr/>
        </p:nvGraphicFramePr>
        <p:xfrm>
          <a:off x="892629" y="2035334"/>
          <a:ext cx="7311571" cy="365760"/>
        </p:xfrm>
        <a:graphic>
          <a:graphicData uri="http://schemas.openxmlformats.org/drawingml/2006/table">
            <a:tbl>
              <a:tblPr/>
              <a:tblGrid>
                <a:gridCol w="7311571">
                  <a:extLst>
                    <a:ext uri="{9D8B030D-6E8A-4147-A177-3AD203B41FA5}">
                      <a16:colId xmlns:a16="http://schemas.microsoft.com/office/drawing/2014/main" val="2551253570"/>
                    </a:ext>
                  </a:extLst>
                </a:gridCol>
              </a:tblGrid>
              <a:tr h="0">
                <a:tc>
                  <a:txBody>
                    <a:bodyPr/>
                    <a:lstStyle/>
                    <a:p>
                      <a:pPr algn="just"/>
                      <a:endParaRPr lang="vi-VN" dirty="0">
                        <a:solidFill>
                          <a:srgbClr val="000000"/>
                        </a:solidFill>
                        <a:effectLst/>
                      </a:endParaRPr>
                    </a:p>
                  </a:txBody>
                  <a:tcPr>
                    <a:lnL>
                      <a:noFill/>
                    </a:lnL>
                    <a:lnR>
                      <a:noFill/>
                    </a:lnR>
                    <a:lnT>
                      <a:noFill/>
                    </a:lnT>
                    <a:lnB>
                      <a:noFill/>
                    </a:lnB>
                    <a:noFill/>
                  </a:tcPr>
                </a:tc>
                <a:extLst>
                  <a:ext uri="{0D108BD9-81ED-4DB2-BD59-A6C34878D82A}">
                    <a16:rowId xmlns:a16="http://schemas.microsoft.com/office/drawing/2014/main" val="1654612423"/>
                  </a:ext>
                </a:extLst>
              </a:tr>
            </a:tbl>
          </a:graphicData>
        </a:graphic>
      </p:graphicFrame>
      <p:pic>
        <p:nvPicPr>
          <p:cNvPr id="4" name="Picture 3">
            <a:extLst>
              <a:ext uri="{FF2B5EF4-FFF2-40B4-BE49-F238E27FC236}">
                <a16:creationId xmlns:a16="http://schemas.microsoft.com/office/drawing/2014/main" id="{50794C47-FC8F-388A-4D18-B9C03336938D}"/>
              </a:ext>
            </a:extLst>
          </p:cNvPr>
          <p:cNvPicPr>
            <a:picLocks noChangeAspect="1"/>
          </p:cNvPicPr>
          <p:nvPr/>
        </p:nvPicPr>
        <p:blipFill>
          <a:blip r:embed="rId2"/>
          <a:stretch>
            <a:fillRect/>
          </a:stretch>
        </p:blipFill>
        <p:spPr>
          <a:xfrm>
            <a:off x="2122714" y="1978355"/>
            <a:ext cx="8011205" cy="4683702"/>
          </a:xfrm>
          <a:prstGeom prst="rect">
            <a:avLst/>
          </a:prstGeom>
        </p:spPr>
      </p:pic>
    </p:spTree>
    <p:extLst>
      <p:ext uri="{BB962C8B-B14F-4D97-AF65-F5344CB8AC3E}">
        <p14:creationId xmlns:p14="http://schemas.microsoft.com/office/powerpoint/2010/main" val="20423148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7CD174-16B9-B50C-3044-F2462CEB3AC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865B91A-628D-6747-A238-BA531B508F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5" name="图片 10" descr="49">
            <a:extLst>
              <a:ext uri="{FF2B5EF4-FFF2-40B4-BE49-F238E27FC236}">
                <a16:creationId xmlns:a16="http://schemas.microsoft.com/office/drawing/2014/main" id="{D5FE0686-221E-E8CB-57C2-AF0A9C7302F9}"/>
              </a:ext>
            </a:extLst>
          </p:cNvPr>
          <p:cNvPicPr>
            <a:picLocks noChangeAspect="1"/>
          </p:cNvPicPr>
          <p:nvPr/>
        </p:nvPicPr>
        <p:blipFill rotWithShape="1">
          <a:blip r:embed="rId3"/>
          <a:srcRect l="55196" b="12890"/>
          <a:stretch/>
        </p:blipFill>
        <p:spPr>
          <a:xfrm>
            <a:off x="10473728" y="4985657"/>
            <a:ext cx="1600779" cy="1729372"/>
          </a:xfrm>
          <a:prstGeom prst="rect">
            <a:avLst/>
          </a:prstGeom>
        </p:spPr>
      </p:pic>
      <p:sp>
        <p:nvSpPr>
          <p:cNvPr id="4" name="TextBox 3">
            <a:extLst>
              <a:ext uri="{FF2B5EF4-FFF2-40B4-BE49-F238E27FC236}">
                <a16:creationId xmlns:a16="http://schemas.microsoft.com/office/drawing/2014/main" id="{185F2057-0B5F-E7B3-6963-27D0234C7FD7}"/>
              </a:ext>
            </a:extLst>
          </p:cNvPr>
          <p:cNvSpPr txBox="1"/>
          <p:nvPr/>
        </p:nvSpPr>
        <p:spPr>
          <a:xfrm>
            <a:off x="598713" y="365216"/>
            <a:ext cx="11092543" cy="5632311"/>
          </a:xfrm>
          <a:prstGeom prst="rect">
            <a:avLst/>
          </a:prstGeom>
          <a:noFill/>
        </p:spPr>
        <p:txBody>
          <a:bodyPr wrap="square" rtlCol="0">
            <a:spAutoFit/>
          </a:bodyPr>
          <a:lstStyle/>
          <a:p>
            <a:pPr algn="just"/>
            <a:r>
              <a:rPr lang="vi-VN" sz="3000" b="1" dirty="0">
                <a:latin typeface="Tahoma" panose="020B0604030504040204" pitchFamily="34" charset="0"/>
                <a:ea typeface="Tahoma" panose="020B0604030504040204" pitchFamily="34" charset="0"/>
                <a:cs typeface="Tahoma" panose="020B0604030504040204" pitchFamily="34" charset="0"/>
              </a:rPr>
              <a:t>Ví dụ: </a:t>
            </a:r>
            <a:r>
              <a:rPr lang="vi-VN" sz="3000" dirty="0">
                <a:latin typeface="Tahoma" panose="020B0604030504040204" pitchFamily="34" charset="0"/>
                <a:ea typeface="Tahoma" panose="020B0604030504040204" pitchFamily="34" charset="0"/>
                <a:cs typeface="Tahoma" panose="020B0604030504040204" pitchFamily="34" charset="0"/>
              </a:rPr>
              <a:t>Một tháng trước gia đình em đã đón chào một thành viên mới, đó là bé Bảo Anh. Mới sinh ra Bảo Anh nhỏ xíu, chân tay ngắn ngủi tròn tròn nhìn vô cùng đáng yêu. Bé có nước da hồng hào giống mẹ, đôi mắt to tròn đen lúng liếng, chiếc miệng nhỏ hồng hồng lúc nào cũng chu lên. Bảo Anh là một em bé rất hiếu động, tay nhỏ chân nhỏ lúc nào cũng ngọ nguậy, đôi mắt xinh xắn luôn nhìn chăm chú vào người đối diện như muốn trò chuyện. Mỗi khi đói bé sẽ khóc thật to để thu hút sự chú ý của mẹ, đến khi no bụng lại thỏa mãn cười toe rồi chìm vào giấc ngủ. Từ khi có thêm thành viên mới, gia đình em ai nấy đều cảm thấy vui vẻ, hạnh phúc. Em sẽ cùng với bố mẹ yêu thương, chăm sóc thật tốt cho Bảo Anh.</a:t>
            </a:r>
            <a:endParaRPr lang="en-SG" sz="3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296167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4EA5C4C8-9464-80B2-3F15-F756CE1513F5}"/>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pic>
        <p:nvPicPr>
          <p:cNvPr id="4" name="Picture 3">
            <a:extLst>
              <a:ext uri="{FF2B5EF4-FFF2-40B4-BE49-F238E27FC236}">
                <a16:creationId xmlns:a16="http://schemas.microsoft.com/office/drawing/2014/main" id="{F831228A-84F0-8F19-9E4D-0AA351211CC5}"/>
              </a:ext>
            </a:extLst>
          </p:cNvPr>
          <p:cNvPicPr>
            <a:picLocks noChangeAspect="1"/>
          </p:cNvPicPr>
          <p:nvPr/>
        </p:nvPicPr>
        <p:blipFill>
          <a:blip r:embed="rId3"/>
          <a:stretch>
            <a:fillRect/>
          </a:stretch>
        </p:blipFill>
        <p:spPr>
          <a:xfrm>
            <a:off x="3903950" y="3822427"/>
            <a:ext cx="2148508" cy="2912133"/>
          </a:xfrm>
          <a:prstGeom prst="rect">
            <a:avLst/>
          </a:prstGeom>
        </p:spPr>
      </p:pic>
      <p:pic>
        <p:nvPicPr>
          <p:cNvPr id="5" name="Picture 4">
            <a:extLst>
              <a:ext uri="{FF2B5EF4-FFF2-40B4-BE49-F238E27FC236}">
                <a16:creationId xmlns:a16="http://schemas.microsoft.com/office/drawing/2014/main" id="{231E42A4-7493-8338-9685-929F7DBAE979}"/>
              </a:ext>
            </a:extLst>
          </p:cNvPr>
          <p:cNvPicPr>
            <a:picLocks noChangeAspect="1"/>
          </p:cNvPicPr>
          <p:nvPr/>
        </p:nvPicPr>
        <p:blipFill>
          <a:blip r:embed="rId4"/>
          <a:stretch>
            <a:fillRect/>
          </a:stretch>
        </p:blipFill>
        <p:spPr>
          <a:xfrm flipH="1">
            <a:off x="704733" y="1839040"/>
            <a:ext cx="2080768" cy="4608000"/>
          </a:xfrm>
          <a:prstGeom prst="rect">
            <a:avLst/>
          </a:prstGeom>
        </p:spPr>
      </p:pic>
      <p:grpSp>
        <p:nvGrpSpPr>
          <p:cNvPr id="6" name="Nhóm 2">
            <a:extLst>
              <a:ext uri="{FF2B5EF4-FFF2-40B4-BE49-F238E27FC236}">
                <a16:creationId xmlns:a16="http://schemas.microsoft.com/office/drawing/2014/main" id="{AE769410-B6A1-0926-1F0E-3B444D7E77B7}"/>
              </a:ext>
            </a:extLst>
          </p:cNvPr>
          <p:cNvGrpSpPr/>
          <p:nvPr/>
        </p:nvGrpSpPr>
        <p:grpSpPr>
          <a:xfrm flipH="1">
            <a:off x="7020508" y="3810000"/>
            <a:ext cx="4779603" cy="1850572"/>
            <a:chOff x="4719954" y="2747802"/>
            <a:chExt cx="3327747" cy="1551045"/>
          </a:xfrm>
        </p:grpSpPr>
        <p:sp>
          <p:nvSpPr>
            <p:cNvPr id="8" name="Bong bóng Lời nói: Hình chữ nhật với Góc Tròn 3">
              <a:extLst>
                <a:ext uri="{FF2B5EF4-FFF2-40B4-BE49-F238E27FC236}">
                  <a16:creationId xmlns:a16="http://schemas.microsoft.com/office/drawing/2014/main" id="{8CA90B45-4740-C693-547E-BCE28D5BA189}"/>
                </a:ext>
              </a:extLst>
            </p:cNvPr>
            <p:cNvSpPr/>
            <p:nvPr/>
          </p:nvSpPr>
          <p:spPr>
            <a:xfrm flipH="1">
              <a:off x="4719954" y="2747802"/>
              <a:ext cx="3327747" cy="1534435"/>
            </a:xfrm>
            <a:custGeom>
              <a:avLst/>
              <a:gdLst>
                <a:gd name="connsiteX0" fmla="*/ 0 w 3327747"/>
                <a:gd name="connsiteY0" fmla="*/ 255744 h 1534435"/>
                <a:gd name="connsiteX1" fmla="*/ 255744 w 3327747"/>
                <a:gd name="connsiteY1" fmla="*/ 0 h 1534435"/>
                <a:gd name="connsiteX2" fmla="*/ 554625 w 3327747"/>
                <a:gd name="connsiteY2" fmla="*/ 0 h 1534435"/>
                <a:gd name="connsiteX3" fmla="*/ 554625 w 3327747"/>
                <a:gd name="connsiteY3" fmla="*/ 0 h 1534435"/>
                <a:gd name="connsiteX4" fmla="*/ 1386561 w 3327747"/>
                <a:gd name="connsiteY4" fmla="*/ 0 h 1534435"/>
                <a:gd name="connsiteX5" fmla="*/ 3072003 w 3327747"/>
                <a:gd name="connsiteY5" fmla="*/ 0 h 1534435"/>
                <a:gd name="connsiteX6" fmla="*/ 3327747 w 3327747"/>
                <a:gd name="connsiteY6" fmla="*/ 255744 h 1534435"/>
                <a:gd name="connsiteX7" fmla="*/ 3327747 w 3327747"/>
                <a:gd name="connsiteY7" fmla="*/ 255739 h 1534435"/>
                <a:gd name="connsiteX8" fmla="*/ 3327747 w 3327747"/>
                <a:gd name="connsiteY8" fmla="*/ 255739 h 1534435"/>
                <a:gd name="connsiteX9" fmla="*/ 3327747 w 3327747"/>
                <a:gd name="connsiteY9" fmla="*/ 639348 h 1534435"/>
                <a:gd name="connsiteX10" fmla="*/ 3327747 w 3327747"/>
                <a:gd name="connsiteY10" fmla="*/ 1278691 h 1534435"/>
                <a:gd name="connsiteX11" fmla="*/ 3072003 w 3327747"/>
                <a:gd name="connsiteY11" fmla="*/ 1534435 h 1534435"/>
                <a:gd name="connsiteX12" fmla="*/ 1386561 w 3327747"/>
                <a:gd name="connsiteY12" fmla="*/ 1534435 h 1534435"/>
                <a:gd name="connsiteX13" fmla="*/ 554625 w 3327747"/>
                <a:gd name="connsiteY13" fmla="*/ 1534435 h 1534435"/>
                <a:gd name="connsiteX14" fmla="*/ 554625 w 3327747"/>
                <a:gd name="connsiteY14" fmla="*/ 1534435 h 1534435"/>
                <a:gd name="connsiteX15" fmla="*/ 255744 w 3327747"/>
                <a:gd name="connsiteY15" fmla="*/ 1534435 h 1534435"/>
                <a:gd name="connsiteX16" fmla="*/ 0 w 3327747"/>
                <a:gd name="connsiteY16" fmla="*/ 1278691 h 1534435"/>
                <a:gd name="connsiteX17" fmla="*/ 0 w 3327747"/>
                <a:gd name="connsiteY17" fmla="*/ 639348 h 1534435"/>
                <a:gd name="connsiteX18" fmla="*/ -814632 w 3327747"/>
                <a:gd name="connsiteY18" fmla="*/ 513238 h 1534435"/>
                <a:gd name="connsiteX19" fmla="*/ 0 w 3327747"/>
                <a:gd name="connsiteY19" fmla="*/ 255739 h 1534435"/>
                <a:gd name="connsiteX20" fmla="*/ 0 w 3327747"/>
                <a:gd name="connsiteY20" fmla="*/ 255744 h 153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27747" h="1534435" fill="none" extrusionOk="0">
                  <a:moveTo>
                    <a:pt x="0" y="255744"/>
                  </a:moveTo>
                  <a:cubicBezTo>
                    <a:pt x="-16075" y="130618"/>
                    <a:pt x="136040" y="-5972"/>
                    <a:pt x="255744" y="0"/>
                  </a:cubicBezTo>
                  <a:cubicBezTo>
                    <a:pt x="363663" y="25899"/>
                    <a:pt x="514366" y="-26236"/>
                    <a:pt x="554625" y="0"/>
                  </a:cubicBezTo>
                  <a:lnTo>
                    <a:pt x="554625" y="0"/>
                  </a:lnTo>
                  <a:cubicBezTo>
                    <a:pt x="686601" y="-67775"/>
                    <a:pt x="1272106" y="-69647"/>
                    <a:pt x="1386561" y="0"/>
                  </a:cubicBezTo>
                  <a:cubicBezTo>
                    <a:pt x="2225273" y="24610"/>
                    <a:pt x="2654612" y="-75956"/>
                    <a:pt x="3072003" y="0"/>
                  </a:cubicBezTo>
                  <a:cubicBezTo>
                    <a:pt x="3210296" y="15253"/>
                    <a:pt x="3341243" y="132076"/>
                    <a:pt x="3327747" y="255744"/>
                  </a:cubicBezTo>
                  <a:lnTo>
                    <a:pt x="3327747" y="255739"/>
                  </a:lnTo>
                  <a:lnTo>
                    <a:pt x="3327747" y="255739"/>
                  </a:lnTo>
                  <a:cubicBezTo>
                    <a:pt x="3329996" y="297916"/>
                    <a:pt x="3309124" y="551967"/>
                    <a:pt x="3327747" y="639348"/>
                  </a:cubicBezTo>
                  <a:cubicBezTo>
                    <a:pt x="3275173" y="847628"/>
                    <a:pt x="3375418" y="1124749"/>
                    <a:pt x="3327747" y="1278691"/>
                  </a:cubicBezTo>
                  <a:cubicBezTo>
                    <a:pt x="3331877" y="1396681"/>
                    <a:pt x="3221204" y="1514954"/>
                    <a:pt x="3072003" y="1534435"/>
                  </a:cubicBezTo>
                  <a:cubicBezTo>
                    <a:pt x="2299611" y="1386611"/>
                    <a:pt x="2068439" y="1453754"/>
                    <a:pt x="1386561" y="1534435"/>
                  </a:cubicBezTo>
                  <a:cubicBezTo>
                    <a:pt x="1068472" y="1576881"/>
                    <a:pt x="786790" y="1585474"/>
                    <a:pt x="554625" y="1534435"/>
                  </a:cubicBezTo>
                  <a:lnTo>
                    <a:pt x="554625" y="1534435"/>
                  </a:lnTo>
                  <a:cubicBezTo>
                    <a:pt x="506202" y="1517688"/>
                    <a:pt x="400161" y="1517846"/>
                    <a:pt x="255744" y="1534435"/>
                  </a:cubicBezTo>
                  <a:cubicBezTo>
                    <a:pt x="107258" y="1544185"/>
                    <a:pt x="-13730" y="1418188"/>
                    <a:pt x="0" y="1278691"/>
                  </a:cubicBezTo>
                  <a:cubicBezTo>
                    <a:pt x="30612" y="1180921"/>
                    <a:pt x="-38482" y="752534"/>
                    <a:pt x="0" y="639348"/>
                  </a:cubicBezTo>
                  <a:cubicBezTo>
                    <a:pt x="-383153" y="535691"/>
                    <a:pt x="-646446" y="604599"/>
                    <a:pt x="-814632" y="513238"/>
                  </a:cubicBezTo>
                  <a:cubicBezTo>
                    <a:pt x="-455766" y="388802"/>
                    <a:pt x="-129258" y="367164"/>
                    <a:pt x="0" y="255739"/>
                  </a:cubicBezTo>
                  <a:lnTo>
                    <a:pt x="0" y="255744"/>
                  </a:lnTo>
                  <a:close/>
                </a:path>
                <a:path w="3327747" h="1534435" stroke="0" extrusionOk="0">
                  <a:moveTo>
                    <a:pt x="0" y="255744"/>
                  </a:moveTo>
                  <a:cubicBezTo>
                    <a:pt x="11326" y="115845"/>
                    <a:pt x="111472" y="-4074"/>
                    <a:pt x="255744" y="0"/>
                  </a:cubicBezTo>
                  <a:cubicBezTo>
                    <a:pt x="304873" y="728"/>
                    <a:pt x="439795" y="-13291"/>
                    <a:pt x="554625" y="0"/>
                  </a:cubicBezTo>
                  <a:lnTo>
                    <a:pt x="554625" y="0"/>
                  </a:lnTo>
                  <a:cubicBezTo>
                    <a:pt x="756213" y="-21478"/>
                    <a:pt x="1232731" y="21666"/>
                    <a:pt x="1386561" y="0"/>
                  </a:cubicBezTo>
                  <a:cubicBezTo>
                    <a:pt x="2166186" y="-73219"/>
                    <a:pt x="2613335" y="83827"/>
                    <a:pt x="3072003" y="0"/>
                  </a:cubicBezTo>
                  <a:cubicBezTo>
                    <a:pt x="3210832" y="-972"/>
                    <a:pt x="3343885" y="118187"/>
                    <a:pt x="3327747" y="255744"/>
                  </a:cubicBezTo>
                  <a:lnTo>
                    <a:pt x="3327747" y="255739"/>
                  </a:lnTo>
                  <a:lnTo>
                    <a:pt x="3327747" y="255739"/>
                  </a:lnTo>
                  <a:cubicBezTo>
                    <a:pt x="3359895" y="302134"/>
                    <a:pt x="3306831" y="549172"/>
                    <a:pt x="3327747" y="639348"/>
                  </a:cubicBezTo>
                  <a:cubicBezTo>
                    <a:pt x="3358803" y="877568"/>
                    <a:pt x="3342096" y="959563"/>
                    <a:pt x="3327747" y="1278691"/>
                  </a:cubicBezTo>
                  <a:cubicBezTo>
                    <a:pt x="3311381" y="1403853"/>
                    <a:pt x="3224720" y="1547689"/>
                    <a:pt x="3072003" y="1534435"/>
                  </a:cubicBezTo>
                  <a:cubicBezTo>
                    <a:pt x="2498487" y="1442914"/>
                    <a:pt x="1623721" y="1448930"/>
                    <a:pt x="1386561" y="1534435"/>
                  </a:cubicBezTo>
                  <a:cubicBezTo>
                    <a:pt x="1190267" y="1520141"/>
                    <a:pt x="766968" y="1586738"/>
                    <a:pt x="554625" y="1534435"/>
                  </a:cubicBezTo>
                  <a:lnTo>
                    <a:pt x="554625" y="1534435"/>
                  </a:lnTo>
                  <a:cubicBezTo>
                    <a:pt x="435326" y="1559162"/>
                    <a:pt x="373802" y="1518898"/>
                    <a:pt x="255744" y="1534435"/>
                  </a:cubicBezTo>
                  <a:cubicBezTo>
                    <a:pt x="117560" y="1534826"/>
                    <a:pt x="1982" y="1443929"/>
                    <a:pt x="0" y="1278691"/>
                  </a:cubicBezTo>
                  <a:cubicBezTo>
                    <a:pt x="10900" y="1010974"/>
                    <a:pt x="46876" y="956137"/>
                    <a:pt x="0" y="639348"/>
                  </a:cubicBezTo>
                  <a:cubicBezTo>
                    <a:pt x="-249023" y="612218"/>
                    <a:pt x="-585854" y="543307"/>
                    <a:pt x="-814632" y="513238"/>
                  </a:cubicBezTo>
                  <a:cubicBezTo>
                    <a:pt x="-740397" y="427404"/>
                    <a:pt x="-159202" y="242650"/>
                    <a:pt x="0" y="255739"/>
                  </a:cubicBezTo>
                  <a:lnTo>
                    <a:pt x="0" y="255744"/>
                  </a:lnTo>
                  <a:close/>
                </a:path>
              </a:pathLst>
            </a:custGeom>
            <a:solidFill>
              <a:srgbClr val="FFFF66"/>
            </a:solidFill>
            <a:ln w="38100" cap="rnd" cmpd="thinThick">
              <a:solidFill>
                <a:srgbClr val="FFC000"/>
              </a:solidFill>
              <a:prstDash val="sysDash"/>
              <a:round/>
              <a:extLst>
                <a:ext uri="{C807C97D-BFC1-408E-A445-0C87EB9F89A2}">
                  <ask:lineSketchStyleProps xmlns:ask="http://schemas.microsoft.com/office/drawing/2018/sketchyshapes" sd="2214188587">
                    <a:custGeom>
                      <a:avLst/>
                      <a:gdLst>
                        <a:gd name="connsiteX0" fmla="*/ 0 w 4779603"/>
                        <a:gd name="connsiteY0" fmla="*/ 305131 h 1830754"/>
                        <a:gd name="connsiteX1" fmla="*/ 367322 w 4779603"/>
                        <a:gd name="connsiteY1" fmla="*/ 0 h 1830754"/>
                        <a:gd name="connsiteX2" fmla="*/ 796601 w 4779603"/>
                        <a:gd name="connsiteY2" fmla="*/ 0 h 1830754"/>
                        <a:gd name="connsiteX3" fmla="*/ 796601 w 4779603"/>
                        <a:gd name="connsiteY3" fmla="*/ 0 h 1830754"/>
                        <a:gd name="connsiteX4" fmla="*/ 1991500 w 4779603"/>
                        <a:gd name="connsiteY4" fmla="*/ 0 h 1830754"/>
                        <a:gd name="connsiteX5" fmla="*/ 4412280 w 4779603"/>
                        <a:gd name="connsiteY5" fmla="*/ 0 h 1830754"/>
                        <a:gd name="connsiteX6" fmla="*/ 4779603 w 4779603"/>
                        <a:gd name="connsiteY6" fmla="*/ 305131 h 1830754"/>
                        <a:gd name="connsiteX7" fmla="*/ 4779603 w 4779603"/>
                        <a:gd name="connsiteY7" fmla="*/ 305125 h 1830754"/>
                        <a:gd name="connsiteX8" fmla="*/ 4779603 w 4779603"/>
                        <a:gd name="connsiteY8" fmla="*/ 305125 h 1830754"/>
                        <a:gd name="connsiteX9" fmla="*/ 4779603 w 4779603"/>
                        <a:gd name="connsiteY9" fmla="*/ 762814 h 1830754"/>
                        <a:gd name="connsiteX10" fmla="*/ 4779603 w 4779603"/>
                        <a:gd name="connsiteY10" fmla="*/ 1525622 h 1830754"/>
                        <a:gd name="connsiteX11" fmla="*/ 4412280 w 4779603"/>
                        <a:gd name="connsiteY11" fmla="*/ 1830754 h 1830754"/>
                        <a:gd name="connsiteX12" fmla="*/ 1991500 w 4779603"/>
                        <a:gd name="connsiteY12" fmla="*/ 1830754 h 1830754"/>
                        <a:gd name="connsiteX13" fmla="*/ 796601 w 4779603"/>
                        <a:gd name="connsiteY13" fmla="*/ 1830754 h 1830754"/>
                        <a:gd name="connsiteX14" fmla="*/ 796601 w 4779603"/>
                        <a:gd name="connsiteY14" fmla="*/ 1830754 h 1830754"/>
                        <a:gd name="connsiteX15" fmla="*/ 367322 w 4779603"/>
                        <a:gd name="connsiteY15" fmla="*/ 1830754 h 1830754"/>
                        <a:gd name="connsiteX16" fmla="*/ 0 w 4779603"/>
                        <a:gd name="connsiteY16" fmla="*/ 1525622 h 1830754"/>
                        <a:gd name="connsiteX17" fmla="*/ 0 w 4779603"/>
                        <a:gd name="connsiteY17" fmla="*/ 762814 h 1830754"/>
                        <a:gd name="connsiteX18" fmla="*/ -1170047 w 4779603"/>
                        <a:gd name="connsiteY18" fmla="*/ 612350 h 1830754"/>
                        <a:gd name="connsiteX19" fmla="*/ 0 w 4779603"/>
                        <a:gd name="connsiteY19" fmla="*/ 305125 h 1830754"/>
                        <a:gd name="connsiteX20" fmla="*/ 0 w 4779603"/>
                        <a:gd name="connsiteY20" fmla="*/ 305131 h 1830754"/>
                        <a:gd name="connsiteX0" fmla="*/ 0 w 4779603"/>
                        <a:gd name="connsiteY0" fmla="*/ 305131 h 1830754"/>
                        <a:gd name="connsiteX1" fmla="*/ 367322 w 4779603"/>
                        <a:gd name="connsiteY1" fmla="*/ 0 h 1830754"/>
                        <a:gd name="connsiteX2" fmla="*/ 796601 w 4779603"/>
                        <a:gd name="connsiteY2" fmla="*/ 0 h 1830754"/>
                        <a:gd name="connsiteX3" fmla="*/ 796601 w 4779603"/>
                        <a:gd name="connsiteY3" fmla="*/ 0 h 1830754"/>
                        <a:gd name="connsiteX4" fmla="*/ 1991500 w 4779603"/>
                        <a:gd name="connsiteY4" fmla="*/ 0 h 1830754"/>
                        <a:gd name="connsiteX5" fmla="*/ 4412280 w 4779603"/>
                        <a:gd name="connsiteY5" fmla="*/ 0 h 1830754"/>
                        <a:gd name="connsiteX6" fmla="*/ 4779603 w 4779603"/>
                        <a:gd name="connsiteY6" fmla="*/ 305131 h 1830754"/>
                        <a:gd name="connsiteX7" fmla="*/ 4779603 w 4779603"/>
                        <a:gd name="connsiteY7" fmla="*/ 305125 h 1830754"/>
                        <a:gd name="connsiteX8" fmla="*/ 4779603 w 4779603"/>
                        <a:gd name="connsiteY8" fmla="*/ 305125 h 1830754"/>
                        <a:gd name="connsiteX9" fmla="*/ 4779603 w 4779603"/>
                        <a:gd name="connsiteY9" fmla="*/ 762814 h 1830754"/>
                        <a:gd name="connsiteX10" fmla="*/ 4779603 w 4779603"/>
                        <a:gd name="connsiteY10" fmla="*/ 1525622 h 1830754"/>
                        <a:gd name="connsiteX11" fmla="*/ 4412280 w 4779603"/>
                        <a:gd name="connsiteY11" fmla="*/ 1830754 h 1830754"/>
                        <a:gd name="connsiteX12" fmla="*/ 1991500 w 4779603"/>
                        <a:gd name="connsiteY12" fmla="*/ 1830754 h 1830754"/>
                        <a:gd name="connsiteX13" fmla="*/ 796601 w 4779603"/>
                        <a:gd name="connsiteY13" fmla="*/ 1830754 h 1830754"/>
                        <a:gd name="connsiteX14" fmla="*/ 796601 w 4779603"/>
                        <a:gd name="connsiteY14" fmla="*/ 1830754 h 1830754"/>
                        <a:gd name="connsiteX15" fmla="*/ 367322 w 4779603"/>
                        <a:gd name="connsiteY15" fmla="*/ 1830754 h 1830754"/>
                        <a:gd name="connsiteX16" fmla="*/ 0 w 4779603"/>
                        <a:gd name="connsiteY16" fmla="*/ 1525622 h 1830754"/>
                        <a:gd name="connsiteX17" fmla="*/ 0 w 4779603"/>
                        <a:gd name="connsiteY17" fmla="*/ 762814 h 1830754"/>
                        <a:gd name="connsiteX18" fmla="*/ -1170047 w 4779603"/>
                        <a:gd name="connsiteY18" fmla="*/ 612350 h 1830754"/>
                        <a:gd name="connsiteX19" fmla="*/ 0 w 4779603"/>
                        <a:gd name="connsiteY19" fmla="*/ 305125 h 1830754"/>
                        <a:gd name="connsiteX20" fmla="*/ 0 w 4779603"/>
                        <a:gd name="connsiteY20" fmla="*/ 305131 h 1830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79603" h="1830754" fill="none" extrusionOk="0">
                          <a:moveTo>
                            <a:pt x="0" y="305131"/>
                          </a:moveTo>
                          <a:cubicBezTo>
                            <a:pt x="-24674" y="157431"/>
                            <a:pt x="216129" y="-12875"/>
                            <a:pt x="367322" y="0"/>
                          </a:cubicBezTo>
                          <a:cubicBezTo>
                            <a:pt x="522837" y="28288"/>
                            <a:pt x="741489" y="-25302"/>
                            <a:pt x="796601" y="0"/>
                          </a:cubicBezTo>
                          <a:lnTo>
                            <a:pt x="796601" y="0"/>
                          </a:lnTo>
                          <a:cubicBezTo>
                            <a:pt x="971224" y="-98521"/>
                            <a:pt x="1823338" y="-89950"/>
                            <a:pt x="1991500" y="0"/>
                          </a:cubicBezTo>
                          <a:cubicBezTo>
                            <a:pt x="3141344" y="23742"/>
                            <a:pt x="3768853" y="-68561"/>
                            <a:pt x="4412280" y="0"/>
                          </a:cubicBezTo>
                          <a:cubicBezTo>
                            <a:pt x="4607996" y="33255"/>
                            <a:pt x="4816463" y="180341"/>
                            <a:pt x="4779603" y="305131"/>
                          </a:cubicBezTo>
                          <a:lnTo>
                            <a:pt x="4779603" y="305125"/>
                          </a:lnTo>
                          <a:lnTo>
                            <a:pt x="4779603" y="305125"/>
                          </a:lnTo>
                          <a:cubicBezTo>
                            <a:pt x="4779929" y="355526"/>
                            <a:pt x="4740721" y="656071"/>
                            <a:pt x="4779603" y="762814"/>
                          </a:cubicBezTo>
                          <a:cubicBezTo>
                            <a:pt x="4710116" y="1002280"/>
                            <a:pt x="4825933" y="1325748"/>
                            <a:pt x="4779603" y="1525622"/>
                          </a:cubicBezTo>
                          <a:cubicBezTo>
                            <a:pt x="4792702" y="1626038"/>
                            <a:pt x="4634571" y="1787936"/>
                            <a:pt x="4412280" y="1830754"/>
                          </a:cubicBezTo>
                          <a:cubicBezTo>
                            <a:pt x="3294918" y="1588174"/>
                            <a:pt x="2974256" y="1793062"/>
                            <a:pt x="1991500" y="1830754"/>
                          </a:cubicBezTo>
                          <a:cubicBezTo>
                            <a:pt x="1547759" y="1881118"/>
                            <a:pt x="1156433" y="1905543"/>
                            <a:pt x="796601" y="1830754"/>
                          </a:cubicBezTo>
                          <a:lnTo>
                            <a:pt x="796601" y="1830754"/>
                          </a:lnTo>
                          <a:cubicBezTo>
                            <a:pt x="739973" y="1800631"/>
                            <a:pt x="584505" y="1836178"/>
                            <a:pt x="367322" y="1830754"/>
                          </a:cubicBezTo>
                          <a:cubicBezTo>
                            <a:pt x="142608" y="1857794"/>
                            <a:pt x="-48608" y="1688382"/>
                            <a:pt x="0" y="1525622"/>
                          </a:cubicBezTo>
                          <a:cubicBezTo>
                            <a:pt x="44616" y="1384283"/>
                            <a:pt x="-48740" y="887359"/>
                            <a:pt x="0" y="762814"/>
                          </a:cubicBezTo>
                          <a:cubicBezTo>
                            <a:pt x="-506160" y="634128"/>
                            <a:pt x="-886866" y="737478"/>
                            <a:pt x="-1170047" y="612350"/>
                          </a:cubicBezTo>
                          <a:cubicBezTo>
                            <a:pt x="-667172" y="467841"/>
                            <a:pt x="-184033" y="474283"/>
                            <a:pt x="0" y="305125"/>
                          </a:cubicBezTo>
                          <a:lnTo>
                            <a:pt x="0" y="305131"/>
                          </a:lnTo>
                          <a:close/>
                        </a:path>
                        <a:path w="4779603" h="1830754" stroke="0" extrusionOk="0">
                          <a:moveTo>
                            <a:pt x="0" y="305131"/>
                          </a:moveTo>
                          <a:cubicBezTo>
                            <a:pt x="5912" y="151073"/>
                            <a:pt x="143786" y="2185"/>
                            <a:pt x="367322" y="0"/>
                          </a:cubicBezTo>
                          <a:cubicBezTo>
                            <a:pt x="430173" y="-23239"/>
                            <a:pt x="611213" y="-25399"/>
                            <a:pt x="796601" y="0"/>
                          </a:cubicBezTo>
                          <a:lnTo>
                            <a:pt x="796601" y="0"/>
                          </a:lnTo>
                          <a:cubicBezTo>
                            <a:pt x="1083326" y="-12573"/>
                            <a:pt x="1759583" y="58702"/>
                            <a:pt x="1991500" y="0"/>
                          </a:cubicBezTo>
                          <a:cubicBezTo>
                            <a:pt x="3009482" y="-8067"/>
                            <a:pt x="3729633" y="113853"/>
                            <a:pt x="4412280" y="0"/>
                          </a:cubicBezTo>
                          <a:cubicBezTo>
                            <a:pt x="4604716" y="-1398"/>
                            <a:pt x="4797532" y="121902"/>
                            <a:pt x="4779603" y="305131"/>
                          </a:cubicBezTo>
                          <a:lnTo>
                            <a:pt x="4779603" y="305125"/>
                          </a:lnTo>
                          <a:lnTo>
                            <a:pt x="4779603" y="305125"/>
                          </a:lnTo>
                          <a:cubicBezTo>
                            <a:pt x="4837245" y="362469"/>
                            <a:pt x="4762845" y="661152"/>
                            <a:pt x="4779603" y="762814"/>
                          </a:cubicBezTo>
                          <a:cubicBezTo>
                            <a:pt x="4812709" y="1060224"/>
                            <a:pt x="4804785" y="1130924"/>
                            <a:pt x="4779603" y="1525622"/>
                          </a:cubicBezTo>
                          <a:cubicBezTo>
                            <a:pt x="4741295" y="1655296"/>
                            <a:pt x="4657712" y="1857847"/>
                            <a:pt x="4412280" y="1830754"/>
                          </a:cubicBezTo>
                          <a:cubicBezTo>
                            <a:pt x="3532717" y="1684976"/>
                            <a:pt x="2355308" y="1794080"/>
                            <a:pt x="1991500" y="1830754"/>
                          </a:cubicBezTo>
                          <a:cubicBezTo>
                            <a:pt x="1751212" y="1843875"/>
                            <a:pt x="1049458" y="1901412"/>
                            <a:pt x="796601" y="1830754"/>
                          </a:cubicBezTo>
                          <a:lnTo>
                            <a:pt x="796601" y="1830754"/>
                          </a:lnTo>
                          <a:cubicBezTo>
                            <a:pt x="615074" y="1843466"/>
                            <a:pt x="544080" y="1815135"/>
                            <a:pt x="367322" y="1830754"/>
                          </a:cubicBezTo>
                          <a:cubicBezTo>
                            <a:pt x="182504" y="1859736"/>
                            <a:pt x="15311" y="1758622"/>
                            <a:pt x="0" y="1525622"/>
                          </a:cubicBezTo>
                          <a:cubicBezTo>
                            <a:pt x="14765" y="1206788"/>
                            <a:pt x="63531" y="1140300"/>
                            <a:pt x="0" y="762814"/>
                          </a:cubicBezTo>
                          <a:cubicBezTo>
                            <a:pt x="-366611" y="719986"/>
                            <a:pt x="-850369" y="635483"/>
                            <a:pt x="-1170047" y="612350"/>
                          </a:cubicBezTo>
                          <a:cubicBezTo>
                            <a:pt x="-1076133" y="511073"/>
                            <a:pt x="-227530" y="302833"/>
                            <a:pt x="0" y="305125"/>
                          </a:cubicBezTo>
                          <a:lnTo>
                            <a:pt x="0" y="305131"/>
                          </a:lnTo>
                          <a:close/>
                        </a:path>
                        <a:path w="4779603" h="1830754" fill="none" stroke="0" extrusionOk="0">
                          <a:moveTo>
                            <a:pt x="0" y="305131"/>
                          </a:moveTo>
                          <a:cubicBezTo>
                            <a:pt x="-4023" y="158106"/>
                            <a:pt x="192955" y="-10405"/>
                            <a:pt x="367322" y="0"/>
                          </a:cubicBezTo>
                          <a:cubicBezTo>
                            <a:pt x="514175" y="31757"/>
                            <a:pt x="736238" y="-21797"/>
                            <a:pt x="796601" y="0"/>
                          </a:cubicBezTo>
                          <a:lnTo>
                            <a:pt x="796601" y="0"/>
                          </a:lnTo>
                          <a:cubicBezTo>
                            <a:pt x="980057" y="-63186"/>
                            <a:pt x="1830407" y="-80857"/>
                            <a:pt x="1991500" y="0"/>
                          </a:cubicBezTo>
                          <a:cubicBezTo>
                            <a:pt x="3175544" y="121470"/>
                            <a:pt x="3737833" y="-78130"/>
                            <a:pt x="4412280" y="0"/>
                          </a:cubicBezTo>
                          <a:cubicBezTo>
                            <a:pt x="4583633" y="7219"/>
                            <a:pt x="4827442" y="164082"/>
                            <a:pt x="4779603" y="305131"/>
                          </a:cubicBezTo>
                          <a:lnTo>
                            <a:pt x="4779603" y="305125"/>
                          </a:lnTo>
                          <a:lnTo>
                            <a:pt x="4779603" y="305125"/>
                          </a:lnTo>
                          <a:cubicBezTo>
                            <a:pt x="4794577" y="341343"/>
                            <a:pt x="4763388" y="659545"/>
                            <a:pt x="4779603" y="762814"/>
                          </a:cubicBezTo>
                          <a:cubicBezTo>
                            <a:pt x="4718959" y="1025257"/>
                            <a:pt x="4837938" y="1331623"/>
                            <a:pt x="4779603" y="1525622"/>
                          </a:cubicBezTo>
                          <a:cubicBezTo>
                            <a:pt x="4760621" y="1641916"/>
                            <a:pt x="4652705" y="1837693"/>
                            <a:pt x="4412280" y="1830754"/>
                          </a:cubicBezTo>
                          <a:cubicBezTo>
                            <a:pt x="3329955" y="1620728"/>
                            <a:pt x="2954466" y="1733262"/>
                            <a:pt x="1991500" y="1830754"/>
                          </a:cubicBezTo>
                          <a:cubicBezTo>
                            <a:pt x="1534439" y="1870239"/>
                            <a:pt x="1080873" y="1876222"/>
                            <a:pt x="796601" y="1830754"/>
                          </a:cubicBezTo>
                          <a:lnTo>
                            <a:pt x="796601" y="1830754"/>
                          </a:lnTo>
                          <a:cubicBezTo>
                            <a:pt x="718908" y="1806418"/>
                            <a:pt x="576942" y="1809725"/>
                            <a:pt x="367322" y="1830754"/>
                          </a:cubicBezTo>
                          <a:cubicBezTo>
                            <a:pt x="173192" y="1844830"/>
                            <a:pt x="-18354" y="1708602"/>
                            <a:pt x="0" y="1525622"/>
                          </a:cubicBezTo>
                          <a:cubicBezTo>
                            <a:pt x="29765" y="1402905"/>
                            <a:pt x="-47409" y="893010"/>
                            <a:pt x="0" y="762814"/>
                          </a:cubicBezTo>
                          <a:cubicBezTo>
                            <a:pt x="-529937" y="657860"/>
                            <a:pt x="-896123" y="708814"/>
                            <a:pt x="-1170047" y="612350"/>
                          </a:cubicBezTo>
                          <a:cubicBezTo>
                            <a:pt x="-655197" y="502576"/>
                            <a:pt x="-182510" y="441361"/>
                            <a:pt x="0" y="305125"/>
                          </a:cubicBezTo>
                          <a:lnTo>
                            <a:pt x="0" y="305131"/>
                          </a:ln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9" name="Text Placeholder 7">
              <a:extLst>
                <a:ext uri="{FF2B5EF4-FFF2-40B4-BE49-F238E27FC236}">
                  <a16:creationId xmlns:a16="http://schemas.microsoft.com/office/drawing/2014/main" id="{F30F1A0A-9CCE-1586-50E1-CE5AE8AE6E46}"/>
                </a:ext>
              </a:extLst>
            </p:cNvPr>
            <p:cNvSpPr txBox="1">
              <a:spLocks/>
            </p:cNvSpPr>
            <p:nvPr/>
          </p:nvSpPr>
          <p:spPr>
            <a:xfrm>
              <a:off x="4860017" y="2753641"/>
              <a:ext cx="3047620" cy="1545206"/>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algn="ctr">
                <a:spcBef>
                  <a:spcPts val="0"/>
                </a:spcBef>
                <a:spcAft>
                  <a:spcPts val="0"/>
                </a:spcAft>
              </a:pPr>
              <a:r>
                <a:rPr lang="en-US" sz="3600" dirty="0" err="1">
                  <a:solidFill>
                    <a:srgbClr val="FF0000"/>
                  </a:solidFill>
                  <a:effectLst/>
                  <a:latin typeface="Cambria" panose="02040503050406030204" pitchFamily="18" charset="0"/>
                  <a:ea typeface="Cambria" panose="02040503050406030204" pitchFamily="18" charset="0"/>
                </a:rPr>
                <a:t>Bài</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văn</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tả</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người</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gồm</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có</a:t>
              </a:r>
              <a:r>
                <a:rPr lang="en-US" sz="3600" dirty="0">
                  <a:solidFill>
                    <a:srgbClr val="FF0000"/>
                  </a:solidFill>
                  <a:effectLst/>
                  <a:latin typeface="Cambria" panose="02040503050406030204" pitchFamily="18" charset="0"/>
                  <a:ea typeface="Cambria" panose="02040503050406030204" pitchFamily="18" charset="0"/>
                </a:rPr>
                <a:t> 3 </a:t>
              </a:r>
              <a:r>
                <a:rPr lang="en-US" sz="3600" dirty="0" err="1">
                  <a:solidFill>
                    <a:srgbClr val="FF0000"/>
                  </a:solidFill>
                  <a:effectLst/>
                  <a:latin typeface="Cambria" panose="02040503050406030204" pitchFamily="18" charset="0"/>
                  <a:ea typeface="Cambria" panose="02040503050406030204" pitchFamily="18" charset="0"/>
                </a:rPr>
                <a:t>phần</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mở</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bài</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thân</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bài</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kết</a:t>
              </a:r>
              <a:r>
                <a:rPr lang="en-US" sz="3600" dirty="0">
                  <a:solidFill>
                    <a:srgbClr val="FF0000"/>
                  </a:solidFill>
                  <a:effectLst/>
                  <a:latin typeface="Cambria" panose="02040503050406030204" pitchFamily="18" charset="0"/>
                  <a:ea typeface="Cambria" panose="02040503050406030204" pitchFamily="18" charset="0"/>
                </a:rPr>
                <a:t> </a:t>
              </a:r>
              <a:r>
                <a:rPr lang="en-US" sz="3600" dirty="0" err="1">
                  <a:solidFill>
                    <a:srgbClr val="FF0000"/>
                  </a:solidFill>
                  <a:effectLst/>
                  <a:latin typeface="Cambria" panose="02040503050406030204" pitchFamily="18" charset="0"/>
                  <a:ea typeface="Cambria" panose="02040503050406030204" pitchFamily="18" charset="0"/>
                </a:rPr>
                <a:t>bài</a:t>
              </a:r>
              <a:r>
                <a:rPr lang="en-US" sz="3600" dirty="0">
                  <a:solidFill>
                    <a:srgbClr val="FF0000"/>
                  </a:solidFill>
                  <a:effectLst/>
                  <a:latin typeface="Cambria" panose="02040503050406030204" pitchFamily="18" charset="0"/>
                  <a:ea typeface="Cambria" panose="02040503050406030204" pitchFamily="18" charset="0"/>
                </a:rPr>
                <a:t>.</a:t>
              </a:r>
            </a:p>
          </p:txBody>
        </p:sp>
      </p:grpSp>
      <p:grpSp>
        <p:nvGrpSpPr>
          <p:cNvPr id="10" name="Nhóm 2">
            <a:extLst>
              <a:ext uri="{FF2B5EF4-FFF2-40B4-BE49-F238E27FC236}">
                <a16:creationId xmlns:a16="http://schemas.microsoft.com/office/drawing/2014/main" id="{C31769D0-2F52-D457-E39D-4DAAB7F99C13}"/>
              </a:ext>
            </a:extLst>
          </p:cNvPr>
          <p:cNvGrpSpPr/>
          <p:nvPr/>
        </p:nvGrpSpPr>
        <p:grpSpPr>
          <a:xfrm flipH="1">
            <a:off x="3499583" y="957944"/>
            <a:ext cx="6373757" cy="2046514"/>
            <a:chOff x="4985221" y="3100345"/>
            <a:chExt cx="3327747" cy="1545206"/>
          </a:xfrm>
        </p:grpSpPr>
        <p:sp>
          <p:nvSpPr>
            <p:cNvPr id="11" name="Bong bóng Lời nói: Hình chữ nhật với Góc Tròn 3">
              <a:extLst>
                <a:ext uri="{FF2B5EF4-FFF2-40B4-BE49-F238E27FC236}">
                  <a16:creationId xmlns:a16="http://schemas.microsoft.com/office/drawing/2014/main" id="{2ACFA54E-0FB5-3773-7051-BE1A9DCE4AB5}"/>
                </a:ext>
              </a:extLst>
            </p:cNvPr>
            <p:cNvSpPr/>
            <p:nvPr/>
          </p:nvSpPr>
          <p:spPr>
            <a:xfrm flipH="1">
              <a:off x="4985221" y="3105731"/>
              <a:ext cx="3327747" cy="1534435"/>
            </a:xfrm>
            <a:custGeom>
              <a:avLst/>
              <a:gdLst>
                <a:gd name="connsiteX0" fmla="*/ 0 w 3327747"/>
                <a:gd name="connsiteY0" fmla="*/ 255744 h 1534435"/>
                <a:gd name="connsiteX1" fmla="*/ 255744 w 3327747"/>
                <a:gd name="connsiteY1" fmla="*/ 0 h 1534435"/>
                <a:gd name="connsiteX2" fmla="*/ 554625 w 3327747"/>
                <a:gd name="connsiteY2" fmla="*/ 0 h 1534435"/>
                <a:gd name="connsiteX3" fmla="*/ 554625 w 3327747"/>
                <a:gd name="connsiteY3" fmla="*/ 0 h 1534435"/>
                <a:gd name="connsiteX4" fmla="*/ 1386561 w 3327747"/>
                <a:gd name="connsiteY4" fmla="*/ 0 h 1534435"/>
                <a:gd name="connsiteX5" fmla="*/ 3072003 w 3327747"/>
                <a:gd name="connsiteY5" fmla="*/ 0 h 1534435"/>
                <a:gd name="connsiteX6" fmla="*/ 3327747 w 3327747"/>
                <a:gd name="connsiteY6" fmla="*/ 255744 h 1534435"/>
                <a:gd name="connsiteX7" fmla="*/ 3327747 w 3327747"/>
                <a:gd name="connsiteY7" fmla="*/ 255739 h 1534435"/>
                <a:gd name="connsiteX8" fmla="*/ 3327747 w 3327747"/>
                <a:gd name="connsiteY8" fmla="*/ 255739 h 1534435"/>
                <a:gd name="connsiteX9" fmla="*/ 3327747 w 3327747"/>
                <a:gd name="connsiteY9" fmla="*/ 639348 h 1534435"/>
                <a:gd name="connsiteX10" fmla="*/ 3327747 w 3327747"/>
                <a:gd name="connsiteY10" fmla="*/ 1278691 h 1534435"/>
                <a:gd name="connsiteX11" fmla="*/ 3072003 w 3327747"/>
                <a:gd name="connsiteY11" fmla="*/ 1534435 h 1534435"/>
                <a:gd name="connsiteX12" fmla="*/ 1386561 w 3327747"/>
                <a:gd name="connsiteY12" fmla="*/ 1534435 h 1534435"/>
                <a:gd name="connsiteX13" fmla="*/ 554625 w 3327747"/>
                <a:gd name="connsiteY13" fmla="*/ 1534435 h 1534435"/>
                <a:gd name="connsiteX14" fmla="*/ 554625 w 3327747"/>
                <a:gd name="connsiteY14" fmla="*/ 1534435 h 1534435"/>
                <a:gd name="connsiteX15" fmla="*/ 255744 w 3327747"/>
                <a:gd name="connsiteY15" fmla="*/ 1534435 h 1534435"/>
                <a:gd name="connsiteX16" fmla="*/ 0 w 3327747"/>
                <a:gd name="connsiteY16" fmla="*/ 1278691 h 1534435"/>
                <a:gd name="connsiteX17" fmla="*/ 0 w 3327747"/>
                <a:gd name="connsiteY17" fmla="*/ 639348 h 1534435"/>
                <a:gd name="connsiteX18" fmla="*/ -689409 w 3327747"/>
                <a:gd name="connsiteY18" fmla="*/ 760696 h 1534435"/>
                <a:gd name="connsiteX19" fmla="*/ 0 w 3327747"/>
                <a:gd name="connsiteY19" fmla="*/ 255739 h 1534435"/>
                <a:gd name="connsiteX20" fmla="*/ 0 w 3327747"/>
                <a:gd name="connsiteY20" fmla="*/ 255744 h 153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27747" h="1534435" fill="none" extrusionOk="0">
                  <a:moveTo>
                    <a:pt x="0" y="255744"/>
                  </a:moveTo>
                  <a:cubicBezTo>
                    <a:pt x="-16075" y="130618"/>
                    <a:pt x="136040" y="-5972"/>
                    <a:pt x="255744" y="0"/>
                  </a:cubicBezTo>
                  <a:cubicBezTo>
                    <a:pt x="363663" y="25899"/>
                    <a:pt x="514366" y="-26236"/>
                    <a:pt x="554625" y="0"/>
                  </a:cubicBezTo>
                  <a:lnTo>
                    <a:pt x="554625" y="0"/>
                  </a:lnTo>
                  <a:cubicBezTo>
                    <a:pt x="686601" y="-67775"/>
                    <a:pt x="1272106" y="-69647"/>
                    <a:pt x="1386561" y="0"/>
                  </a:cubicBezTo>
                  <a:cubicBezTo>
                    <a:pt x="2225273" y="24610"/>
                    <a:pt x="2654612" y="-75956"/>
                    <a:pt x="3072003" y="0"/>
                  </a:cubicBezTo>
                  <a:cubicBezTo>
                    <a:pt x="3210296" y="15253"/>
                    <a:pt x="3341243" y="132076"/>
                    <a:pt x="3327747" y="255744"/>
                  </a:cubicBezTo>
                  <a:lnTo>
                    <a:pt x="3327747" y="255739"/>
                  </a:lnTo>
                  <a:lnTo>
                    <a:pt x="3327747" y="255739"/>
                  </a:lnTo>
                  <a:cubicBezTo>
                    <a:pt x="3329996" y="297916"/>
                    <a:pt x="3309124" y="551967"/>
                    <a:pt x="3327747" y="639348"/>
                  </a:cubicBezTo>
                  <a:cubicBezTo>
                    <a:pt x="3275173" y="847628"/>
                    <a:pt x="3375418" y="1124749"/>
                    <a:pt x="3327747" y="1278691"/>
                  </a:cubicBezTo>
                  <a:cubicBezTo>
                    <a:pt x="3331877" y="1396681"/>
                    <a:pt x="3221204" y="1514954"/>
                    <a:pt x="3072003" y="1534435"/>
                  </a:cubicBezTo>
                  <a:cubicBezTo>
                    <a:pt x="2299611" y="1386611"/>
                    <a:pt x="2068439" y="1453754"/>
                    <a:pt x="1386561" y="1534435"/>
                  </a:cubicBezTo>
                  <a:cubicBezTo>
                    <a:pt x="1068472" y="1576881"/>
                    <a:pt x="786790" y="1585474"/>
                    <a:pt x="554625" y="1534435"/>
                  </a:cubicBezTo>
                  <a:lnTo>
                    <a:pt x="554625" y="1534435"/>
                  </a:lnTo>
                  <a:cubicBezTo>
                    <a:pt x="506202" y="1517688"/>
                    <a:pt x="400161" y="1517846"/>
                    <a:pt x="255744" y="1534435"/>
                  </a:cubicBezTo>
                  <a:cubicBezTo>
                    <a:pt x="107258" y="1544185"/>
                    <a:pt x="-13730" y="1418188"/>
                    <a:pt x="0" y="1278691"/>
                  </a:cubicBezTo>
                  <a:cubicBezTo>
                    <a:pt x="30612" y="1180921"/>
                    <a:pt x="-38482" y="752534"/>
                    <a:pt x="0" y="639348"/>
                  </a:cubicBezTo>
                  <a:cubicBezTo>
                    <a:pt x="-285215" y="690241"/>
                    <a:pt x="-447488" y="771623"/>
                    <a:pt x="-689409" y="760696"/>
                  </a:cubicBezTo>
                  <a:cubicBezTo>
                    <a:pt x="-422846" y="632533"/>
                    <a:pt x="-157357" y="357179"/>
                    <a:pt x="0" y="255739"/>
                  </a:cubicBezTo>
                  <a:lnTo>
                    <a:pt x="0" y="255744"/>
                  </a:lnTo>
                  <a:close/>
                </a:path>
                <a:path w="3327747" h="1534435" stroke="0" extrusionOk="0">
                  <a:moveTo>
                    <a:pt x="0" y="255744"/>
                  </a:moveTo>
                  <a:cubicBezTo>
                    <a:pt x="11326" y="115845"/>
                    <a:pt x="111472" y="-4074"/>
                    <a:pt x="255744" y="0"/>
                  </a:cubicBezTo>
                  <a:cubicBezTo>
                    <a:pt x="304873" y="728"/>
                    <a:pt x="439795" y="-13291"/>
                    <a:pt x="554625" y="0"/>
                  </a:cubicBezTo>
                  <a:lnTo>
                    <a:pt x="554625" y="0"/>
                  </a:lnTo>
                  <a:cubicBezTo>
                    <a:pt x="756213" y="-21478"/>
                    <a:pt x="1232731" y="21666"/>
                    <a:pt x="1386561" y="0"/>
                  </a:cubicBezTo>
                  <a:cubicBezTo>
                    <a:pt x="2166186" y="-73219"/>
                    <a:pt x="2613335" y="83827"/>
                    <a:pt x="3072003" y="0"/>
                  </a:cubicBezTo>
                  <a:cubicBezTo>
                    <a:pt x="3210832" y="-972"/>
                    <a:pt x="3343885" y="118187"/>
                    <a:pt x="3327747" y="255744"/>
                  </a:cubicBezTo>
                  <a:lnTo>
                    <a:pt x="3327747" y="255739"/>
                  </a:lnTo>
                  <a:lnTo>
                    <a:pt x="3327747" y="255739"/>
                  </a:lnTo>
                  <a:cubicBezTo>
                    <a:pt x="3359895" y="302134"/>
                    <a:pt x="3306831" y="549172"/>
                    <a:pt x="3327747" y="639348"/>
                  </a:cubicBezTo>
                  <a:cubicBezTo>
                    <a:pt x="3358803" y="877568"/>
                    <a:pt x="3342096" y="959563"/>
                    <a:pt x="3327747" y="1278691"/>
                  </a:cubicBezTo>
                  <a:cubicBezTo>
                    <a:pt x="3311381" y="1403853"/>
                    <a:pt x="3224720" y="1547689"/>
                    <a:pt x="3072003" y="1534435"/>
                  </a:cubicBezTo>
                  <a:cubicBezTo>
                    <a:pt x="2498487" y="1442914"/>
                    <a:pt x="1623721" y="1448930"/>
                    <a:pt x="1386561" y="1534435"/>
                  </a:cubicBezTo>
                  <a:cubicBezTo>
                    <a:pt x="1190267" y="1520141"/>
                    <a:pt x="766968" y="1586738"/>
                    <a:pt x="554625" y="1534435"/>
                  </a:cubicBezTo>
                  <a:lnTo>
                    <a:pt x="554625" y="1534435"/>
                  </a:lnTo>
                  <a:cubicBezTo>
                    <a:pt x="435326" y="1559162"/>
                    <a:pt x="373802" y="1518898"/>
                    <a:pt x="255744" y="1534435"/>
                  </a:cubicBezTo>
                  <a:cubicBezTo>
                    <a:pt x="117560" y="1534826"/>
                    <a:pt x="1982" y="1443929"/>
                    <a:pt x="0" y="1278691"/>
                  </a:cubicBezTo>
                  <a:cubicBezTo>
                    <a:pt x="10900" y="1010974"/>
                    <a:pt x="46876" y="956137"/>
                    <a:pt x="0" y="639348"/>
                  </a:cubicBezTo>
                  <a:cubicBezTo>
                    <a:pt x="-73609" y="633903"/>
                    <a:pt x="-348668" y="751644"/>
                    <a:pt x="-689409" y="760696"/>
                  </a:cubicBezTo>
                  <a:cubicBezTo>
                    <a:pt x="-599385" y="601814"/>
                    <a:pt x="-327188" y="529878"/>
                    <a:pt x="0" y="255739"/>
                  </a:cubicBezTo>
                  <a:lnTo>
                    <a:pt x="0" y="255744"/>
                  </a:lnTo>
                  <a:close/>
                </a:path>
              </a:pathLst>
            </a:custGeom>
            <a:solidFill>
              <a:srgbClr val="FFFF66"/>
            </a:solidFill>
            <a:ln w="38100" cap="rnd" cmpd="thinThick">
              <a:solidFill>
                <a:srgbClr val="FFC000"/>
              </a:solidFill>
              <a:prstDash val="sysDash"/>
              <a:round/>
              <a:extLst>
                <a:ext uri="{C807C97D-BFC1-408E-A445-0C87EB9F89A2}">
                  <ask:lineSketchStyleProps xmlns:ask="http://schemas.microsoft.com/office/drawing/2018/sketchyshapes" sd="2214188587">
                    <a:custGeom>
                      <a:avLst/>
                      <a:gdLst>
                        <a:gd name="connsiteX0" fmla="*/ 0 w 6373757"/>
                        <a:gd name="connsiteY0" fmla="*/ 338714 h 2032249"/>
                        <a:gd name="connsiteX1" fmla="*/ 489835 w 6373757"/>
                        <a:gd name="connsiteY1" fmla="*/ 0 h 2032249"/>
                        <a:gd name="connsiteX2" fmla="*/ 1062293 w 6373757"/>
                        <a:gd name="connsiteY2" fmla="*/ 0 h 2032249"/>
                        <a:gd name="connsiteX3" fmla="*/ 1062293 w 6373757"/>
                        <a:gd name="connsiteY3" fmla="*/ 0 h 2032249"/>
                        <a:gd name="connsiteX4" fmla="*/ 2655731 w 6373757"/>
                        <a:gd name="connsiteY4" fmla="*/ 0 h 2032249"/>
                        <a:gd name="connsiteX5" fmla="*/ 5883921 w 6373757"/>
                        <a:gd name="connsiteY5" fmla="*/ 0 h 2032249"/>
                        <a:gd name="connsiteX6" fmla="*/ 6373757 w 6373757"/>
                        <a:gd name="connsiteY6" fmla="*/ 338714 h 2032249"/>
                        <a:gd name="connsiteX7" fmla="*/ 6373757 w 6373757"/>
                        <a:gd name="connsiteY7" fmla="*/ 338707 h 2032249"/>
                        <a:gd name="connsiteX8" fmla="*/ 6373757 w 6373757"/>
                        <a:gd name="connsiteY8" fmla="*/ 338707 h 2032249"/>
                        <a:gd name="connsiteX9" fmla="*/ 6373757 w 6373757"/>
                        <a:gd name="connsiteY9" fmla="*/ 846770 h 2032249"/>
                        <a:gd name="connsiteX10" fmla="*/ 6373757 w 6373757"/>
                        <a:gd name="connsiteY10" fmla="*/ 1693534 h 2032249"/>
                        <a:gd name="connsiteX11" fmla="*/ 5883921 w 6373757"/>
                        <a:gd name="connsiteY11" fmla="*/ 2032249 h 2032249"/>
                        <a:gd name="connsiteX12" fmla="*/ 2655731 w 6373757"/>
                        <a:gd name="connsiteY12" fmla="*/ 2032249 h 2032249"/>
                        <a:gd name="connsiteX13" fmla="*/ 1062293 w 6373757"/>
                        <a:gd name="connsiteY13" fmla="*/ 2032249 h 2032249"/>
                        <a:gd name="connsiteX14" fmla="*/ 1062293 w 6373757"/>
                        <a:gd name="connsiteY14" fmla="*/ 2032249 h 2032249"/>
                        <a:gd name="connsiteX15" fmla="*/ 489835 w 6373757"/>
                        <a:gd name="connsiteY15" fmla="*/ 2032249 h 2032249"/>
                        <a:gd name="connsiteX16" fmla="*/ 0 w 6373757"/>
                        <a:gd name="connsiteY16" fmla="*/ 1693534 h 2032249"/>
                        <a:gd name="connsiteX17" fmla="*/ 0 w 6373757"/>
                        <a:gd name="connsiteY17" fmla="*/ 846770 h 2032249"/>
                        <a:gd name="connsiteX18" fmla="*/ -1320451 w 6373757"/>
                        <a:gd name="connsiteY18" fmla="*/ 1007487 h 2032249"/>
                        <a:gd name="connsiteX19" fmla="*/ 0 w 6373757"/>
                        <a:gd name="connsiteY19" fmla="*/ 338707 h 2032249"/>
                        <a:gd name="connsiteX20" fmla="*/ 0 w 6373757"/>
                        <a:gd name="connsiteY20" fmla="*/ 338714 h 2032249"/>
                        <a:gd name="connsiteX0" fmla="*/ 0 w 6373757"/>
                        <a:gd name="connsiteY0" fmla="*/ 338714 h 2032249"/>
                        <a:gd name="connsiteX1" fmla="*/ 489835 w 6373757"/>
                        <a:gd name="connsiteY1" fmla="*/ 0 h 2032249"/>
                        <a:gd name="connsiteX2" fmla="*/ 1062293 w 6373757"/>
                        <a:gd name="connsiteY2" fmla="*/ 0 h 2032249"/>
                        <a:gd name="connsiteX3" fmla="*/ 1062293 w 6373757"/>
                        <a:gd name="connsiteY3" fmla="*/ 0 h 2032249"/>
                        <a:gd name="connsiteX4" fmla="*/ 2655731 w 6373757"/>
                        <a:gd name="connsiteY4" fmla="*/ 0 h 2032249"/>
                        <a:gd name="connsiteX5" fmla="*/ 5883921 w 6373757"/>
                        <a:gd name="connsiteY5" fmla="*/ 0 h 2032249"/>
                        <a:gd name="connsiteX6" fmla="*/ 6373757 w 6373757"/>
                        <a:gd name="connsiteY6" fmla="*/ 338714 h 2032249"/>
                        <a:gd name="connsiteX7" fmla="*/ 6373757 w 6373757"/>
                        <a:gd name="connsiteY7" fmla="*/ 338707 h 2032249"/>
                        <a:gd name="connsiteX8" fmla="*/ 6373757 w 6373757"/>
                        <a:gd name="connsiteY8" fmla="*/ 338707 h 2032249"/>
                        <a:gd name="connsiteX9" fmla="*/ 6373757 w 6373757"/>
                        <a:gd name="connsiteY9" fmla="*/ 846770 h 2032249"/>
                        <a:gd name="connsiteX10" fmla="*/ 6373757 w 6373757"/>
                        <a:gd name="connsiteY10" fmla="*/ 1693534 h 2032249"/>
                        <a:gd name="connsiteX11" fmla="*/ 5883921 w 6373757"/>
                        <a:gd name="connsiteY11" fmla="*/ 2032249 h 2032249"/>
                        <a:gd name="connsiteX12" fmla="*/ 2655731 w 6373757"/>
                        <a:gd name="connsiteY12" fmla="*/ 2032249 h 2032249"/>
                        <a:gd name="connsiteX13" fmla="*/ 1062293 w 6373757"/>
                        <a:gd name="connsiteY13" fmla="*/ 2032249 h 2032249"/>
                        <a:gd name="connsiteX14" fmla="*/ 1062293 w 6373757"/>
                        <a:gd name="connsiteY14" fmla="*/ 2032249 h 2032249"/>
                        <a:gd name="connsiteX15" fmla="*/ 489835 w 6373757"/>
                        <a:gd name="connsiteY15" fmla="*/ 2032249 h 2032249"/>
                        <a:gd name="connsiteX16" fmla="*/ 0 w 6373757"/>
                        <a:gd name="connsiteY16" fmla="*/ 1693534 h 2032249"/>
                        <a:gd name="connsiteX17" fmla="*/ 0 w 6373757"/>
                        <a:gd name="connsiteY17" fmla="*/ 846770 h 2032249"/>
                        <a:gd name="connsiteX18" fmla="*/ -1320451 w 6373757"/>
                        <a:gd name="connsiteY18" fmla="*/ 1007487 h 2032249"/>
                        <a:gd name="connsiteX19" fmla="*/ 0 w 6373757"/>
                        <a:gd name="connsiteY19" fmla="*/ 338707 h 2032249"/>
                        <a:gd name="connsiteX20" fmla="*/ 0 w 6373757"/>
                        <a:gd name="connsiteY20" fmla="*/ 338714 h 203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373757" h="2032249" fill="none" extrusionOk="0">
                          <a:moveTo>
                            <a:pt x="0" y="338714"/>
                          </a:moveTo>
                          <a:cubicBezTo>
                            <a:pt x="-50839" y="193096"/>
                            <a:pt x="300921" y="-19099"/>
                            <a:pt x="489835" y="0"/>
                          </a:cubicBezTo>
                          <a:cubicBezTo>
                            <a:pt x="697648" y="28651"/>
                            <a:pt x="989259" y="-25730"/>
                            <a:pt x="1062293" y="0"/>
                          </a:cubicBezTo>
                          <a:lnTo>
                            <a:pt x="1062293" y="0"/>
                          </a:lnTo>
                          <a:cubicBezTo>
                            <a:pt x="1303700" y="-103212"/>
                            <a:pt x="2429723" y="-104575"/>
                            <a:pt x="2655731" y="0"/>
                          </a:cubicBezTo>
                          <a:cubicBezTo>
                            <a:pt x="4124384" y="18464"/>
                            <a:pt x="4950353" y="-33239"/>
                            <a:pt x="5883921" y="0"/>
                          </a:cubicBezTo>
                          <a:cubicBezTo>
                            <a:pt x="6145623" y="36613"/>
                            <a:pt x="6417557" y="198303"/>
                            <a:pt x="6373757" y="338714"/>
                          </a:cubicBezTo>
                          <a:lnTo>
                            <a:pt x="6373757" y="338707"/>
                          </a:lnTo>
                          <a:lnTo>
                            <a:pt x="6373757" y="338707"/>
                          </a:lnTo>
                          <a:cubicBezTo>
                            <a:pt x="6362519" y="394991"/>
                            <a:pt x="6319787" y="727289"/>
                            <a:pt x="6373757" y="846770"/>
                          </a:cubicBezTo>
                          <a:cubicBezTo>
                            <a:pt x="6289241" y="1098357"/>
                            <a:pt x="6446396" y="1475987"/>
                            <a:pt x="6373757" y="1693534"/>
                          </a:cubicBezTo>
                          <a:cubicBezTo>
                            <a:pt x="6387745" y="1815578"/>
                            <a:pt x="6189048" y="1959056"/>
                            <a:pt x="5883921" y="2032249"/>
                          </a:cubicBezTo>
                          <a:cubicBezTo>
                            <a:pt x="4394757" y="1755434"/>
                            <a:pt x="3964577" y="1974226"/>
                            <a:pt x="2655731" y="2032249"/>
                          </a:cubicBezTo>
                          <a:cubicBezTo>
                            <a:pt x="2115691" y="2086997"/>
                            <a:pt x="1523999" y="2108817"/>
                            <a:pt x="1062293" y="2032249"/>
                          </a:cubicBezTo>
                          <a:lnTo>
                            <a:pt x="1062293" y="2032249"/>
                          </a:lnTo>
                          <a:cubicBezTo>
                            <a:pt x="975598" y="2005319"/>
                            <a:pt x="779052" y="2042860"/>
                            <a:pt x="489835" y="2032249"/>
                          </a:cubicBezTo>
                          <a:cubicBezTo>
                            <a:pt x="191533" y="2063878"/>
                            <a:pt x="-29079" y="1877934"/>
                            <a:pt x="0" y="1693534"/>
                          </a:cubicBezTo>
                          <a:cubicBezTo>
                            <a:pt x="58991" y="1550377"/>
                            <a:pt x="-68990" y="989098"/>
                            <a:pt x="0" y="846770"/>
                          </a:cubicBezTo>
                          <a:cubicBezTo>
                            <a:pt x="-532085" y="912563"/>
                            <a:pt x="-852890" y="1023587"/>
                            <a:pt x="-1320451" y="1007487"/>
                          </a:cubicBezTo>
                          <a:cubicBezTo>
                            <a:pt x="-820012" y="840932"/>
                            <a:pt x="-300941" y="483153"/>
                            <a:pt x="0" y="338707"/>
                          </a:cubicBezTo>
                          <a:lnTo>
                            <a:pt x="0" y="338714"/>
                          </a:lnTo>
                          <a:close/>
                        </a:path>
                        <a:path w="6373757" h="2032249" stroke="0" extrusionOk="0">
                          <a:moveTo>
                            <a:pt x="0" y="338714"/>
                          </a:moveTo>
                          <a:cubicBezTo>
                            <a:pt x="-1509" y="182237"/>
                            <a:pt x="177374" y="10205"/>
                            <a:pt x="489835" y="0"/>
                          </a:cubicBezTo>
                          <a:cubicBezTo>
                            <a:pt x="578859" y="-14901"/>
                            <a:pt x="814832" y="-30438"/>
                            <a:pt x="1062293" y="0"/>
                          </a:cubicBezTo>
                          <a:lnTo>
                            <a:pt x="1062293" y="0"/>
                          </a:lnTo>
                          <a:cubicBezTo>
                            <a:pt x="1442310" y="-181"/>
                            <a:pt x="2353863" y="50347"/>
                            <a:pt x="2655731" y="0"/>
                          </a:cubicBezTo>
                          <a:cubicBezTo>
                            <a:pt x="4127434" y="-80192"/>
                            <a:pt x="4896054" y="174429"/>
                            <a:pt x="5883921" y="0"/>
                          </a:cubicBezTo>
                          <a:cubicBezTo>
                            <a:pt x="6122553" y="-2220"/>
                            <a:pt x="6397530" y="130554"/>
                            <a:pt x="6373757" y="338714"/>
                          </a:cubicBezTo>
                          <a:lnTo>
                            <a:pt x="6373757" y="338707"/>
                          </a:lnTo>
                          <a:lnTo>
                            <a:pt x="6373757" y="338707"/>
                          </a:lnTo>
                          <a:cubicBezTo>
                            <a:pt x="6450235" y="402741"/>
                            <a:pt x="6340467" y="730360"/>
                            <a:pt x="6373757" y="846770"/>
                          </a:cubicBezTo>
                          <a:cubicBezTo>
                            <a:pt x="6419258" y="1178308"/>
                            <a:pt x="6405955" y="1256496"/>
                            <a:pt x="6373757" y="1693534"/>
                          </a:cubicBezTo>
                          <a:cubicBezTo>
                            <a:pt x="6332990" y="1846791"/>
                            <a:pt x="6198262" y="2059244"/>
                            <a:pt x="5883921" y="2032249"/>
                          </a:cubicBezTo>
                          <a:cubicBezTo>
                            <a:pt x="4722713" y="1869931"/>
                            <a:pt x="3125001" y="1961375"/>
                            <a:pt x="2655731" y="2032249"/>
                          </a:cubicBezTo>
                          <a:cubicBezTo>
                            <a:pt x="2317238" y="2040471"/>
                            <a:pt x="1431898" y="2107396"/>
                            <a:pt x="1062293" y="2032249"/>
                          </a:cubicBezTo>
                          <a:lnTo>
                            <a:pt x="1062293" y="2032249"/>
                          </a:lnTo>
                          <a:cubicBezTo>
                            <a:pt x="830957" y="2060315"/>
                            <a:pt x="732989" y="2018583"/>
                            <a:pt x="489835" y="2032249"/>
                          </a:cubicBezTo>
                          <a:cubicBezTo>
                            <a:pt x="242728" y="2069442"/>
                            <a:pt x="17835" y="1952759"/>
                            <a:pt x="0" y="1693534"/>
                          </a:cubicBezTo>
                          <a:cubicBezTo>
                            <a:pt x="4222" y="1349881"/>
                            <a:pt x="71476" y="1264022"/>
                            <a:pt x="0" y="846770"/>
                          </a:cubicBezTo>
                          <a:cubicBezTo>
                            <a:pt x="-206315" y="763153"/>
                            <a:pt x="-722718" y="917008"/>
                            <a:pt x="-1320451" y="1007487"/>
                          </a:cubicBezTo>
                          <a:cubicBezTo>
                            <a:pt x="-1164002" y="798482"/>
                            <a:pt x="-619581" y="785446"/>
                            <a:pt x="0" y="338707"/>
                          </a:cubicBezTo>
                          <a:lnTo>
                            <a:pt x="0" y="338714"/>
                          </a:lnTo>
                          <a:close/>
                        </a:path>
                        <a:path w="6373757" h="2032249" fill="none" stroke="0" extrusionOk="0">
                          <a:moveTo>
                            <a:pt x="0" y="338714"/>
                          </a:moveTo>
                          <a:cubicBezTo>
                            <a:pt x="4966" y="177240"/>
                            <a:pt x="250215" y="-21831"/>
                            <a:pt x="489835" y="0"/>
                          </a:cubicBezTo>
                          <a:cubicBezTo>
                            <a:pt x="694381" y="34528"/>
                            <a:pt x="984502" y="-32195"/>
                            <a:pt x="1062293" y="0"/>
                          </a:cubicBezTo>
                          <a:lnTo>
                            <a:pt x="1062293" y="0"/>
                          </a:lnTo>
                          <a:cubicBezTo>
                            <a:pt x="1312497" y="-82300"/>
                            <a:pt x="2475230" y="-65943"/>
                            <a:pt x="2655731" y="0"/>
                          </a:cubicBezTo>
                          <a:cubicBezTo>
                            <a:pt x="4235188" y="153204"/>
                            <a:pt x="4967573" y="-81111"/>
                            <a:pt x="5883921" y="0"/>
                          </a:cubicBezTo>
                          <a:cubicBezTo>
                            <a:pt x="6144921" y="18640"/>
                            <a:pt x="6431277" y="182161"/>
                            <a:pt x="6373757" y="338714"/>
                          </a:cubicBezTo>
                          <a:lnTo>
                            <a:pt x="6373757" y="338707"/>
                          </a:lnTo>
                          <a:lnTo>
                            <a:pt x="6373757" y="338707"/>
                          </a:lnTo>
                          <a:cubicBezTo>
                            <a:pt x="6390282" y="379895"/>
                            <a:pt x="6351109" y="732260"/>
                            <a:pt x="6373757" y="846770"/>
                          </a:cubicBezTo>
                          <a:cubicBezTo>
                            <a:pt x="6290745" y="1139206"/>
                            <a:pt x="6441539" y="1465674"/>
                            <a:pt x="6373757" y="1693534"/>
                          </a:cubicBezTo>
                          <a:cubicBezTo>
                            <a:pt x="6360319" y="1828826"/>
                            <a:pt x="6202010" y="2043781"/>
                            <a:pt x="5883921" y="2032249"/>
                          </a:cubicBezTo>
                          <a:cubicBezTo>
                            <a:pt x="4455309" y="1773293"/>
                            <a:pt x="3936757" y="1923517"/>
                            <a:pt x="2655731" y="2032249"/>
                          </a:cubicBezTo>
                          <a:cubicBezTo>
                            <a:pt x="2045402" y="2026225"/>
                            <a:pt x="1492651" y="2095355"/>
                            <a:pt x="1062293" y="2032249"/>
                          </a:cubicBezTo>
                          <a:lnTo>
                            <a:pt x="1062293" y="2032249"/>
                          </a:lnTo>
                          <a:cubicBezTo>
                            <a:pt x="934809" y="1991493"/>
                            <a:pt x="782124" y="2001452"/>
                            <a:pt x="489835" y="2032249"/>
                          </a:cubicBezTo>
                          <a:cubicBezTo>
                            <a:pt x="208365" y="2045536"/>
                            <a:pt x="-23299" y="1914581"/>
                            <a:pt x="0" y="1693534"/>
                          </a:cubicBezTo>
                          <a:cubicBezTo>
                            <a:pt x="40573" y="1556332"/>
                            <a:pt x="-67275" y="992713"/>
                            <a:pt x="0" y="846770"/>
                          </a:cubicBezTo>
                          <a:cubicBezTo>
                            <a:pt x="-538315" y="921493"/>
                            <a:pt x="-841631" y="1015968"/>
                            <a:pt x="-1320451" y="1007487"/>
                          </a:cubicBezTo>
                          <a:cubicBezTo>
                            <a:pt x="-810128" y="853323"/>
                            <a:pt x="-284104" y="491176"/>
                            <a:pt x="0" y="338707"/>
                          </a:cubicBezTo>
                          <a:lnTo>
                            <a:pt x="0" y="338714"/>
                          </a:ln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12" name="Text Placeholder 7">
              <a:extLst>
                <a:ext uri="{FF2B5EF4-FFF2-40B4-BE49-F238E27FC236}">
                  <a16:creationId xmlns:a16="http://schemas.microsoft.com/office/drawing/2014/main" id="{30CA2480-CBC8-2FF9-1002-B5DFEA6C4256}"/>
                </a:ext>
              </a:extLst>
            </p:cNvPr>
            <p:cNvSpPr txBox="1">
              <a:spLocks/>
            </p:cNvSpPr>
            <p:nvPr/>
          </p:nvSpPr>
          <p:spPr>
            <a:xfrm>
              <a:off x="5125284" y="3100345"/>
              <a:ext cx="3047620" cy="1545206"/>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algn="ctr">
                <a:spcBef>
                  <a:spcPts val="0"/>
                </a:spcBef>
                <a:spcAft>
                  <a:spcPts val="0"/>
                </a:spcAft>
              </a:pPr>
              <a:r>
                <a:rPr lang="en-US" sz="5400" dirty="0" err="1">
                  <a:solidFill>
                    <a:srgbClr val="002060"/>
                  </a:solidFill>
                  <a:effectLst/>
                  <a:latin typeface="Cambria" panose="02040503050406030204" pitchFamily="18" charset="0"/>
                  <a:ea typeface="Cambria" panose="02040503050406030204" pitchFamily="18" charset="0"/>
                </a:rPr>
                <a:t>Nêu</a:t>
              </a:r>
              <a:r>
                <a:rPr lang="en-US" sz="5400" dirty="0">
                  <a:solidFill>
                    <a:srgbClr val="002060"/>
                  </a:solidFill>
                  <a:effectLst/>
                  <a:latin typeface="Cambria" panose="02040503050406030204" pitchFamily="18" charset="0"/>
                  <a:ea typeface="Cambria" panose="02040503050406030204" pitchFamily="18" charset="0"/>
                </a:rPr>
                <a:t> </a:t>
              </a:r>
              <a:r>
                <a:rPr lang="en-US" sz="5400" dirty="0" err="1">
                  <a:solidFill>
                    <a:srgbClr val="002060"/>
                  </a:solidFill>
                  <a:effectLst/>
                  <a:latin typeface="Cambria" panose="02040503050406030204" pitchFamily="18" charset="0"/>
                  <a:ea typeface="Cambria" panose="02040503050406030204" pitchFamily="18" charset="0"/>
                </a:rPr>
                <a:t>cấu</a:t>
              </a:r>
              <a:r>
                <a:rPr lang="en-US" sz="5400" dirty="0">
                  <a:solidFill>
                    <a:srgbClr val="002060"/>
                  </a:solidFill>
                  <a:effectLst/>
                  <a:latin typeface="Cambria" panose="02040503050406030204" pitchFamily="18" charset="0"/>
                  <a:ea typeface="Cambria" panose="02040503050406030204" pitchFamily="18" charset="0"/>
                </a:rPr>
                <a:t> </a:t>
              </a:r>
              <a:r>
                <a:rPr lang="en-US" sz="5400" dirty="0" err="1">
                  <a:solidFill>
                    <a:srgbClr val="002060"/>
                  </a:solidFill>
                  <a:effectLst/>
                  <a:latin typeface="Cambria" panose="02040503050406030204" pitchFamily="18" charset="0"/>
                  <a:ea typeface="Cambria" panose="02040503050406030204" pitchFamily="18" charset="0"/>
                </a:rPr>
                <a:t>tạo</a:t>
              </a:r>
              <a:r>
                <a:rPr lang="en-US" sz="5400" dirty="0">
                  <a:solidFill>
                    <a:srgbClr val="002060"/>
                  </a:solidFill>
                  <a:effectLst/>
                  <a:latin typeface="Cambria" panose="02040503050406030204" pitchFamily="18" charset="0"/>
                  <a:ea typeface="Cambria" panose="02040503050406030204" pitchFamily="18" charset="0"/>
                </a:rPr>
                <a:t> </a:t>
              </a:r>
              <a:r>
                <a:rPr lang="en-US" sz="5400" dirty="0" err="1">
                  <a:solidFill>
                    <a:srgbClr val="002060"/>
                  </a:solidFill>
                  <a:effectLst/>
                  <a:latin typeface="Cambria" panose="02040503050406030204" pitchFamily="18" charset="0"/>
                  <a:ea typeface="Cambria" panose="02040503050406030204" pitchFamily="18" charset="0"/>
                </a:rPr>
                <a:t>bài</a:t>
              </a:r>
              <a:r>
                <a:rPr lang="en-US" sz="5400" dirty="0">
                  <a:solidFill>
                    <a:srgbClr val="002060"/>
                  </a:solidFill>
                  <a:effectLst/>
                  <a:latin typeface="Cambria" panose="02040503050406030204" pitchFamily="18" charset="0"/>
                  <a:ea typeface="Cambria" panose="02040503050406030204" pitchFamily="18" charset="0"/>
                </a:rPr>
                <a:t> </a:t>
              </a:r>
              <a:r>
                <a:rPr lang="en-US" sz="5400" dirty="0" err="1">
                  <a:solidFill>
                    <a:srgbClr val="002060"/>
                  </a:solidFill>
                  <a:effectLst/>
                  <a:latin typeface="Cambria" panose="02040503050406030204" pitchFamily="18" charset="0"/>
                  <a:ea typeface="Cambria" panose="02040503050406030204" pitchFamily="18" charset="0"/>
                </a:rPr>
                <a:t>văn</a:t>
              </a:r>
              <a:r>
                <a:rPr lang="en-US" sz="5400" dirty="0">
                  <a:solidFill>
                    <a:srgbClr val="002060"/>
                  </a:solidFill>
                  <a:effectLst/>
                  <a:latin typeface="Cambria" panose="02040503050406030204" pitchFamily="18" charset="0"/>
                  <a:ea typeface="Cambria" panose="02040503050406030204" pitchFamily="18" charset="0"/>
                </a:rPr>
                <a:t> </a:t>
              </a:r>
              <a:r>
                <a:rPr lang="en-US" sz="5400" dirty="0" err="1">
                  <a:solidFill>
                    <a:srgbClr val="002060"/>
                  </a:solidFill>
                  <a:effectLst/>
                  <a:latin typeface="Cambria" panose="02040503050406030204" pitchFamily="18" charset="0"/>
                  <a:ea typeface="Cambria" panose="02040503050406030204" pitchFamily="18" charset="0"/>
                </a:rPr>
                <a:t>tả</a:t>
              </a:r>
              <a:r>
                <a:rPr lang="en-US" sz="5400" dirty="0">
                  <a:solidFill>
                    <a:srgbClr val="002060"/>
                  </a:solidFill>
                  <a:effectLst/>
                  <a:latin typeface="Cambria" panose="02040503050406030204" pitchFamily="18" charset="0"/>
                  <a:ea typeface="Cambria" panose="02040503050406030204" pitchFamily="18" charset="0"/>
                </a:rPr>
                <a:t> </a:t>
              </a:r>
              <a:r>
                <a:rPr lang="en-US" sz="5400" dirty="0" err="1">
                  <a:solidFill>
                    <a:srgbClr val="002060"/>
                  </a:solidFill>
                  <a:effectLst/>
                  <a:latin typeface="Cambria" panose="02040503050406030204" pitchFamily="18" charset="0"/>
                  <a:ea typeface="Cambria" panose="02040503050406030204" pitchFamily="18" charset="0"/>
                </a:rPr>
                <a:t>người</a:t>
              </a:r>
              <a:r>
                <a:rPr lang="en-US" sz="5400" dirty="0">
                  <a:solidFill>
                    <a:srgbClr val="002060"/>
                  </a:solidFill>
                  <a:effectLst/>
                  <a:latin typeface="Cambria" panose="02040503050406030204" pitchFamily="18" charset="0"/>
                  <a:ea typeface="Cambria" panose="02040503050406030204" pitchFamily="18" charset="0"/>
                </a:rPr>
                <a:t> </a:t>
              </a:r>
            </a:p>
          </p:txBody>
        </p:sp>
      </p:grpSp>
    </p:spTree>
    <p:extLst>
      <p:ext uri="{BB962C8B-B14F-4D97-AF65-F5344CB8AC3E}">
        <p14:creationId xmlns:p14="http://schemas.microsoft.com/office/powerpoint/2010/main" val="7159727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2" name="uỷn.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86396-AD46-E802-6125-D11F75BA02D0}"/>
            </a:ext>
          </a:extLst>
        </p:cNvPr>
        <p:cNvGrpSpPr/>
        <p:nvPr/>
      </p:nvGrpSpPr>
      <p:grpSpPr>
        <a:xfrm>
          <a:off x="0" y="0"/>
          <a:ext cx="0" cy="0"/>
          <a:chOff x="0" y="0"/>
          <a:chExt cx="0" cy="0"/>
        </a:xfrm>
      </p:grpSpPr>
      <p:sp>
        <p:nvSpPr>
          <p:cNvPr id="21" name="矩形 2">
            <a:extLst>
              <a:ext uri="{FF2B5EF4-FFF2-40B4-BE49-F238E27FC236}">
                <a16:creationId xmlns:a16="http://schemas.microsoft.com/office/drawing/2014/main" id="{6920DB20-9F92-9289-C367-03DB474573EE}"/>
              </a:ext>
            </a:extLst>
          </p:cNvPr>
          <p:cNvSpPr/>
          <p:nvPr/>
        </p:nvSpPr>
        <p:spPr>
          <a:xfrm>
            <a:off x="590994" y="566071"/>
            <a:ext cx="7231745" cy="5020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pic>
        <p:nvPicPr>
          <p:cNvPr id="11" name="Picture 10">
            <a:extLst>
              <a:ext uri="{FF2B5EF4-FFF2-40B4-BE49-F238E27FC236}">
                <a16:creationId xmlns:a16="http://schemas.microsoft.com/office/drawing/2014/main" id="{BBE52AB4-E5A4-6B42-5D5B-5B93B897FD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6657" y="175227"/>
            <a:ext cx="2185343" cy="2185343"/>
          </a:xfrm>
          <a:prstGeom prst="rect">
            <a:avLst/>
          </a:prstGeom>
        </p:spPr>
      </p:pic>
      <p:pic>
        <p:nvPicPr>
          <p:cNvPr id="4" name="Picture 3" descr="A green and red text on a black background&#10;&#10;Description automatically generated">
            <a:extLst>
              <a:ext uri="{FF2B5EF4-FFF2-40B4-BE49-F238E27FC236}">
                <a16:creationId xmlns:a16="http://schemas.microsoft.com/office/drawing/2014/main" id="{3E00217E-4968-3860-515A-CFD5C3EEAD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277" y="402520"/>
            <a:ext cx="7193903" cy="5791702"/>
          </a:xfrm>
          <a:prstGeom prst="rect">
            <a:avLst/>
          </a:prstGeom>
        </p:spPr>
      </p:pic>
    </p:spTree>
    <p:extLst>
      <p:ext uri="{BB962C8B-B14F-4D97-AF65-F5344CB8AC3E}">
        <p14:creationId xmlns:p14="http://schemas.microsoft.com/office/powerpoint/2010/main" val="32946643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566CBF99-BF4E-3E8E-742F-FE0C2F2F9BB9}"/>
              </a:ext>
            </a:extLst>
          </p:cNvPr>
          <p:cNvSpPr/>
          <p:nvPr/>
        </p:nvSpPr>
        <p:spPr>
          <a:xfrm>
            <a:off x="228600" y="139700"/>
            <a:ext cx="117475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grpSp>
        <p:nvGrpSpPr>
          <p:cNvPr id="9" name="Group 8">
            <a:extLst>
              <a:ext uri="{FF2B5EF4-FFF2-40B4-BE49-F238E27FC236}">
                <a16:creationId xmlns:a16="http://schemas.microsoft.com/office/drawing/2014/main" id="{DFD8BB7E-18DD-2CCF-C5DF-4B9701E2822B}"/>
              </a:ext>
            </a:extLst>
          </p:cNvPr>
          <p:cNvGrpSpPr/>
          <p:nvPr/>
        </p:nvGrpSpPr>
        <p:grpSpPr>
          <a:xfrm>
            <a:off x="461715" y="-99868"/>
            <a:ext cx="11316628" cy="1754497"/>
            <a:chOff x="1159668" y="272371"/>
            <a:chExt cx="9872664" cy="1735932"/>
          </a:xfrm>
        </p:grpSpPr>
        <p:sp>
          <p:nvSpPr>
            <p:cNvPr id="10" name="Rectangle: Rounded Corners 9">
              <a:extLst>
                <a:ext uri="{FF2B5EF4-FFF2-40B4-BE49-F238E27FC236}">
                  <a16:creationId xmlns:a16="http://schemas.microsoft.com/office/drawing/2014/main" id="{881E261B-A036-7747-31AE-8BDA2D5B489C}"/>
                </a:ext>
              </a:extLst>
            </p:cNvPr>
            <p:cNvSpPr/>
            <p:nvPr/>
          </p:nvSpPr>
          <p:spPr>
            <a:xfrm>
              <a:off x="1159668" y="272371"/>
              <a:ext cx="9872664" cy="17359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157059F7-EC1D-DFB8-4F4E-DEF38536BC0E}"/>
                </a:ext>
              </a:extLst>
            </p:cNvPr>
            <p:cNvSpPr txBox="1"/>
            <p:nvPr/>
          </p:nvSpPr>
          <p:spPr>
            <a:xfrm>
              <a:off x="1509266" y="364049"/>
              <a:ext cx="9323634" cy="15530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1. </a:t>
              </a: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Làm một sản phẩm (viết thiệp, vẽ tranh,...) tặng người thân hoặc người bạn mà em yêu quý. Chia sẻ với người nhận điều em muốn thể hiện qua sản phẩm đó.</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12" name="Picture 11">
            <a:extLst>
              <a:ext uri="{FF2B5EF4-FFF2-40B4-BE49-F238E27FC236}">
                <a16:creationId xmlns:a16="http://schemas.microsoft.com/office/drawing/2014/main" id="{12C736AF-9946-E809-0635-0F382E900450}"/>
              </a:ext>
            </a:extLst>
          </p:cNvPr>
          <p:cNvPicPr>
            <a:picLocks noChangeAspect="1"/>
          </p:cNvPicPr>
          <p:nvPr/>
        </p:nvPicPr>
        <p:blipFill>
          <a:blip r:embed="rId2"/>
          <a:stretch>
            <a:fillRect/>
          </a:stretch>
        </p:blipFill>
        <p:spPr>
          <a:xfrm flipH="1">
            <a:off x="371735" y="3553190"/>
            <a:ext cx="3166156" cy="3304810"/>
          </a:xfrm>
          <a:prstGeom prst="rect">
            <a:avLst/>
          </a:prstGeom>
        </p:spPr>
      </p:pic>
      <p:pic>
        <p:nvPicPr>
          <p:cNvPr id="2050" name="Picture 2" descr="Viết đoạn văn tả người trang 28, 29 lớp 5 | Kết nối tri thức Giải Tiếng Việt lớp 5">
            <a:extLst>
              <a:ext uri="{FF2B5EF4-FFF2-40B4-BE49-F238E27FC236}">
                <a16:creationId xmlns:a16="http://schemas.microsoft.com/office/drawing/2014/main" id="{070CBA98-11DF-4761-0415-20F7D17E4A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1156" y="2071688"/>
            <a:ext cx="8186275" cy="2565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83014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wipe(down)">
                                      <p:cBhvr>
                                        <p:cTn id="1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566CBF99-BF4E-3E8E-742F-FE0C2F2F9BB9}"/>
              </a:ext>
            </a:extLst>
          </p:cNvPr>
          <p:cNvSpPr/>
          <p:nvPr/>
        </p:nvSpPr>
        <p:spPr>
          <a:xfrm>
            <a:off x="228600" y="139700"/>
            <a:ext cx="117475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grpSp>
        <p:nvGrpSpPr>
          <p:cNvPr id="9" name="Group 8">
            <a:extLst>
              <a:ext uri="{FF2B5EF4-FFF2-40B4-BE49-F238E27FC236}">
                <a16:creationId xmlns:a16="http://schemas.microsoft.com/office/drawing/2014/main" id="{DFD8BB7E-18DD-2CCF-C5DF-4B9701E2822B}"/>
              </a:ext>
            </a:extLst>
          </p:cNvPr>
          <p:cNvGrpSpPr/>
          <p:nvPr/>
        </p:nvGrpSpPr>
        <p:grpSpPr>
          <a:xfrm>
            <a:off x="461715" y="-99868"/>
            <a:ext cx="11316628" cy="1754497"/>
            <a:chOff x="1159668" y="272371"/>
            <a:chExt cx="9872664" cy="1735932"/>
          </a:xfrm>
        </p:grpSpPr>
        <p:sp>
          <p:nvSpPr>
            <p:cNvPr id="10" name="Rectangle: Rounded Corners 9">
              <a:extLst>
                <a:ext uri="{FF2B5EF4-FFF2-40B4-BE49-F238E27FC236}">
                  <a16:creationId xmlns:a16="http://schemas.microsoft.com/office/drawing/2014/main" id="{881E261B-A036-7747-31AE-8BDA2D5B489C}"/>
                </a:ext>
              </a:extLst>
            </p:cNvPr>
            <p:cNvSpPr/>
            <p:nvPr/>
          </p:nvSpPr>
          <p:spPr>
            <a:xfrm>
              <a:off x="1159668" y="272371"/>
              <a:ext cx="9872664" cy="173593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157059F7-EC1D-DFB8-4F4E-DEF38536BC0E}"/>
                </a:ext>
              </a:extLst>
            </p:cNvPr>
            <p:cNvSpPr txBox="1"/>
            <p:nvPr/>
          </p:nvSpPr>
          <p:spPr>
            <a:xfrm>
              <a:off x="1509266" y="364049"/>
              <a:ext cx="9323634" cy="15530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2. </a:t>
              </a: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Tìm đọc bài thơ thể hiện vẻ đẹp cuộc sống (những việc làm thể hiện sự tận tâm với công việc; tình cảm yêu thương, sự quan tâm trong gia đình, cộng đồng;...).</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12" name="Picture 11">
            <a:extLst>
              <a:ext uri="{FF2B5EF4-FFF2-40B4-BE49-F238E27FC236}">
                <a16:creationId xmlns:a16="http://schemas.microsoft.com/office/drawing/2014/main" id="{12C736AF-9946-E809-0635-0F382E900450}"/>
              </a:ext>
            </a:extLst>
          </p:cNvPr>
          <p:cNvPicPr>
            <a:picLocks noChangeAspect="1"/>
          </p:cNvPicPr>
          <p:nvPr/>
        </p:nvPicPr>
        <p:blipFill>
          <a:blip r:embed="rId2"/>
          <a:stretch>
            <a:fillRect/>
          </a:stretch>
        </p:blipFill>
        <p:spPr>
          <a:xfrm flipH="1">
            <a:off x="371735" y="3553190"/>
            <a:ext cx="3166156" cy="3304810"/>
          </a:xfrm>
          <a:prstGeom prst="rect">
            <a:avLst/>
          </a:prstGeom>
        </p:spPr>
      </p:pic>
      <p:sp>
        <p:nvSpPr>
          <p:cNvPr id="3" name="TextBox 2">
            <a:extLst>
              <a:ext uri="{FF2B5EF4-FFF2-40B4-BE49-F238E27FC236}">
                <a16:creationId xmlns:a16="http://schemas.microsoft.com/office/drawing/2014/main" id="{3344FE5C-53DC-BCE4-9532-5B7A26F526B0}"/>
              </a:ext>
            </a:extLst>
          </p:cNvPr>
          <p:cNvSpPr txBox="1"/>
          <p:nvPr/>
        </p:nvSpPr>
        <p:spPr>
          <a:xfrm>
            <a:off x="3570514" y="1785257"/>
            <a:ext cx="7870372" cy="4678204"/>
          </a:xfrm>
          <a:prstGeom prst="rect">
            <a:avLst/>
          </a:prstGeom>
          <a:noFill/>
        </p:spPr>
        <p:txBody>
          <a:bodyPr wrap="square" rtlCol="0">
            <a:spAutoFit/>
          </a:bodyPr>
          <a:lstStyle/>
          <a:p>
            <a:pPr algn="ctr"/>
            <a:r>
              <a:rPr lang="vi-VN" sz="2000" b="1" i="0" dirty="0">
                <a:solidFill>
                  <a:srgbClr val="FF0000"/>
                </a:solidFill>
                <a:effectLst/>
                <a:latin typeface="Cambria" panose="02040503050406030204" pitchFamily="18" charset="0"/>
                <a:ea typeface="Cambria" panose="02040503050406030204" pitchFamily="18" charset="0"/>
              </a:rPr>
              <a:t>Vườn ươm gia đình</a:t>
            </a:r>
            <a:endParaRPr lang="vi-VN" sz="2000" b="0" i="0" dirty="0">
              <a:solidFill>
                <a:srgbClr val="FF0000"/>
              </a:solidFill>
              <a:effectLst/>
              <a:latin typeface="Cambria" panose="02040503050406030204" pitchFamily="18" charset="0"/>
              <a:ea typeface="Cambria" panose="02040503050406030204" pitchFamily="18" charset="0"/>
            </a:endParaRPr>
          </a:p>
          <a:p>
            <a:pPr algn="ctr"/>
            <a:r>
              <a:rPr lang="vi-VN" sz="2000" b="0" i="0" dirty="0">
                <a:solidFill>
                  <a:srgbClr val="FF0000"/>
                </a:solidFill>
                <a:effectLst/>
                <a:latin typeface="Cambria" panose="02040503050406030204" pitchFamily="18" charset="0"/>
                <a:ea typeface="Cambria" panose="02040503050406030204" pitchFamily="18" charset="0"/>
              </a:rPr>
              <a:t>Đẹp thay hai tiếng gia đình,</a:t>
            </a:r>
          </a:p>
          <a:p>
            <a:pPr algn="ctr"/>
            <a:r>
              <a:rPr lang="vi-VN" sz="2000" b="0" i="0" dirty="0">
                <a:solidFill>
                  <a:srgbClr val="FF0000"/>
                </a:solidFill>
                <a:effectLst/>
                <a:latin typeface="Cambria" panose="02040503050406030204" pitchFamily="18" charset="0"/>
                <a:ea typeface="Cambria" panose="02040503050406030204" pitchFamily="18" charset="0"/>
              </a:rPr>
              <a:t>Trong ngần câu hát, lung linh vang hòa.</a:t>
            </a:r>
          </a:p>
          <a:p>
            <a:pPr algn="ctr"/>
            <a:r>
              <a:rPr lang="vi-VN" sz="2000" b="0" i="0" dirty="0">
                <a:solidFill>
                  <a:srgbClr val="FF0000"/>
                </a:solidFill>
                <a:effectLst/>
                <a:latin typeface="Cambria" panose="02040503050406030204" pitchFamily="18" charset="0"/>
                <a:ea typeface="Cambria" panose="02040503050406030204" pitchFamily="18" charset="0"/>
              </a:rPr>
              <a:t>An vui hạnh phúc, mái nhà,</a:t>
            </a:r>
          </a:p>
          <a:p>
            <a:pPr algn="ctr"/>
            <a:r>
              <a:rPr lang="vi-VN" sz="2000" b="0" i="0" dirty="0">
                <a:solidFill>
                  <a:srgbClr val="FF0000"/>
                </a:solidFill>
                <a:effectLst/>
                <a:latin typeface="Cambria" panose="02040503050406030204" pitchFamily="18" charset="0"/>
                <a:ea typeface="Cambria" panose="02040503050406030204" pitchFamily="18" charset="0"/>
              </a:rPr>
              <a:t>Có công dưỡng dục mẹ cha tháng ngày.</a:t>
            </a:r>
          </a:p>
          <a:p>
            <a:pPr algn="ctr"/>
            <a:r>
              <a:rPr lang="vi-VN" sz="2000" b="0" i="0" dirty="0">
                <a:solidFill>
                  <a:srgbClr val="FF0000"/>
                </a:solidFill>
                <a:effectLst/>
                <a:latin typeface="Cambria" panose="02040503050406030204" pitchFamily="18" charset="0"/>
                <a:ea typeface="Cambria" panose="02040503050406030204" pitchFamily="18" charset="0"/>
              </a:rPr>
              <a:t> </a:t>
            </a:r>
          </a:p>
          <a:p>
            <a:pPr algn="ctr"/>
            <a:r>
              <a:rPr lang="vi-VN" sz="2000" b="0" i="0" dirty="0">
                <a:solidFill>
                  <a:srgbClr val="FF0000"/>
                </a:solidFill>
                <a:effectLst/>
                <a:latin typeface="Cambria" panose="02040503050406030204" pitchFamily="18" charset="0"/>
                <a:ea typeface="Cambria" panose="02040503050406030204" pitchFamily="18" charset="0"/>
              </a:rPr>
              <a:t>Anh em trên dưới sum vầy,</a:t>
            </a:r>
          </a:p>
          <a:p>
            <a:pPr algn="ctr"/>
            <a:r>
              <a:rPr lang="vi-VN" sz="2000" b="0" i="0" dirty="0">
                <a:solidFill>
                  <a:srgbClr val="FF0000"/>
                </a:solidFill>
                <a:effectLst/>
                <a:latin typeface="Cambria" panose="02040503050406030204" pitchFamily="18" charset="0"/>
                <a:ea typeface="Cambria" panose="02040503050406030204" pitchFamily="18" charset="0"/>
              </a:rPr>
              <a:t>Nâng niu đùm bọc đong đầy mến thương.</a:t>
            </a:r>
          </a:p>
          <a:p>
            <a:pPr algn="ctr"/>
            <a:r>
              <a:rPr lang="vi-VN" sz="2000" b="0" i="0" dirty="0">
                <a:solidFill>
                  <a:srgbClr val="FF0000"/>
                </a:solidFill>
                <a:effectLst/>
                <a:latin typeface="Cambria" panose="02040503050406030204" pitchFamily="18" charset="0"/>
                <a:ea typeface="Cambria" panose="02040503050406030204" pitchFamily="18" charset="0"/>
              </a:rPr>
              <a:t>Đường dài có những nắng sương,</a:t>
            </a:r>
          </a:p>
          <a:p>
            <a:pPr algn="ctr"/>
            <a:r>
              <a:rPr lang="vi-VN" sz="2000" b="0" i="0" dirty="0">
                <a:solidFill>
                  <a:srgbClr val="FF0000"/>
                </a:solidFill>
                <a:effectLst/>
                <a:latin typeface="Cambria" panose="02040503050406030204" pitchFamily="18" charset="0"/>
                <a:ea typeface="Cambria" panose="02040503050406030204" pitchFamily="18" charset="0"/>
              </a:rPr>
              <a:t>Vẫn luôn nồng ấm, ngát hương ân tình.</a:t>
            </a:r>
          </a:p>
          <a:p>
            <a:pPr algn="ctr"/>
            <a:r>
              <a:rPr lang="vi-VN" sz="2000" b="0" i="0" dirty="0">
                <a:solidFill>
                  <a:srgbClr val="FF0000"/>
                </a:solidFill>
                <a:effectLst/>
                <a:latin typeface="Cambria" panose="02040503050406030204" pitchFamily="18" charset="0"/>
                <a:ea typeface="Cambria" panose="02040503050406030204" pitchFamily="18" charset="0"/>
              </a:rPr>
              <a:t> </a:t>
            </a:r>
          </a:p>
          <a:p>
            <a:pPr algn="ctr"/>
            <a:r>
              <a:rPr lang="vi-VN" sz="2000" b="0" i="0" dirty="0">
                <a:solidFill>
                  <a:srgbClr val="FF0000"/>
                </a:solidFill>
                <a:effectLst/>
                <a:latin typeface="Cambria" panose="02040503050406030204" pitchFamily="18" charset="0"/>
                <a:ea typeface="Cambria" panose="02040503050406030204" pitchFamily="18" charset="0"/>
              </a:rPr>
              <a:t>Niềm tin, cậy, mến trung trinh,</a:t>
            </a:r>
          </a:p>
          <a:p>
            <a:pPr algn="ctr"/>
            <a:r>
              <a:rPr lang="vi-VN" sz="2000" b="0" i="0" dirty="0">
                <a:solidFill>
                  <a:srgbClr val="FF0000"/>
                </a:solidFill>
                <a:effectLst/>
                <a:latin typeface="Cambria" panose="02040503050406030204" pitchFamily="18" charset="0"/>
                <a:ea typeface="Cambria" panose="02040503050406030204" pitchFamily="18" charset="0"/>
              </a:rPr>
              <a:t>Hằng luôn suy ngẫm câu kinh sớm chiều.</a:t>
            </a:r>
          </a:p>
          <a:p>
            <a:pPr algn="ctr"/>
            <a:r>
              <a:rPr lang="vi-VN" sz="2000" b="0" i="0" dirty="0">
                <a:solidFill>
                  <a:srgbClr val="FF0000"/>
                </a:solidFill>
                <a:effectLst/>
                <a:latin typeface="Cambria" panose="02040503050406030204" pitchFamily="18" charset="0"/>
                <a:ea typeface="Cambria" panose="02040503050406030204" pitchFamily="18" charset="0"/>
              </a:rPr>
              <a:t>Vườn hoa tươi thắm mỹ miều,</a:t>
            </a:r>
          </a:p>
          <a:p>
            <a:pPr algn="ctr"/>
            <a:r>
              <a:rPr lang="vi-VN" sz="2000" b="0" i="0" dirty="0">
                <a:solidFill>
                  <a:srgbClr val="FF0000"/>
                </a:solidFill>
                <a:effectLst/>
                <a:latin typeface="Cambria" panose="02040503050406030204" pitchFamily="18" charset="0"/>
                <a:ea typeface="Cambria" panose="02040503050406030204" pitchFamily="18" charset="0"/>
              </a:rPr>
              <a:t>Gia đình có Chúa ngợp nhiều Thánh ân.</a:t>
            </a:r>
          </a:p>
        </p:txBody>
      </p:sp>
    </p:spTree>
    <p:extLst>
      <p:ext uri="{BB962C8B-B14F-4D97-AF65-F5344CB8AC3E}">
        <p14:creationId xmlns:p14="http://schemas.microsoft.com/office/powerpoint/2010/main" val="2798385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E869C377-D29D-3048-ECFF-B424EAEC1D63}"/>
              </a:ext>
            </a:extLst>
          </p:cNvPr>
          <p:cNvSpPr/>
          <p:nvPr/>
        </p:nvSpPr>
        <p:spPr>
          <a:xfrm>
            <a:off x="969706" y="859971"/>
            <a:ext cx="8701314" cy="47679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pic>
        <p:nvPicPr>
          <p:cNvPr id="6" name="Picture 5">
            <a:extLst>
              <a:ext uri="{FF2B5EF4-FFF2-40B4-BE49-F238E27FC236}">
                <a16:creationId xmlns:a16="http://schemas.microsoft.com/office/drawing/2014/main" id="{160B267A-D469-A8ED-B26D-1920201FCDAB}"/>
              </a:ext>
            </a:extLst>
          </p:cNvPr>
          <p:cNvPicPr>
            <a:picLocks noChangeAspect="1"/>
          </p:cNvPicPr>
          <p:nvPr/>
        </p:nvPicPr>
        <p:blipFill>
          <a:blip r:embed="rId2"/>
          <a:stretch>
            <a:fillRect/>
          </a:stretch>
        </p:blipFill>
        <p:spPr>
          <a:xfrm>
            <a:off x="379127" y="1647961"/>
            <a:ext cx="9882473" cy="3170195"/>
          </a:xfrm>
          <a:prstGeom prst="rect">
            <a:avLst/>
          </a:prstGeom>
        </p:spPr>
      </p:pic>
    </p:spTree>
    <p:extLst>
      <p:ext uri="{BB962C8B-B14F-4D97-AF65-F5344CB8AC3E}">
        <p14:creationId xmlns:p14="http://schemas.microsoft.com/office/powerpoint/2010/main" val="34063945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4EA5C4C8-9464-80B2-3F15-F756CE1513F5}"/>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pic>
        <p:nvPicPr>
          <p:cNvPr id="4" name="Picture 3">
            <a:extLst>
              <a:ext uri="{FF2B5EF4-FFF2-40B4-BE49-F238E27FC236}">
                <a16:creationId xmlns:a16="http://schemas.microsoft.com/office/drawing/2014/main" id="{F831228A-84F0-8F19-9E4D-0AA351211CC5}"/>
              </a:ext>
            </a:extLst>
          </p:cNvPr>
          <p:cNvPicPr>
            <a:picLocks noChangeAspect="1"/>
          </p:cNvPicPr>
          <p:nvPr/>
        </p:nvPicPr>
        <p:blipFill>
          <a:blip r:embed="rId3"/>
          <a:stretch>
            <a:fillRect/>
          </a:stretch>
        </p:blipFill>
        <p:spPr>
          <a:xfrm>
            <a:off x="3348779" y="3746227"/>
            <a:ext cx="2148508" cy="2912133"/>
          </a:xfrm>
          <a:prstGeom prst="rect">
            <a:avLst/>
          </a:prstGeom>
        </p:spPr>
      </p:pic>
      <p:pic>
        <p:nvPicPr>
          <p:cNvPr id="5" name="Picture 4">
            <a:extLst>
              <a:ext uri="{FF2B5EF4-FFF2-40B4-BE49-F238E27FC236}">
                <a16:creationId xmlns:a16="http://schemas.microsoft.com/office/drawing/2014/main" id="{231E42A4-7493-8338-9685-929F7DBAE979}"/>
              </a:ext>
            </a:extLst>
          </p:cNvPr>
          <p:cNvPicPr>
            <a:picLocks noChangeAspect="1"/>
          </p:cNvPicPr>
          <p:nvPr/>
        </p:nvPicPr>
        <p:blipFill>
          <a:blip r:embed="rId4"/>
          <a:stretch>
            <a:fillRect/>
          </a:stretch>
        </p:blipFill>
        <p:spPr>
          <a:xfrm flipH="1">
            <a:off x="704733" y="1839040"/>
            <a:ext cx="2080768" cy="4608000"/>
          </a:xfrm>
          <a:prstGeom prst="rect">
            <a:avLst/>
          </a:prstGeom>
        </p:spPr>
      </p:pic>
      <p:grpSp>
        <p:nvGrpSpPr>
          <p:cNvPr id="6" name="Nhóm 2">
            <a:extLst>
              <a:ext uri="{FF2B5EF4-FFF2-40B4-BE49-F238E27FC236}">
                <a16:creationId xmlns:a16="http://schemas.microsoft.com/office/drawing/2014/main" id="{AE769410-B6A1-0926-1F0E-3B444D7E77B7}"/>
              </a:ext>
            </a:extLst>
          </p:cNvPr>
          <p:cNvGrpSpPr/>
          <p:nvPr/>
        </p:nvGrpSpPr>
        <p:grpSpPr>
          <a:xfrm flipH="1">
            <a:off x="5812971" y="3069771"/>
            <a:ext cx="5987140" cy="3178629"/>
            <a:chOff x="4719954" y="2127384"/>
            <a:chExt cx="3327747" cy="2664147"/>
          </a:xfrm>
        </p:grpSpPr>
        <p:sp>
          <p:nvSpPr>
            <p:cNvPr id="8" name="Bong bóng Lời nói: Hình chữ nhật với Góc Tròn 3">
              <a:extLst>
                <a:ext uri="{FF2B5EF4-FFF2-40B4-BE49-F238E27FC236}">
                  <a16:creationId xmlns:a16="http://schemas.microsoft.com/office/drawing/2014/main" id="{8CA90B45-4740-C693-547E-BCE28D5BA189}"/>
                </a:ext>
              </a:extLst>
            </p:cNvPr>
            <p:cNvSpPr/>
            <p:nvPr/>
          </p:nvSpPr>
          <p:spPr>
            <a:xfrm flipH="1">
              <a:off x="4719954" y="2127384"/>
              <a:ext cx="3327747" cy="2664147"/>
            </a:xfrm>
            <a:prstGeom prst="roundRect">
              <a:avLst/>
            </a:prstGeom>
            <a:solidFill>
              <a:srgbClr val="FFFF66"/>
            </a:solidFill>
            <a:ln w="38100" cap="rnd" cmpd="thinThick">
              <a:solidFill>
                <a:srgbClr val="FFC000"/>
              </a:solidFill>
              <a:prstDash val="sysDash"/>
              <a:round/>
              <a:extLst>
                <a:ext uri="{C807C97D-BFC1-408E-A445-0C87EB9F89A2}">
                  <ask:lineSketchStyleProps xmlns:ask="http://schemas.microsoft.com/office/drawing/2018/sketchyshapes" sd="2214188587">
                    <a:custGeom>
                      <a:avLst/>
                      <a:gdLst>
                        <a:gd name="connsiteX0" fmla="*/ 0 w 5987140"/>
                        <a:gd name="connsiteY0" fmla="*/ 529782 h 3178629"/>
                        <a:gd name="connsiteX1" fmla="*/ 529782 w 5987140"/>
                        <a:gd name="connsiteY1" fmla="*/ 0 h 3178629"/>
                        <a:gd name="connsiteX2" fmla="*/ 5457358 w 5987140"/>
                        <a:gd name="connsiteY2" fmla="*/ 0 h 3178629"/>
                        <a:gd name="connsiteX3" fmla="*/ 5987140 w 5987140"/>
                        <a:gd name="connsiteY3" fmla="*/ 529782 h 3178629"/>
                        <a:gd name="connsiteX4" fmla="*/ 5987140 w 5987140"/>
                        <a:gd name="connsiteY4" fmla="*/ 2648847 h 3178629"/>
                        <a:gd name="connsiteX5" fmla="*/ 5457358 w 5987140"/>
                        <a:gd name="connsiteY5" fmla="*/ 3178629 h 3178629"/>
                        <a:gd name="connsiteX6" fmla="*/ 529782 w 5987140"/>
                        <a:gd name="connsiteY6" fmla="*/ 3178629 h 3178629"/>
                        <a:gd name="connsiteX7" fmla="*/ 0 w 5987140"/>
                        <a:gd name="connsiteY7" fmla="*/ 2648847 h 3178629"/>
                        <a:gd name="connsiteX8" fmla="*/ 0 w 5987140"/>
                        <a:gd name="connsiteY8" fmla="*/ 529782 h 3178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87140" h="3178629" fill="none" extrusionOk="0">
                          <a:moveTo>
                            <a:pt x="0" y="529782"/>
                          </a:moveTo>
                          <a:cubicBezTo>
                            <a:pt x="35926" y="192497"/>
                            <a:pt x="185015" y="-3912"/>
                            <a:pt x="529782" y="0"/>
                          </a:cubicBezTo>
                          <a:cubicBezTo>
                            <a:pt x="2790264" y="145084"/>
                            <a:pt x="3074122" y="-35079"/>
                            <a:pt x="5457358" y="0"/>
                          </a:cubicBezTo>
                          <a:cubicBezTo>
                            <a:pt x="5711116" y="-20765"/>
                            <a:pt x="6024309" y="216270"/>
                            <a:pt x="5987140" y="529782"/>
                          </a:cubicBezTo>
                          <a:cubicBezTo>
                            <a:pt x="5831507" y="974920"/>
                            <a:pt x="6010606" y="2175229"/>
                            <a:pt x="5987140" y="2648847"/>
                          </a:cubicBezTo>
                          <a:cubicBezTo>
                            <a:pt x="5944199" y="2923098"/>
                            <a:pt x="5785325" y="3156824"/>
                            <a:pt x="5457358" y="3178629"/>
                          </a:cubicBezTo>
                          <a:cubicBezTo>
                            <a:pt x="3950285" y="3089627"/>
                            <a:pt x="2081611" y="3225539"/>
                            <a:pt x="529782" y="3178629"/>
                          </a:cubicBezTo>
                          <a:cubicBezTo>
                            <a:pt x="236917" y="3196743"/>
                            <a:pt x="11396" y="2953381"/>
                            <a:pt x="0" y="2648847"/>
                          </a:cubicBezTo>
                          <a:cubicBezTo>
                            <a:pt x="-134023" y="2293179"/>
                            <a:pt x="-8351" y="1367912"/>
                            <a:pt x="0" y="529782"/>
                          </a:cubicBezTo>
                          <a:close/>
                        </a:path>
                        <a:path w="5987140" h="3178629" stroke="0" extrusionOk="0">
                          <a:moveTo>
                            <a:pt x="0" y="529782"/>
                          </a:moveTo>
                          <a:cubicBezTo>
                            <a:pt x="41970" y="242175"/>
                            <a:pt x="214189" y="-30947"/>
                            <a:pt x="529782" y="0"/>
                          </a:cubicBezTo>
                          <a:cubicBezTo>
                            <a:pt x="1875716" y="-136090"/>
                            <a:pt x="3716505" y="117287"/>
                            <a:pt x="5457358" y="0"/>
                          </a:cubicBezTo>
                          <a:cubicBezTo>
                            <a:pt x="5747480" y="7157"/>
                            <a:pt x="6009245" y="252206"/>
                            <a:pt x="5987140" y="529782"/>
                          </a:cubicBezTo>
                          <a:cubicBezTo>
                            <a:pt x="5869645" y="1478478"/>
                            <a:pt x="6068762" y="2244403"/>
                            <a:pt x="5987140" y="2648847"/>
                          </a:cubicBezTo>
                          <a:cubicBezTo>
                            <a:pt x="5953708" y="2927982"/>
                            <a:pt x="5782202" y="3185998"/>
                            <a:pt x="5457358" y="3178629"/>
                          </a:cubicBezTo>
                          <a:cubicBezTo>
                            <a:pt x="3102437" y="3137128"/>
                            <a:pt x="1670115" y="3307264"/>
                            <a:pt x="529782" y="3178629"/>
                          </a:cubicBezTo>
                          <a:cubicBezTo>
                            <a:pt x="262548" y="3202407"/>
                            <a:pt x="-38234" y="2902471"/>
                            <a:pt x="0" y="2648847"/>
                          </a:cubicBezTo>
                          <a:cubicBezTo>
                            <a:pt x="-154472" y="2370345"/>
                            <a:pt x="-165626" y="1144371"/>
                            <a:pt x="0" y="529782"/>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9" name="Text Placeholder 7">
              <a:extLst>
                <a:ext uri="{FF2B5EF4-FFF2-40B4-BE49-F238E27FC236}">
                  <a16:creationId xmlns:a16="http://schemas.microsoft.com/office/drawing/2014/main" id="{F30F1A0A-9CCE-1586-50E1-CE5AE8AE6E46}"/>
                </a:ext>
              </a:extLst>
            </p:cNvPr>
            <p:cNvSpPr txBox="1">
              <a:spLocks/>
            </p:cNvSpPr>
            <p:nvPr/>
          </p:nvSpPr>
          <p:spPr>
            <a:xfrm>
              <a:off x="4860018" y="2169719"/>
              <a:ext cx="3047620" cy="1545206"/>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algn="just">
                <a:spcBef>
                  <a:spcPts val="0"/>
                </a:spcBef>
                <a:spcAft>
                  <a:spcPts val="0"/>
                </a:spcAft>
              </a:pPr>
              <a:r>
                <a:rPr lang="nl-NL" sz="3200" dirty="0">
                  <a:solidFill>
                    <a:srgbClr val="FF0000"/>
                  </a:solidFill>
                  <a:effectLst/>
                  <a:latin typeface="Cambria" panose="02040503050406030204" pitchFamily="18" charset="0"/>
                  <a:ea typeface="Cambria" panose="02040503050406030204" pitchFamily="18" charset="0"/>
                </a:rPr>
                <a:t>   Cần lựa chọn những chi tiết tiêu biểu về ngoại hình, hoạt </a:t>
              </a:r>
              <a:r>
                <a:rPr lang="nl-NL" sz="3200">
                  <a:solidFill>
                    <a:srgbClr val="FF0000"/>
                  </a:solidFill>
                  <a:effectLst/>
                  <a:latin typeface="Cambria" panose="02040503050406030204" pitchFamily="18" charset="0"/>
                  <a:ea typeface="Cambria" panose="02040503050406030204" pitchFamily="18" charset="0"/>
                </a:rPr>
                <a:t>động, sở </a:t>
              </a:r>
              <a:r>
                <a:rPr lang="nl-NL" sz="3200" dirty="0">
                  <a:solidFill>
                    <a:srgbClr val="FF0000"/>
                  </a:solidFill>
                  <a:effectLst/>
                  <a:latin typeface="Cambria" panose="02040503050406030204" pitchFamily="18" charset="0"/>
                  <a:ea typeface="Cambria" panose="02040503050406030204" pitchFamily="18" charset="0"/>
                </a:rPr>
                <a:t>thích,... thể hiện nét riêng giúp phân biệt người được tả với những người khác.</a:t>
              </a:r>
              <a:endParaRPr lang="en-US" sz="3200" dirty="0">
                <a:solidFill>
                  <a:srgbClr val="FF0000"/>
                </a:solidFill>
                <a:effectLst/>
                <a:latin typeface="Cambria" panose="02040503050406030204" pitchFamily="18" charset="0"/>
                <a:ea typeface="Cambria" panose="02040503050406030204" pitchFamily="18" charset="0"/>
              </a:endParaRPr>
            </a:p>
          </p:txBody>
        </p:sp>
      </p:grpSp>
      <p:grpSp>
        <p:nvGrpSpPr>
          <p:cNvPr id="10" name="Nhóm 2">
            <a:extLst>
              <a:ext uri="{FF2B5EF4-FFF2-40B4-BE49-F238E27FC236}">
                <a16:creationId xmlns:a16="http://schemas.microsoft.com/office/drawing/2014/main" id="{C31769D0-2F52-D457-E39D-4DAAB7F99C13}"/>
              </a:ext>
            </a:extLst>
          </p:cNvPr>
          <p:cNvGrpSpPr/>
          <p:nvPr/>
        </p:nvGrpSpPr>
        <p:grpSpPr>
          <a:xfrm flipH="1">
            <a:off x="3347182" y="1077687"/>
            <a:ext cx="6537046" cy="1534885"/>
            <a:chOff x="4985221" y="3100345"/>
            <a:chExt cx="3327747" cy="1545206"/>
          </a:xfrm>
        </p:grpSpPr>
        <p:sp>
          <p:nvSpPr>
            <p:cNvPr id="11" name="Bong bóng Lời nói: Hình chữ nhật với Góc Tròn 3">
              <a:extLst>
                <a:ext uri="{FF2B5EF4-FFF2-40B4-BE49-F238E27FC236}">
                  <a16:creationId xmlns:a16="http://schemas.microsoft.com/office/drawing/2014/main" id="{2ACFA54E-0FB5-3773-7051-BE1A9DCE4AB5}"/>
                </a:ext>
              </a:extLst>
            </p:cNvPr>
            <p:cNvSpPr/>
            <p:nvPr/>
          </p:nvSpPr>
          <p:spPr>
            <a:xfrm flipH="1">
              <a:off x="4985221" y="3105731"/>
              <a:ext cx="3327747" cy="1534435"/>
            </a:xfrm>
            <a:custGeom>
              <a:avLst/>
              <a:gdLst>
                <a:gd name="connsiteX0" fmla="*/ 0 w 3327747"/>
                <a:gd name="connsiteY0" fmla="*/ 255744 h 1534435"/>
                <a:gd name="connsiteX1" fmla="*/ 255744 w 3327747"/>
                <a:gd name="connsiteY1" fmla="*/ 0 h 1534435"/>
                <a:gd name="connsiteX2" fmla="*/ 554625 w 3327747"/>
                <a:gd name="connsiteY2" fmla="*/ 0 h 1534435"/>
                <a:gd name="connsiteX3" fmla="*/ 554625 w 3327747"/>
                <a:gd name="connsiteY3" fmla="*/ 0 h 1534435"/>
                <a:gd name="connsiteX4" fmla="*/ 1386561 w 3327747"/>
                <a:gd name="connsiteY4" fmla="*/ 0 h 1534435"/>
                <a:gd name="connsiteX5" fmla="*/ 3072003 w 3327747"/>
                <a:gd name="connsiteY5" fmla="*/ 0 h 1534435"/>
                <a:gd name="connsiteX6" fmla="*/ 3327747 w 3327747"/>
                <a:gd name="connsiteY6" fmla="*/ 255744 h 1534435"/>
                <a:gd name="connsiteX7" fmla="*/ 3327747 w 3327747"/>
                <a:gd name="connsiteY7" fmla="*/ 255739 h 1534435"/>
                <a:gd name="connsiteX8" fmla="*/ 3327747 w 3327747"/>
                <a:gd name="connsiteY8" fmla="*/ 255739 h 1534435"/>
                <a:gd name="connsiteX9" fmla="*/ 3327747 w 3327747"/>
                <a:gd name="connsiteY9" fmla="*/ 639348 h 1534435"/>
                <a:gd name="connsiteX10" fmla="*/ 3327747 w 3327747"/>
                <a:gd name="connsiteY10" fmla="*/ 1278691 h 1534435"/>
                <a:gd name="connsiteX11" fmla="*/ 3072003 w 3327747"/>
                <a:gd name="connsiteY11" fmla="*/ 1534435 h 1534435"/>
                <a:gd name="connsiteX12" fmla="*/ 1386561 w 3327747"/>
                <a:gd name="connsiteY12" fmla="*/ 1534435 h 1534435"/>
                <a:gd name="connsiteX13" fmla="*/ 554625 w 3327747"/>
                <a:gd name="connsiteY13" fmla="*/ 1534435 h 1534435"/>
                <a:gd name="connsiteX14" fmla="*/ 554625 w 3327747"/>
                <a:gd name="connsiteY14" fmla="*/ 1534435 h 1534435"/>
                <a:gd name="connsiteX15" fmla="*/ 255744 w 3327747"/>
                <a:gd name="connsiteY15" fmla="*/ 1534435 h 1534435"/>
                <a:gd name="connsiteX16" fmla="*/ 0 w 3327747"/>
                <a:gd name="connsiteY16" fmla="*/ 1278691 h 1534435"/>
                <a:gd name="connsiteX17" fmla="*/ 0 w 3327747"/>
                <a:gd name="connsiteY17" fmla="*/ 639348 h 1534435"/>
                <a:gd name="connsiteX18" fmla="*/ -689409 w 3327747"/>
                <a:gd name="connsiteY18" fmla="*/ 760696 h 1534435"/>
                <a:gd name="connsiteX19" fmla="*/ 0 w 3327747"/>
                <a:gd name="connsiteY19" fmla="*/ 255739 h 1534435"/>
                <a:gd name="connsiteX20" fmla="*/ 0 w 3327747"/>
                <a:gd name="connsiteY20" fmla="*/ 255744 h 153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27747" h="1534435" fill="none" extrusionOk="0">
                  <a:moveTo>
                    <a:pt x="0" y="255744"/>
                  </a:moveTo>
                  <a:cubicBezTo>
                    <a:pt x="-16075" y="130618"/>
                    <a:pt x="136040" y="-5972"/>
                    <a:pt x="255744" y="0"/>
                  </a:cubicBezTo>
                  <a:cubicBezTo>
                    <a:pt x="363663" y="25899"/>
                    <a:pt x="514366" y="-26236"/>
                    <a:pt x="554625" y="0"/>
                  </a:cubicBezTo>
                  <a:lnTo>
                    <a:pt x="554625" y="0"/>
                  </a:lnTo>
                  <a:cubicBezTo>
                    <a:pt x="686601" y="-67775"/>
                    <a:pt x="1272106" y="-69647"/>
                    <a:pt x="1386561" y="0"/>
                  </a:cubicBezTo>
                  <a:cubicBezTo>
                    <a:pt x="2225273" y="24610"/>
                    <a:pt x="2654612" y="-75956"/>
                    <a:pt x="3072003" y="0"/>
                  </a:cubicBezTo>
                  <a:cubicBezTo>
                    <a:pt x="3210296" y="15253"/>
                    <a:pt x="3341243" y="132076"/>
                    <a:pt x="3327747" y="255744"/>
                  </a:cubicBezTo>
                  <a:lnTo>
                    <a:pt x="3327747" y="255739"/>
                  </a:lnTo>
                  <a:lnTo>
                    <a:pt x="3327747" y="255739"/>
                  </a:lnTo>
                  <a:cubicBezTo>
                    <a:pt x="3329996" y="297916"/>
                    <a:pt x="3309124" y="551967"/>
                    <a:pt x="3327747" y="639348"/>
                  </a:cubicBezTo>
                  <a:cubicBezTo>
                    <a:pt x="3275173" y="847628"/>
                    <a:pt x="3375418" y="1124749"/>
                    <a:pt x="3327747" y="1278691"/>
                  </a:cubicBezTo>
                  <a:cubicBezTo>
                    <a:pt x="3331877" y="1396681"/>
                    <a:pt x="3221204" y="1514954"/>
                    <a:pt x="3072003" y="1534435"/>
                  </a:cubicBezTo>
                  <a:cubicBezTo>
                    <a:pt x="2299611" y="1386611"/>
                    <a:pt x="2068439" y="1453754"/>
                    <a:pt x="1386561" y="1534435"/>
                  </a:cubicBezTo>
                  <a:cubicBezTo>
                    <a:pt x="1068472" y="1576881"/>
                    <a:pt x="786790" y="1585474"/>
                    <a:pt x="554625" y="1534435"/>
                  </a:cubicBezTo>
                  <a:lnTo>
                    <a:pt x="554625" y="1534435"/>
                  </a:lnTo>
                  <a:cubicBezTo>
                    <a:pt x="506202" y="1517688"/>
                    <a:pt x="400161" y="1517846"/>
                    <a:pt x="255744" y="1534435"/>
                  </a:cubicBezTo>
                  <a:cubicBezTo>
                    <a:pt x="107258" y="1544185"/>
                    <a:pt x="-13730" y="1418188"/>
                    <a:pt x="0" y="1278691"/>
                  </a:cubicBezTo>
                  <a:cubicBezTo>
                    <a:pt x="30612" y="1180921"/>
                    <a:pt x="-38482" y="752534"/>
                    <a:pt x="0" y="639348"/>
                  </a:cubicBezTo>
                  <a:cubicBezTo>
                    <a:pt x="-285215" y="690241"/>
                    <a:pt x="-447488" y="771623"/>
                    <a:pt x="-689409" y="760696"/>
                  </a:cubicBezTo>
                  <a:cubicBezTo>
                    <a:pt x="-422846" y="632533"/>
                    <a:pt x="-157357" y="357179"/>
                    <a:pt x="0" y="255739"/>
                  </a:cubicBezTo>
                  <a:lnTo>
                    <a:pt x="0" y="255744"/>
                  </a:lnTo>
                  <a:close/>
                </a:path>
                <a:path w="3327747" h="1534435" stroke="0" extrusionOk="0">
                  <a:moveTo>
                    <a:pt x="0" y="255744"/>
                  </a:moveTo>
                  <a:cubicBezTo>
                    <a:pt x="11326" y="115845"/>
                    <a:pt x="111472" y="-4074"/>
                    <a:pt x="255744" y="0"/>
                  </a:cubicBezTo>
                  <a:cubicBezTo>
                    <a:pt x="304873" y="728"/>
                    <a:pt x="439795" y="-13291"/>
                    <a:pt x="554625" y="0"/>
                  </a:cubicBezTo>
                  <a:lnTo>
                    <a:pt x="554625" y="0"/>
                  </a:lnTo>
                  <a:cubicBezTo>
                    <a:pt x="756213" y="-21478"/>
                    <a:pt x="1232731" y="21666"/>
                    <a:pt x="1386561" y="0"/>
                  </a:cubicBezTo>
                  <a:cubicBezTo>
                    <a:pt x="2166186" y="-73219"/>
                    <a:pt x="2613335" y="83827"/>
                    <a:pt x="3072003" y="0"/>
                  </a:cubicBezTo>
                  <a:cubicBezTo>
                    <a:pt x="3210832" y="-972"/>
                    <a:pt x="3343885" y="118187"/>
                    <a:pt x="3327747" y="255744"/>
                  </a:cubicBezTo>
                  <a:lnTo>
                    <a:pt x="3327747" y="255739"/>
                  </a:lnTo>
                  <a:lnTo>
                    <a:pt x="3327747" y="255739"/>
                  </a:lnTo>
                  <a:cubicBezTo>
                    <a:pt x="3359895" y="302134"/>
                    <a:pt x="3306831" y="549172"/>
                    <a:pt x="3327747" y="639348"/>
                  </a:cubicBezTo>
                  <a:cubicBezTo>
                    <a:pt x="3358803" y="877568"/>
                    <a:pt x="3342096" y="959563"/>
                    <a:pt x="3327747" y="1278691"/>
                  </a:cubicBezTo>
                  <a:cubicBezTo>
                    <a:pt x="3311381" y="1403853"/>
                    <a:pt x="3224720" y="1547689"/>
                    <a:pt x="3072003" y="1534435"/>
                  </a:cubicBezTo>
                  <a:cubicBezTo>
                    <a:pt x="2498487" y="1442914"/>
                    <a:pt x="1623721" y="1448930"/>
                    <a:pt x="1386561" y="1534435"/>
                  </a:cubicBezTo>
                  <a:cubicBezTo>
                    <a:pt x="1190267" y="1520141"/>
                    <a:pt x="766968" y="1586738"/>
                    <a:pt x="554625" y="1534435"/>
                  </a:cubicBezTo>
                  <a:lnTo>
                    <a:pt x="554625" y="1534435"/>
                  </a:lnTo>
                  <a:cubicBezTo>
                    <a:pt x="435326" y="1559162"/>
                    <a:pt x="373802" y="1518898"/>
                    <a:pt x="255744" y="1534435"/>
                  </a:cubicBezTo>
                  <a:cubicBezTo>
                    <a:pt x="117560" y="1534826"/>
                    <a:pt x="1982" y="1443929"/>
                    <a:pt x="0" y="1278691"/>
                  </a:cubicBezTo>
                  <a:cubicBezTo>
                    <a:pt x="10900" y="1010974"/>
                    <a:pt x="46876" y="956137"/>
                    <a:pt x="0" y="639348"/>
                  </a:cubicBezTo>
                  <a:cubicBezTo>
                    <a:pt x="-73609" y="633903"/>
                    <a:pt x="-348668" y="751644"/>
                    <a:pt x="-689409" y="760696"/>
                  </a:cubicBezTo>
                  <a:cubicBezTo>
                    <a:pt x="-599385" y="601814"/>
                    <a:pt x="-327188" y="529878"/>
                    <a:pt x="0" y="255739"/>
                  </a:cubicBezTo>
                  <a:lnTo>
                    <a:pt x="0" y="255744"/>
                  </a:lnTo>
                  <a:close/>
                </a:path>
              </a:pathLst>
            </a:custGeom>
            <a:solidFill>
              <a:srgbClr val="FFFF66"/>
            </a:solidFill>
            <a:ln w="38100" cap="rnd" cmpd="thinThick">
              <a:solidFill>
                <a:srgbClr val="FFC000"/>
              </a:solidFill>
              <a:prstDash val="sysDash"/>
              <a:round/>
              <a:extLst>
                <a:ext uri="{C807C97D-BFC1-408E-A445-0C87EB9F89A2}">
                  <ask:lineSketchStyleProps xmlns:ask="http://schemas.microsoft.com/office/drawing/2018/sketchyshapes" sd="2214188587">
                    <a:custGeom>
                      <a:avLst/>
                      <a:gdLst>
                        <a:gd name="connsiteX0" fmla="*/ 0 w 6537046"/>
                        <a:gd name="connsiteY0" fmla="*/ 254035 h 1524186"/>
                        <a:gd name="connsiteX1" fmla="*/ 502385 w 6537046"/>
                        <a:gd name="connsiteY1" fmla="*/ 0 h 1524186"/>
                        <a:gd name="connsiteX2" fmla="*/ 1089508 w 6537046"/>
                        <a:gd name="connsiteY2" fmla="*/ 0 h 1524186"/>
                        <a:gd name="connsiteX3" fmla="*/ 1089508 w 6537046"/>
                        <a:gd name="connsiteY3" fmla="*/ 0 h 1524186"/>
                        <a:gd name="connsiteX4" fmla="*/ 2723768 w 6537046"/>
                        <a:gd name="connsiteY4" fmla="*/ 0 h 1524186"/>
                        <a:gd name="connsiteX5" fmla="*/ 6034660 w 6537046"/>
                        <a:gd name="connsiteY5" fmla="*/ 0 h 1524186"/>
                        <a:gd name="connsiteX6" fmla="*/ 6537046 w 6537046"/>
                        <a:gd name="connsiteY6" fmla="*/ 254035 h 1524186"/>
                        <a:gd name="connsiteX7" fmla="*/ 6537046 w 6537046"/>
                        <a:gd name="connsiteY7" fmla="*/ 254030 h 1524186"/>
                        <a:gd name="connsiteX8" fmla="*/ 6537046 w 6537046"/>
                        <a:gd name="connsiteY8" fmla="*/ 254030 h 1524186"/>
                        <a:gd name="connsiteX9" fmla="*/ 6537046 w 6537046"/>
                        <a:gd name="connsiteY9" fmla="*/ 635077 h 1524186"/>
                        <a:gd name="connsiteX10" fmla="*/ 6537046 w 6537046"/>
                        <a:gd name="connsiteY10" fmla="*/ 1270150 h 1524186"/>
                        <a:gd name="connsiteX11" fmla="*/ 6034660 w 6537046"/>
                        <a:gd name="connsiteY11" fmla="*/ 1524186 h 1524186"/>
                        <a:gd name="connsiteX12" fmla="*/ 2723768 w 6537046"/>
                        <a:gd name="connsiteY12" fmla="*/ 1524186 h 1524186"/>
                        <a:gd name="connsiteX13" fmla="*/ 1089508 w 6537046"/>
                        <a:gd name="connsiteY13" fmla="*/ 1524186 h 1524186"/>
                        <a:gd name="connsiteX14" fmla="*/ 1089508 w 6537046"/>
                        <a:gd name="connsiteY14" fmla="*/ 1524186 h 1524186"/>
                        <a:gd name="connsiteX15" fmla="*/ 502385 w 6537046"/>
                        <a:gd name="connsiteY15" fmla="*/ 1524186 h 1524186"/>
                        <a:gd name="connsiteX16" fmla="*/ 0 w 6537046"/>
                        <a:gd name="connsiteY16" fmla="*/ 1270150 h 1524186"/>
                        <a:gd name="connsiteX17" fmla="*/ 0 w 6537046"/>
                        <a:gd name="connsiteY17" fmla="*/ 635077 h 1524186"/>
                        <a:gd name="connsiteX18" fmla="*/ -1354280 w 6537046"/>
                        <a:gd name="connsiteY18" fmla="*/ 755615 h 1524186"/>
                        <a:gd name="connsiteX19" fmla="*/ 0 w 6537046"/>
                        <a:gd name="connsiteY19" fmla="*/ 254030 h 1524186"/>
                        <a:gd name="connsiteX20" fmla="*/ 0 w 6537046"/>
                        <a:gd name="connsiteY20" fmla="*/ 254035 h 1524186"/>
                        <a:gd name="connsiteX0" fmla="*/ 0 w 6537046"/>
                        <a:gd name="connsiteY0" fmla="*/ 254035 h 1524186"/>
                        <a:gd name="connsiteX1" fmla="*/ 502385 w 6537046"/>
                        <a:gd name="connsiteY1" fmla="*/ 0 h 1524186"/>
                        <a:gd name="connsiteX2" fmla="*/ 1089508 w 6537046"/>
                        <a:gd name="connsiteY2" fmla="*/ 0 h 1524186"/>
                        <a:gd name="connsiteX3" fmla="*/ 1089508 w 6537046"/>
                        <a:gd name="connsiteY3" fmla="*/ 0 h 1524186"/>
                        <a:gd name="connsiteX4" fmla="*/ 2723768 w 6537046"/>
                        <a:gd name="connsiteY4" fmla="*/ 0 h 1524186"/>
                        <a:gd name="connsiteX5" fmla="*/ 6034660 w 6537046"/>
                        <a:gd name="connsiteY5" fmla="*/ 0 h 1524186"/>
                        <a:gd name="connsiteX6" fmla="*/ 6537046 w 6537046"/>
                        <a:gd name="connsiteY6" fmla="*/ 254035 h 1524186"/>
                        <a:gd name="connsiteX7" fmla="*/ 6537046 w 6537046"/>
                        <a:gd name="connsiteY7" fmla="*/ 254030 h 1524186"/>
                        <a:gd name="connsiteX8" fmla="*/ 6537046 w 6537046"/>
                        <a:gd name="connsiteY8" fmla="*/ 254030 h 1524186"/>
                        <a:gd name="connsiteX9" fmla="*/ 6537046 w 6537046"/>
                        <a:gd name="connsiteY9" fmla="*/ 635077 h 1524186"/>
                        <a:gd name="connsiteX10" fmla="*/ 6537046 w 6537046"/>
                        <a:gd name="connsiteY10" fmla="*/ 1270150 h 1524186"/>
                        <a:gd name="connsiteX11" fmla="*/ 6034660 w 6537046"/>
                        <a:gd name="connsiteY11" fmla="*/ 1524186 h 1524186"/>
                        <a:gd name="connsiteX12" fmla="*/ 2723768 w 6537046"/>
                        <a:gd name="connsiteY12" fmla="*/ 1524186 h 1524186"/>
                        <a:gd name="connsiteX13" fmla="*/ 1089508 w 6537046"/>
                        <a:gd name="connsiteY13" fmla="*/ 1524186 h 1524186"/>
                        <a:gd name="connsiteX14" fmla="*/ 1089508 w 6537046"/>
                        <a:gd name="connsiteY14" fmla="*/ 1524186 h 1524186"/>
                        <a:gd name="connsiteX15" fmla="*/ 502385 w 6537046"/>
                        <a:gd name="connsiteY15" fmla="*/ 1524186 h 1524186"/>
                        <a:gd name="connsiteX16" fmla="*/ 0 w 6537046"/>
                        <a:gd name="connsiteY16" fmla="*/ 1270150 h 1524186"/>
                        <a:gd name="connsiteX17" fmla="*/ 0 w 6537046"/>
                        <a:gd name="connsiteY17" fmla="*/ 635077 h 1524186"/>
                        <a:gd name="connsiteX18" fmla="*/ -1354280 w 6537046"/>
                        <a:gd name="connsiteY18" fmla="*/ 755615 h 1524186"/>
                        <a:gd name="connsiteX19" fmla="*/ 0 w 6537046"/>
                        <a:gd name="connsiteY19" fmla="*/ 254030 h 1524186"/>
                        <a:gd name="connsiteX20" fmla="*/ 0 w 6537046"/>
                        <a:gd name="connsiteY20" fmla="*/ 254035 h 1524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537046" h="1524186" fill="none" extrusionOk="0">
                          <a:moveTo>
                            <a:pt x="0" y="254035"/>
                          </a:moveTo>
                          <a:cubicBezTo>
                            <a:pt x="-44923" y="143126"/>
                            <a:pt x="285106" y="-10887"/>
                            <a:pt x="502385" y="0"/>
                          </a:cubicBezTo>
                          <a:cubicBezTo>
                            <a:pt x="716041" y="17281"/>
                            <a:pt x="1013405" y="-19461"/>
                            <a:pt x="1089508" y="0"/>
                          </a:cubicBezTo>
                          <a:lnTo>
                            <a:pt x="1089508" y="0"/>
                          </a:lnTo>
                          <a:cubicBezTo>
                            <a:pt x="1323113" y="-97655"/>
                            <a:pt x="2492307" y="-81218"/>
                            <a:pt x="2723768" y="0"/>
                          </a:cubicBezTo>
                          <a:cubicBezTo>
                            <a:pt x="4237437" y="10711"/>
                            <a:pt x="5130275" y="-33031"/>
                            <a:pt x="6034660" y="0"/>
                          </a:cubicBezTo>
                          <a:cubicBezTo>
                            <a:pt x="6302307" y="35914"/>
                            <a:pt x="6572656" y="143043"/>
                            <a:pt x="6537046" y="254035"/>
                          </a:cubicBezTo>
                          <a:lnTo>
                            <a:pt x="6537046" y="254030"/>
                          </a:lnTo>
                          <a:lnTo>
                            <a:pt x="6537046" y="254030"/>
                          </a:lnTo>
                          <a:cubicBezTo>
                            <a:pt x="6539849" y="295970"/>
                            <a:pt x="6493518" y="546857"/>
                            <a:pt x="6537046" y="635077"/>
                          </a:cubicBezTo>
                          <a:cubicBezTo>
                            <a:pt x="6453258" y="812739"/>
                            <a:pt x="6627768" y="1115096"/>
                            <a:pt x="6537046" y="1270150"/>
                          </a:cubicBezTo>
                          <a:cubicBezTo>
                            <a:pt x="6547495" y="1374194"/>
                            <a:pt x="6337230" y="1481629"/>
                            <a:pt x="6034660" y="1524186"/>
                          </a:cubicBezTo>
                          <a:cubicBezTo>
                            <a:pt x="4510942" y="1324055"/>
                            <a:pt x="4066648" y="1502825"/>
                            <a:pt x="2723768" y="1524186"/>
                          </a:cubicBezTo>
                          <a:cubicBezTo>
                            <a:pt x="2114198" y="1566024"/>
                            <a:pt x="1586965" y="1596688"/>
                            <a:pt x="1089508" y="1524186"/>
                          </a:cubicBezTo>
                          <a:lnTo>
                            <a:pt x="1089508" y="1524186"/>
                          </a:lnTo>
                          <a:cubicBezTo>
                            <a:pt x="1016104" y="1490506"/>
                            <a:pt x="790416" y="1518916"/>
                            <a:pt x="502385" y="1524186"/>
                          </a:cubicBezTo>
                          <a:cubicBezTo>
                            <a:pt x="202832" y="1544459"/>
                            <a:pt x="-30698" y="1408241"/>
                            <a:pt x="0" y="1270150"/>
                          </a:cubicBezTo>
                          <a:cubicBezTo>
                            <a:pt x="60681" y="1152217"/>
                            <a:pt x="-65613" y="731465"/>
                            <a:pt x="0" y="635077"/>
                          </a:cubicBezTo>
                          <a:cubicBezTo>
                            <a:pt x="-543941" y="683776"/>
                            <a:pt x="-863841" y="772361"/>
                            <a:pt x="-1354280" y="755615"/>
                          </a:cubicBezTo>
                          <a:cubicBezTo>
                            <a:pt x="-859619" y="637437"/>
                            <a:pt x="-308781" y="362229"/>
                            <a:pt x="0" y="254030"/>
                          </a:cubicBezTo>
                          <a:lnTo>
                            <a:pt x="0" y="254035"/>
                          </a:lnTo>
                          <a:close/>
                        </a:path>
                        <a:path w="6537046" h="1524186" stroke="0" extrusionOk="0">
                          <a:moveTo>
                            <a:pt x="0" y="254035"/>
                          </a:moveTo>
                          <a:cubicBezTo>
                            <a:pt x="-2289" y="145538"/>
                            <a:pt x="205997" y="1557"/>
                            <a:pt x="502385" y="0"/>
                          </a:cubicBezTo>
                          <a:cubicBezTo>
                            <a:pt x="597802" y="-2692"/>
                            <a:pt x="856281" y="-16773"/>
                            <a:pt x="1089508" y="0"/>
                          </a:cubicBezTo>
                          <a:lnTo>
                            <a:pt x="1089508" y="0"/>
                          </a:lnTo>
                          <a:cubicBezTo>
                            <a:pt x="1480242" y="3104"/>
                            <a:pt x="2406974" y="65264"/>
                            <a:pt x="2723768" y="0"/>
                          </a:cubicBezTo>
                          <a:cubicBezTo>
                            <a:pt x="4186800" y="-19392"/>
                            <a:pt x="5046976" y="133519"/>
                            <a:pt x="6034660" y="0"/>
                          </a:cubicBezTo>
                          <a:cubicBezTo>
                            <a:pt x="6303780" y="-1089"/>
                            <a:pt x="6562387" y="94243"/>
                            <a:pt x="6537046" y="254035"/>
                          </a:cubicBezTo>
                          <a:lnTo>
                            <a:pt x="6537046" y="254030"/>
                          </a:lnTo>
                          <a:lnTo>
                            <a:pt x="6537046" y="254030"/>
                          </a:lnTo>
                          <a:cubicBezTo>
                            <a:pt x="6605127" y="300971"/>
                            <a:pt x="6512349" y="552818"/>
                            <a:pt x="6537046" y="635077"/>
                          </a:cubicBezTo>
                          <a:cubicBezTo>
                            <a:pt x="6591575" y="879134"/>
                            <a:pt x="6567118" y="947407"/>
                            <a:pt x="6537046" y="1270150"/>
                          </a:cubicBezTo>
                          <a:cubicBezTo>
                            <a:pt x="6478457" y="1359361"/>
                            <a:pt x="6344829" y="1541748"/>
                            <a:pt x="6034660" y="1524186"/>
                          </a:cubicBezTo>
                          <a:cubicBezTo>
                            <a:pt x="4868198" y="1407168"/>
                            <a:pt x="3210695" y="1498591"/>
                            <a:pt x="2723768" y="1524186"/>
                          </a:cubicBezTo>
                          <a:cubicBezTo>
                            <a:pt x="2382698" y="1542253"/>
                            <a:pt x="1452060" y="1584781"/>
                            <a:pt x="1089508" y="1524186"/>
                          </a:cubicBezTo>
                          <a:lnTo>
                            <a:pt x="1089508" y="1524186"/>
                          </a:lnTo>
                          <a:cubicBezTo>
                            <a:pt x="846564" y="1534574"/>
                            <a:pt x="751116" y="1515577"/>
                            <a:pt x="502385" y="1524186"/>
                          </a:cubicBezTo>
                          <a:cubicBezTo>
                            <a:pt x="233583" y="1530105"/>
                            <a:pt x="10132" y="1452229"/>
                            <a:pt x="0" y="1270150"/>
                          </a:cubicBezTo>
                          <a:cubicBezTo>
                            <a:pt x="6714" y="1013857"/>
                            <a:pt x="81449" y="948407"/>
                            <a:pt x="0" y="635077"/>
                          </a:cubicBezTo>
                          <a:cubicBezTo>
                            <a:pt x="-203831" y="560391"/>
                            <a:pt x="-714699" y="704058"/>
                            <a:pt x="-1354280" y="755615"/>
                          </a:cubicBezTo>
                          <a:cubicBezTo>
                            <a:pt x="-1199160" y="599729"/>
                            <a:pt x="-641248" y="543824"/>
                            <a:pt x="0" y="254030"/>
                          </a:cubicBezTo>
                          <a:lnTo>
                            <a:pt x="0" y="254035"/>
                          </a:lnTo>
                          <a:close/>
                        </a:path>
                        <a:path w="6537046" h="1524186" fill="none" stroke="0" extrusionOk="0">
                          <a:moveTo>
                            <a:pt x="0" y="254035"/>
                          </a:moveTo>
                          <a:cubicBezTo>
                            <a:pt x="12932" y="135030"/>
                            <a:pt x="246862" y="-33346"/>
                            <a:pt x="502385" y="0"/>
                          </a:cubicBezTo>
                          <a:cubicBezTo>
                            <a:pt x="710015" y="26185"/>
                            <a:pt x="1009687" y="-23306"/>
                            <a:pt x="1089508" y="0"/>
                          </a:cubicBezTo>
                          <a:lnTo>
                            <a:pt x="1089508" y="0"/>
                          </a:lnTo>
                          <a:cubicBezTo>
                            <a:pt x="1339371" y="-40102"/>
                            <a:pt x="2523278" y="-52645"/>
                            <a:pt x="2723768" y="0"/>
                          </a:cubicBezTo>
                          <a:cubicBezTo>
                            <a:pt x="4359717" y="76442"/>
                            <a:pt x="5148421" y="-64394"/>
                            <a:pt x="6034660" y="0"/>
                          </a:cubicBezTo>
                          <a:cubicBezTo>
                            <a:pt x="6296155" y="11058"/>
                            <a:pt x="6587240" y="136604"/>
                            <a:pt x="6537046" y="254035"/>
                          </a:cubicBezTo>
                          <a:lnTo>
                            <a:pt x="6537046" y="254030"/>
                          </a:lnTo>
                          <a:lnTo>
                            <a:pt x="6537046" y="254030"/>
                          </a:lnTo>
                          <a:cubicBezTo>
                            <a:pt x="6545141" y="291509"/>
                            <a:pt x="6511107" y="549277"/>
                            <a:pt x="6537046" y="635077"/>
                          </a:cubicBezTo>
                          <a:cubicBezTo>
                            <a:pt x="6452617" y="859640"/>
                            <a:pt x="6617788" y="1104085"/>
                            <a:pt x="6537046" y="1270150"/>
                          </a:cubicBezTo>
                          <a:cubicBezTo>
                            <a:pt x="6516913" y="1359597"/>
                            <a:pt x="6350393" y="1530989"/>
                            <a:pt x="6034660" y="1524186"/>
                          </a:cubicBezTo>
                          <a:cubicBezTo>
                            <a:pt x="4553219" y="1332748"/>
                            <a:pt x="4047405" y="1442855"/>
                            <a:pt x="2723768" y="1524186"/>
                          </a:cubicBezTo>
                          <a:cubicBezTo>
                            <a:pt x="2098041" y="1516198"/>
                            <a:pt x="1500261" y="1560671"/>
                            <a:pt x="1089508" y="1524186"/>
                          </a:cubicBezTo>
                          <a:lnTo>
                            <a:pt x="1089508" y="1524186"/>
                          </a:lnTo>
                          <a:cubicBezTo>
                            <a:pt x="962920" y="1490724"/>
                            <a:pt x="806485" y="1496220"/>
                            <a:pt x="502385" y="1524186"/>
                          </a:cubicBezTo>
                          <a:cubicBezTo>
                            <a:pt x="238378" y="1537405"/>
                            <a:pt x="-24892" y="1433886"/>
                            <a:pt x="0" y="1270150"/>
                          </a:cubicBezTo>
                          <a:cubicBezTo>
                            <a:pt x="44316" y="1166277"/>
                            <a:pt x="-60483" y="738192"/>
                            <a:pt x="0" y="635077"/>
                          </a:cubicBezTo>
                          <a:cubicBezTo>
                            <a:pt x="-513244" y="728832"/>
                            <a:pt x="-832610" y="748473"/>
                            <a:pt x="-1354280" y="755615"/>
                          </a:cubicBezTo>
                          <a:cubicBezTo>
                            <a:pt x="-831047" y="655080"/>
                            <a:pt x="-266645" y="399303"/>
                            <a:pt x="0" y="254030"/>
                          </a:cubicBezTo>
                          <a:lnTo>
                            <a:pt x="0" y="254035"/>
                          </a:ln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prstClr val="white"/>
                  </a:solidFill>
                </a:ln>
                <a:solidFill>
                  <a:prstClr val="white"/>
                </a:solidFill>
                <a:effectLst/>
                <a:uLnTx/>
                <a:uFillTx/>
                <a:latin typeface="Calibri" panose="020F0502020204030204"/>
                <a:ea typeface="+mn-ea"/>
                <a:cs typeface="+mn-cs"/>
              </a:endParaRPr>
            </a:p>
          </p:txBody>
        </p:sp>
        <p:sp>
          <p:nvSpPr>
            <p:cNvPr id="12" name="Text Placeholder 7">
              <a:extLst>
                <a:ext uri="{FF2B5EF4-FFF2-40B4-BE49-F238E27FC236}">
                  <a16:creationId xmlns:a16="http://schemas.microsoft.com/office/drawing/2014/main" id="{30CA2480-CBC8-2FF9-1002-B5DFEA6C4256}"/>
                </a:ext>
              </a:extLst>
            </p:cNvPr>
            <p:cNvSpPr txBox="1">
              <a:spLocks/>
            </p:cNvSpPr>
            <p:nvPr/>
          </p:nvSpPr>
          <p:spPr>
            <a:xfrm>
              <a:off x="5125284" y="3100345"/>
              <a:ext cx="3047620" cy="1545206"/>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algn="ctr">
                <a:spcBef>
                  <a:spcPts val="0"/>
                </a:spcBef>
                <a:spcAft>
                  <a:spcPts val="0"/>
                </a:spcAft>
              </a:pPr>
              <a:r>
                <a:rPr lang="en-US" sz="3600" dirty="0">
                  <a:solidFill>
                    <a:srgbClr val="002060"/>
                  </a:solidFill>
                  <a:effectLst/>
                  <a:latin typeface="Cambria" panose="02040503050406030204" pitchFamily="18" charset="0"/>
                  <a:ea typeface="Cambria" panose="02040503050406030204" pitchFamily="18" charset="0"/>
                </a:rPr>
                <a:t>Khi </a:t>
              </a:r>
              <a:r>
                <a:rPr lang="en-US" sz="3600" dirty="0" err="1">
                  <a:solidFill>
                    <a:srgbClr val="002060"/>
                  </a:solidFill>
                  <a:effectLst/>
                  <a:latin typeface="Cambria" panose="02040503050406030204" pitchFamily="18" charset="0"/>
                  <a:ea typeface="Cambria" panose="02040503050406030204" pitchFamily="18" charset="0"/>
                </a:rPr>
                <a:t>quan</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sát</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để</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viết</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bài</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văn</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tả</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người</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cần</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lưu</a:t>
              </a:r>
              <a:r>
                <a:rPr lang="en-US" sz="3600" dirty="0">
                  <a:solidFill>
                    <a:srgbClr val="002060"/>
                  </a:solidFill>
                  <a:effectLst/>
                  <a:latin typeface="Cambria" panose="02040503050406030204" pitchFamily="18" charset="0"/>
                  <a:ea typeface="Cambria" panose="02040503050406030204" pitchFamily="18" charset="0"/>
                </a:rPr>
                <a:t> ý </a:t>
              </a:r>
              <a:r>
                <a:rPr lang="en-US" sz="3600" dirty="0" err="1">
                  <a:solidFill>
                    <a:srgbClr val="002060"/>
                  </a:solidFill>
                  <a:effectLst/>
                  <a:latin typeface="Cambria" panose="02040503050406030204" pitchFamily="18" charset="0"/>
                  <a:ea typeface="Cambria" panose="02040503050406030204" pitchFamily="18" charset="0"/>
                </a:rPr>
                <a:t>điều</a:t>
              </a:r>
              <a:r>
                <a:rPr lang="en-US" sz="3600" dirty="0">
                  <a:solidFill>
                    <a:srgbClr val="002060"/>
                  </a:solidFill>
                  <a:effectLst/>
                  <a:latin typeface="Cambria" panose="02040503050406030204" pitchFamily="18" charset="0"/>
                  <a:ea typeface="Cambria" panose="02040503050406030204" pitchFamily="18" charset="0"/>
                </a:rPr>
                <a:t> </a:t>
              </a:r>
              <a:r>
                <a:rPr lang="en-US" sz="3600" dirty="0" err="1">
                  <a:solidFill>
                    <a:srgbClr val="002060"/>
                  </a:solidFill>
                  <a:effectLst/>
                  <a:latin typeface="Cambria" panose="02040503050406030204" pitchFamily="18" charset="0"/>
                  <a:ea typeface="Cambria" panose="02040503050406030204" pitchFamily="18" charset="0"/>
                </a:rPr>
                <a:t>gì</a:t>
              </a:r>
              <a:r>
                <a:rPr lang="en-US" sz="3600" dirty="0">
                  <a:solidFill>
                    <a:srgbClr val="002060"/>
                  </a:solidFill>
                  <a:effectLst/>
                  <a:latin typeface="Cambria" panose="02040503050406030204" pitchFamily="18" charset="0"/>
                  <a:ea typeface="Cambria" panose="02040503050406030204" pitchFamily="18" charset="0"/>
                </a:rPr>
                <a:t>? </a:t>
              </a:r>
            </a:p>
          </p:txBody>
        </p:sp>
      </p:grpSp>
    </p:spTree>
    <p:extLst>
      <p:ext uri="{BB962C8B-B14F-4D97-AF65-F5344CB8AC3E}">
        <p14:creationId xmlns:p14="http://schemas.microsoft.com/office/powerpoint/2010/main" val="18672227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2" name="uỷn.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F7869F-F30B-C6C9-569B-B05ADA3BA589}"/>
            </a:ext>
          </a:extLst>
        </p:cNvPr>
        <p:cNvGrpSpPr/>
        <p:nvPr/>
      </p:nvGrpSpPr>
      <p:grpSpPr>
        <a:xfrm>
          <a:off x="0" y="0"/>
          <a:ext cx="0" cy="0"/>
          <a:chOff x="0" y="0"/>
          <a:chExt cx="0" cy="0"/>
        </a:xfrm>
      </p:grpSpPr>
      <p:sp>
        <p:nvSpPr>
          <p:cNvPr id="21" name="矩形 2"/>
          <p:cNvSpPr/>
          <p:nvPr/>
        </p:nvSpPr>
        <p:spPr>
          <a:xfrm>
            <a:off x="375555" y="439071"/>
            <a:ext cx="11696701" cy="5020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a甜甜圈 (非商业使用)"/>
              <a:cs typeface="+mn-cs"/>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50943" y="0"/>
            <a:ext cx="1641057" cy="1641057"/>
          </a:xfrm>
          <a:prstGeom prst="rect">
            <a:avLst/>
          </a:prstGeom>
        </p:spPr>
      </p:pic>
      <p:pic>
        <p:nvPicPr>
          <p:cNvPr id="24" name="Picture 23">
            <a:extLst>
              <a:ext uri="{FF2B5EF4-FFF2-40B4-BE49-F238E27FC236}">
                <a16:creationId xmlns:a16="http://schemas.microsoft.com/office/drawing/2014/main" id="{C41ED284-F439-2892-EB3E-3D4F284E6B17}"/>
              </a:ext>
            </a:extLst>
          </p:cNvPr>
          <p:cNvPicPr>
            <a:picLocks noChangeAspect="1"/>
          </p:cNvPicPr>
          <p:nvPr/>
        </p:nvPicPr>
        <p:blipFill>
          <a:blip r:embed="rId3"/>
          <a:stretch>
            <a:fillRect/>
          </a:stretch>
        </p:blipFill>
        <p:spPr>
          <a:xfrm>
            <a:off x="119744" y="717555"/>
            <a:ext cx="3493311" cy="3286029"/>
          </a:xfrm>
          <a:prstGeom prst="rect">
            <a:avLst/>
          </a:prstGeom>
        </p:spPr>
      </p:pic>
      <p:pic>
        <p:nvPicPr>
          <p:cNvPr id="2" name="THANH TÂMPicture 3">
            <a:extLst>
              <a:ext uri="{FF2B5EF4-FFF2-40B4-BE49-F238E27FC236}">
                <a16:creationId xmlns:a16="http://schemas.microsoft.com/office/drawing/2014/main" id="{9F670893-8158-006E-BDD3-37F184612F8F}"/>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6815" b="84479" l="53719" r="76920">
                        <a14:foregroundMark x1="65764" y1="16815" x2="71746" y2="27284"/>
                        <a14:foregroundMark x1="71746" y1="27284" x2="71867" y2="27769"/>
                        <a14:foregroundMark x1="54325" y1="59741" x2="54204" y2="57154"/>
                        <a14:foregroundMark x1="53961" y1="55457" x2="53961" y2="55457"/>
                        <a14:foregroundMark x1="63460" y1="17421" x2="72716" y2="19604"/>
                        <a14:foregroundMark x1="70534" y1="20695" x2="64430" y2="29507"/>
                        <a14:foregroundMark x1="64430" y1="29507" x2="64430" y2="29507"/>
                        <a14:foregroundMark x1="65158" y1="18876" x2="71180" y2="24576"/>
                        <a14:foregroundMark x1="71180" y1="24576" x2="73323" y2="34115"/>
                        <a14:foregroundMark x1="55174" y1="34964" x2="55457" y2="26880"/>
                        <a14:foregroundMark x1="55457" y1="26880" x2="60509" y2="17138"/>
                        <a14:foregroundMark x1="60509" y1="17138" x2="66815" y2="24576"/>
                        <a14:foregroundMark x1="66815" y1="24576" x2="67259" y2="29264"/>
                        <a14:foregroundMark x1="69321" y1="36297" x2="73686" y2="34721"/>
                        <a14:foregroundMark x1="54568" y1="33994" x2="58327" y2="34479"/>
                        <a14:foregroundMark x1="61641" y1="84479" x2="60792" y2="80800"/>
                        <a14:foregroundMark x1="69078" y1="84115" x2="68230" y2="80315"/>
                        <a14:foregroundMark x1="53840" y1="60226" x2="53840" y2="60226"/>
                        <a14:foregroundMark x1="53719" y1="52668" x2="53719" y2="54729"/>
                        <a14:foregroundMark x1="61035" y1="27284" x2="60671" y2="29628"/>
                      </a14:backgroundRemoval>
                    </a14:imgEffect>
                  </a14:imgLayer>
                </a14:imgProps>
              </a:ext>
              <a:ext uri="{28A0092B-C50C-407E-A947-70E740481C1C}">
                <a14:useLocalDpi xmlns:a14="http://schemas.microsoft.com/office/drawing/2010/main" val="0"/>
              </a:ext>
            </a:extLst>
          </a:blip>
          <a:srcRect l="51307" t="12603" r="20166" b="34796"/>
          <a:stretch/>
        </p:blipFill>
        <p:spPr>
          <a:xfrm>
            <a:off x="9591609" y="1582151"/>
            <a:ext cx="2861206" cy="5275850"/>
          </a:xfrm>
          <a:prstGeom prst="rect">
            <a:avLst/>
          </a:prstGeom>
          <a:effectLst>
            <a:outerShdw blurRad="63500" sx="102000" sy="102000" algn="ctr" rotWithShape="0">
              <a:prstClr val="black">
                <a:alpha val="40000"/>
              </a:prstClr>
            </a:outerShdw>
          </a:effectLst>
        </p:spPr>
      </p:pic>
      <p:pic>
        <p:nvPicPr>
          <p:cNvPr id="4" name="Picture 3">
            <a:extLst>
              <a:ext uri="{FF2B5EF4-FFF2-40B4-BE49-F238E27FC236}">
                <a16:creationId xmlns:a16="http://schemas.microsoft.com/office/drawing/2014/main" id="{9311C361-3BD7-8D66-6BCE-621036DC9B8C}"/>
              </a:ext>
            </a:extLst>
          </p:cNvPr>
          <p:cNvPicPr>
            <a:picLocks noChangeAspect="1"/>
          </p:cNvPicPr>
          <p:nvPr/>
        </p:nvPicPr>
        <p:blipFill>
          <a:blip r:embed="rId6"/>
          <a:stretch>
            <a:fillRect/>
          </a:stretch>
        </p:blipFill>
        <p:spPr>
          <a:xfrm>
            <a:off x="2058791" y="1398428"/>
            <a:ext cx="8096190" cy="3865199"/>
          </a:xfrm>
          <a:prstGeom prst="rect">
            <a:avLst/>
          </a:prstGeom>
        </p:spPr>
      </p:pic>
      <p:pic>
        <p:nvPicPr>
          <p:cNvPr id="5" name="Picture 4" descr="A round pink label with white text and a black background&#10;&#10;Description automatically generated">
            <a:extLst>
              <a:ext uri="{FF2B5EF4-FFF2-40B4-BE49-F238E27FC236}">
                <a16:creationId xmlns:a16="http://schemas.microsoft.com/office/drawing/2014/main" id="{C2CC02A5-36DF-C4C9-3AB4-457838170E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69166" y="0"/>
            <a:ext cx="1589135" cy="1589135"/>
          </a:xfrm>
          <a:prstGeom prst="rect">
            <a:avLst/>
          </a:prstGeom>
        </p:spPr>
      </p:pic>
    </p:spTree>
    <p:extLst>
      <p:ext uri="{BB962C8B-B14F-4D97-AF65-F5344CB8AC3E}">
        <p14:creationId xmlns:p14="http://schemas.microsoft.com/office/powerpoint/2010/main" val="13050773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B86396-AD46-E802-6125-D11F75BA02D0}"/>
            </a:ext>
          </a:extLst>
        </p:cNvPr>
        <p:cNvGrpSpPr/>
        <p:nvPr/>
      </p:nvGrpSpPr>
      <p:grpSpPr>
        <a:xfrm>
          <a:off x="0" y="0"/>
          <a:ext cx="0" cy="0"/>
          <a:chOff x="0" y="0"/>
          <a:chExt cx="0" cy="0"/>
        </a:xfrm>
      </p:grpSpPr>
      <p:sp>
        <p:nvSpPr>
          <p:cNvPr id="21" name="矩形 2">
            <a:extLst>
              <a:ext uri="{FF2B5EF4-FFF2-40B4-BE49-F238E27FC236}">
                <a16:creationId xmlns:a16="http://schemas.microsoft.com/office/drawing/2014/main" id="{6920DB20-9F92-9289-C367-03DB474573EE}"/>
              </a:ext>
            </a:extLst>
          </p:cNvPr>
          <p:cNvSpPr/>
          <p:nvPr/>
        </p:nvSpPr>
        <p:spPr>
          <a:xfrm>
            <a:off x="590994" y="566071"/>
            <a:ext cx="7231745" cy="5020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pic>
        <p:nvPicPr>
          <p:cNvPr id="11" name="Picture 10">
            <a:extLst>
              <a:ext uri="{FF2B5EF4-FFF2-40B4-BE49-F238E27FC236}">
                <a16:creationId xmlns:a16="http://schemas.microsoft.com/office/drawing/2014/main" id="{BBE52AB4-E5A4-6B42-5D5B-5B93B897FD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06657" y="175227"/>
            <a:ext cx="2185343" cy="2185343"/>
          </a:xfrm>
          <a:prstGeom prst="rect">
            <a:avLst/>
          </a:prstGeom>
        </p:spPr>
      </p:pic>
      <p:pic>
        <p:nvPicPr>
          <p:cNvPr id="2" name="Picture 1">
            <a:extLst>
              <a:ext uri="{FF2B5EF4-FFF2-40B4-BE49-F238E27FC236}">
                <a16:creationId xmlns:a16="http://schemas.microsoft.com/office/drawing/2014/main" id="{6FDCF487-9592-9753-0ADD-2E5A0C066793}"/>
              </a:ext>
            </a:extLst>
          </p:cNvPr>
          <p:cNvPicPr>
            <a:picLocks noChangeAspect="1"/>
          </p:cNvPicPr>
          <p:nvPr/>
        </p:nvPicPr>
        <p:blipFill>
          <a:blip r:embed="rId3"/>
          <a:srcRect l="29380" t="-318" r="27051" b="-653"/>
          <a:stretch/>
        </p:blipFill>
        <p:spPr>
          <a:xfrm>
            <a:off x="1104900" y="682375"/>
            <a:ext cx="6604000" cy="5058025"/>
          </a:xfrm>
          <a:prstGeom prst="rect">
            <a:avLst/>
          </a:prstGeom>
        </p:spPr>
      </p:pic>
    </p:spTree>
    <p:extLst>
      <p:ext uri="{BB962C8B-B14F-4D97-AF65-F5344CB8AC3E}">
        <p14:creationId xmlns:p14="http://schemas.microsoft.com/office/powerpoint/2010/main" val="8491770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566CBF99-BF4E-3E8E-742F-FE0C2F2F9BB9}"/>
              </a:ext>
            </a:extLst>
          </p:cNvPr>
          <p:cNvSpPr/>
          <p:nvPr/>
        </p:nvSpPr>
        <p:spPr>
          <a:xfrm>
            <a:off x="228600" y="139700"/>
            <a:ext cx="117475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5" name="Rounded Rectangle 5">
            <a:extLst>
              <a:ext uri="{FF2B5EF4-FFF2-40B4-BE49-F238E27FC236}">
                <a16:creationId xmlns:a16="http://schemas.microsoft.com/office/drawing/2014/main" id="{71EB283B-AE47-315F-2450-FBE84C1815B4}"/>
              </a:ext>
            </a:extLst>
          </p:cNvPr>
          <p:cNvSpPr/>
          <p:nvPr/>
        </p:nvSpPr>
        <p:spPr>
          <a:xfrm>
            <a:off x="362394" y="292101"/>
            <a:ext cx="11118406" cy="785586"/>
          </a:xfrm>
          <a:prstGeom prst="roundRect">
            <a:avLst>
              <a:gd name="adj" fmla="val 50000"/>
            </a:avLst>
          </a:prstGeom>
          <a:solidFill>
            <a:schemeClr val="bg1"/>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solidFill>
                <a:prstClr val="white"/>
              </a:solidFill>
            </a:endParaRPr>
          </a:p>
        </p:txBody>
      </p:sp>
      <p:sp>
        <p:nvSpPr>
          <p:cNvPr id="7" name="TextBox 6">
            <a:extLst>
              <a:ext uri="{FF2B5EF4-FFF2-40B4-BE49-F238E27FC236}">
                <a16:creationId xmlns:a16="http://schemas.microsoft.com/office/drawing/2014/main" id="{7468FDAE-AE15-C9F1-A33A-E19D2D2D6BA8}"/>
              </a:ext>
            </a:extLst>
          </p:cNvPr>
          <p:cNvSpPr txBox="1"/>
          <p:nvPr/>
        </p:nvSpPr>
        <p:spPr>
          <a:xfrm>
            <a:off x="362394" y="405710"/>
            <a:ext cx="10998200" cy="630942"/>
          </a:xfrm>
          <a:prstGeom prst="rect">
            <a:avLst/>
          </a:prstGeom>
          <a:noFill/>
        </p:spPr>
        <p:txBody>
          <a:bodyPr wrap="square" rtlCol="0">
            <a:spAutoFit/>
          </a:bodyPr>
          <a:lstStyle/>
          <a:p>
            <a:pPr algn="ctr">
              <a:spcBef>
                <a:spcPts val="1200"/>
              </a:spcBef>
              <a:spcAft>
                <a:spcPts val="1200"/>
              </a:spcAft>
            </a:pPr>
            <a:r>
              <a:rPr lang="en-US" sz="3500" b="1" dirty="0">
                <a:solidFill>
                  <a:prstClr val="black"/>
                </a:solidFill>
                <a:latin typeface="Tahoma" panose="020B0604030504040204" pitchFamily="34" charset="0"/>
                <a:ea typeface="Tahoma" panose="020B0604030504040204" pitchFamily="34" charset="0"/>
                <a:cs typeface="Tahoma" panose="020B0604030504040204" pitchFamily="34" charset="0"/>
              </a:rPr>
              <a:t>1. </a:t>
            </a:r>
            <a:r>
              <a:rPr lang="vi-VN" sz="3500" b="1" dirty="0">
                <a:solidFill>
                  <a:prstClr val="black"/>
                </a:solidFill>
                <a:latin typeface="Tahoma" panose="020B0604030504040204" pitchFamily="34" charset="0"/>
                <a:ea typeface="Tahoma" panose="020B0604030504040204" pitchFamily="34" charset="0"/>
                <a:cs typeface="Tahoma" panose="020B0604030504040204" pitchFamily="34" charset="0"/>
              </a:rPr>
              <a:t>Đọc các đoạn văn dưới đây và trả lời câu hỏi.</a:t>
            </a:r>
            <a:endParaRPr lang="en-US" sz="35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Table 5">
            <a:extLst>
              <a:ext uri="{FF2B5EF4-FFF2-40B4-BE49-F238E27FC236}">
                <a16:creationId xmlns:a16="http://schemas.microsoft.com/office/drawing/2014/main" id="{43BD6996-E12A-07EC-F19D-32EA4BE8366D}"/>
              </a:ext>
            </a:extLst>
          </p:cNvPr>
          <p:cNvGraphicFramePr>
            <a:graphicFrameLocks noGrp="1"/>
          </p:cNvGraphicFramePr>
          <p:nvPr>
            <p:extLst>
              <p:ext uri="{D42A27DB-BD31-4B8C-83A1-F6EECF244321}">
                <p14:modId xmlns:p14="http://schemas.microsoft.com/office/powerpoint/2010/main" val="3206762579"/>
              </p:ext>
            </p:extLst>
          </p:nvPr>
        </p:nvGraphicFramePr>
        <p:xfrm>
          <a:off x="892629" y="2035334"/>
          <a:ext cx="7311571" cy="365760"/>
        </p:xfrm>
        <a:graphic>
          <a:graphicData uri="http://schemas.openxmlformats.org/drawingml/2006/table">
            <a:tbl>
              <a:tblPr/>
              <a:tblGrid>
                <a:gridCol w="7311571">
                  <a:extLst>
                    <a:ext uri="{9D8B030D-6E8A-4147-A177-3AD203B41FA5}">
                      <a16:colId xmlns:a16="http://schemas.microsoft.com/office/drawing/2014/main" val="2551253570"/>
                    </a:ext>
                  </a:extLst>
                </a:gridCol>
              </a:tblGrid>
              <a:tr h="0">
                <a:tc>
                  <a:txBody>
                    <a:bodyPr/>
                    <a:lstStyle/>
                    <a:p>
                      <a:pPr algn="just"/>
                      <a:endParaRPr lang="vi-VN" dirty="0">
                        <a:solidFill>
                          <a:srgbClr val="000000"/>
                        </a:solidFill>
                        <a:effectLst/>
                      </a:endParaRPr>
                    </a:p>
                  </a:txBody>
                  <a:tcPr>
                    <a:lnL>
                      <a:noFill/>
                    </a:lnL>
                    <a:lnR>
                      <a:noFill/>
                    </a:lnR>
                    <a:lnT>
                      <a:noFill/>
                    </a:lnT>
                    <a:lnB>
                      <a:noFill/>
                    </a:lnB>
                    <a:noFill/>
                  </a:tcPr>
                </a:tc>
                <a:extLst>
                  <a:ext uri="{0D108BD9-81ED-4DB2-BD59-A6C34878D82A}">
                    <a16:rowId xmlns:a16="http://schemas.microsoft.com/office/drawing/2014/main" val="1654612423"/>
                  </a:ext>
                </a:extLst>
              </a:tr>
            </a:tbl>
          </a:graphicData>
        </a:graphic>
      </p:graphicFrame>
      <p:sp>
        <p:nvSpPr>
          <p:cNvPr id="8" name="Rectangle 7">
            <a:extLst>
              <a:ext uri="{FF2B5EF4-FFF2-40B4-BE49-F238E27FC236}">
                <a16:creationId xmlns:a16="http://schemas.microsoft.com/office/drawing/2014/main" id="{DAF0A9A2-6E53-CD72-227F-2A79B57D848A}"/>
              </a:ext>
            </a:extLst>
          </p:cNvPr>
          <p:cNvSpPr/>
          <p:nvPr/>
        </p:nvSpPr>
        <p:spPr>
          <a:xfrm>
            <a:off x="740228" y="1578429"/>
            <a:ext cx="10907485" cy="4299857"/>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rgbClr val="002060"/>
                </a:solidFill>
                <a:latin typeface="Cambria" panose="02040503050406030204" pitchFamily="18" charset="0"/>
                <a:ea typeface="Cambria" panose="02040503050406030204" pitchFamily="18" charset="0"/>
              </a:rPr>
              <a:t>a. Ông nội của Nhụ đã tám mươi tuổi, nhưng vóc người vẫn gọn và chắc, dáng đi dứt khoát như một ngọn sóng. Ông có nước da nâu sẫm, ghi dấu ấn của cả một đời chèo thuyền trên mặt biển. Mỗi khi kết thúc một câu nói, ông thường dùng tiếng “hầy”. Đó là tiếng hô chèo thuyền của người dân chài xưa lúc trời sắp có dông. Ông thường ra hiệu bằng mắt và bằng tay. Ở trên biển thì đó là một điều rất bình thường. Nhưng ở nhà, ông cũng “nói” theo cách đó. Dần dần, con cháu cũng quen.</a:t>
            </a:r>
          </a:p>
          <a:p>
            <a:pPr algn="r"/>
            <a:r>
              <a:rPr lang="vi-VN" sz="2800" dirty="0">
                <a:solidFill>
                  <a:srgbClr val="002060"/>
                </a:solidFill>
                <a:latin typeface="Cambria" panose="02040503050406030204" pitchFamily="18" charset="0"/>
                <a:ea typeface="Cambria" panose="02040503050406030204" pitchFamily="18" charset="0"/>
              </a:rPr>
              <a:t>(Theo Trần Nhuận Minh)</a:t>
            </a:r>
          </a:p>
        </p:txBody>
      </p:sp>
    </p:spTree>
    <p:extLst>
      <p:ext uri="{BB962C8B-B14F-4D97-AF65-F5344CB8AC3E}">
        <p14:creationId xmlns:p14="http://schemas.microsoft.com/office/powerpoint/2010/main" val="39781280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2">
            <a:extLst>
              <a:ext uri="{FF2B5EF4-FFF2-40B4-BE49-F238E27FC236}">
                <a16:creationId xmlns:a16="http://schemas.microsoft.com/office/drawing/2014/main" id="{A060FCAB-07A5-9054-ACC2-6B850657C2D4}"/>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4" name="Rectangle 3">
            <a:extLst>
              <a:ext uri="{FF2B5EF4-FFF2-40B4-BE49-F238E27FC236}">
                <a16:creationId xmlns:a16="http://schemas.microsoft.com/office/drawing/2014/main" id="{CBFABB5B-7EE1-DAC0-B1C4-E4328E8C8B52}"/>
              </a:ext>
            </a:extLst>
          </p:cNvPr>
          <p:cNvSpPr/>
          <p:nvPr/>
        </p:nvSpPr>
        <p:spPr>
          <a:xfrm>
            <a:off x="2754086" y="228600"/>
            <a:ext cx="8806541" cy="3069772"/>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dirty="0">
                <a:solidFill>
                  <a:srgbClr val="002060"/>
                </a:solidFill>
                <a:latin typeface="Cambria" panose="02040503050406030204" pitchFamily="18" charset="0"/>
                <a:ea typeface="Cambria" panose="02040503050406030204" pitchFamily="18" charset="0"/>
              </a:rPr>
              <a:t>b. Mẹ dẫn tôi về thăm ngoại. Nghe tiếng tôi từ ngoài ngõ, ngoại lập cập chạy ra cửa, dang hai tay đón tôi ngả vào. Ngoại mừng vui đến nỗi không ngăn được những giọt nước mắt rơi trên đôi má nhăn nheo. Ngoại ôm chặt tôi vào lòng, rồi ngoại dẫn tôi ra sau vườn, cho tôi tự tay hái những trái bưởi, trái xoài vàng ươm trên những cành chỉ la đà ngang mắt tôi. Tôi biết là ngoại để dành những trái cây sà thấp xuống như thế cho tôi về hái.</a:t>
            </a:r>
          </a:p>
          <a:p>
            <a:pPr algn="r"/>
            <a:r>
              <a:rPr lang="vi-VN" sz="2400" dirty="0">
                <a:solidFill>
                  <a:srgbClr val="002060"/>
                </a:solidFill>
                <a:latin typeface="Cambria" panose="02040503050406030204" pitchFamily="18" charset="0"/>
                <a:ea typeface="Cambria" panose="02040503050406030204" pitchFamily="18" charset="0"/>
              </a:rPr>
              <a:t>(Theo Lê Văn Trường)</a:t>
            </a:r>
          </a:p>
        </p:txBody>
      </p:sp>
      <p:pic>
        <p:nvPicPr>
          <p:cNvPr id="6" name="Picture 5">
            <a:extLst>
              <a:ext uri="{FF2B5EF4-FFF2-40B4-BE49-F238E27FC236}">
                <a16:creationId xmlns:a16="http://schemas.microsoft.com/office/drawing/2014/main" id="{0B1C8126-DA4D-30CE-4E82-3FE7018E6E9A}"/>
              </a:ext>
            </a:extLst>
          </p:cNvPr>
          <p:cNvPicPr>
            <a:picLocks noChangeAspect="1"/>
          </p:cNvPicPr>
          <p:nvPr/>
        </p:nvPicPr>
        <p:blipFill>
          <a:blip r:embed="rId2"/>
          <a:stretch>
            <a:fillRect/>
          </a:stretch>
        </p:blipFill>
        <p:spPr>
          <a:xfrm>
            <a:off x="307520" y="459241"/>
            <a:ext cx="2293342" cy="2599645"/>
          </a:xfrm>
          <a:prstGeom prst="rect">
            <a:avLst/>
          </a:prstGeom>
        </p:spPr>
      </p:pic>
      <p:sp>
        <p:nvSpPr>
          <p:cNvPr id="7" name="Rectangle 6">
            <a:extLst>
              <a:ext uri="{FF2B5EF4-FFF2-40B4-BE49-F238E27FC236}">
                <a16:creationId xmlns:a16="http://schemas.microsoft.com/office/drawing/2014/main" id="{3A9E9035-EAB8-19EB-F9EA-A5D75ADEA659}"/>
              </a:ext>
            </a:extLst>
          </p:cNvPr>
          <p:cNvSpPr/>
          <p:nvPr/>
        </p:nvSpPr>
        <p:spPr>
          <a:xfrm>
            <a:off x="685800" y="3614057"/>
            <a:ext cx="10798629" cy="2852057"/>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400" dirty="0">
                <a:solidFill>
                  <a:srgbClr val="002060"/>
                </a:solidFill>
                <a:latin typeface="Cambria" panose="02040503050406030204" pitchFamily="18" charset="0"/>
                <a:ea typeface="Cambria" panose="02040503050406030204" pitchFamily="18" charset="0"/>
              </a:rPr>
              <a:t>c. Chị Hà là một thành viên trong đoàn thanh niên của huyện đến giúp xã tôi chống úng ở cánh đồng chuẩn bị cấy giống lúa mới. Trông chị thật xinh tươi: nước da trắng, môi hồng, tóc mai dài vắt cong lên như một dấu hỏi lộn ngược. Trên má chị có vài nốt tàn nhang. Mỗi khi chị cười, nốt tàn nhang lặn đi trên gò má đỏ ửng. Chị cười nói nhiều, chắc tính chị vốn sôi nổi, cũng có thể là vì hào hứng với chuyến đi giúp bà con xã tôi nên chị vui như thế.</a:t>
            </a:r>
          </a:p>
          <a:p>
            <a:pPr algn="r"/>
            <a:r>
              <a:rPr lang="vi-VN" sz="2400" dirty="0">
                <a:solidFill>
                  <a:srgbClr val="002060"/>
                </a:solidFill>
                <a:latin typeface="Cambria" panose="02040503050406030204" pitchFamily="18" charset="0"/>
                <a:ea typeface="Cambria" panose="02040503050406030204" pitchFamily="18" charset="0"/>
              </a:rPr>
              <a:t>(Theo Bùi Hiển)</a:t>
            </a:r>
          </a:p>
        </p:txBody>
      </p:sp>
    </p:spTree>
    <p:extLst>
      <p:ext uri="{BB962C8B-B14F-4D97-AF65-F5344CB8AC3E}">
        <p14:creationId xmlns:p14="http://schemas.microsoft.com/office/powerpoint/2010/main" val="32645509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
            <a:extLst>
              <a:ext uri="{FF2B5EF4-FFF2-40B4-BE49-F238E27FC236}">
                <a16:creationId xmlns:a16="http://schemas.microsoft.com/office/drawing/2014/main" id="{EB51A85D-3996-250F-C6A5-FA982F61D043}"/>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pic>
        <p:nvPicPr>
          <p:cNvPr id="5" name="Picture 4">
            <a:extLst>
              <a:ext uri="{FF2B5EF4-FFF2-40B4-BE49-F238E27FC236}">
                <a16:creationId xmlns:a16="http://schemas.microsoft.com/office/drawing/2014/main" id="{7BC7B837-D4B7-17A3-9469-D605A7C6351F}"/>
              </a:ext>
            </a:extLst>
          </p:cNvPr>
          <p:cNvPicPr>
            <a:picLocks noChangeAspect="1"/>
          </p:cNvPicPr>
          <p:nvPr/>
        </p:nvPicPr>
        <p:blipFill>
          <a:blip r:embed="rId2"/>
          <a:stretch>
            <a:fillRect/>
          </a:stretch>
        </p:blipFill>
        <p:spPr>
          <a:xfrm>
            <a:off x="7720729" y="1480722"/>
            <a:ext cx="4471271" cy="5515429"/>
          </a:xfrm>
          <a:prstGeom prst="rect">
            <a:avLst/>
          </a:prstGeom>
        </p:spPr>
      </p:pic>
      <p:grpSp>
        <p:nvGrpSpPr>
          <p:cNvPr id="7" name="Group 6">
            <a:extLst>
              <a:ext uri="{FF2B5EF4-FFF2-40B4-BE49-F238E27FC236}">
                <a16:creationId xmlns:a16="http://schemas.microsoft.com/office/drawing/2014/main" id="{D9712A40-EECF-1FB7-4299-D9758FE308A4}"/>
              </a:ext>
            </a:extLst>
          </p:cNvPr>
          <p:cNvGrpSpPr/>
          <p:nvPr/>
        </p:nvGrpSpPr>
        <p:grpSpPr>
          <a:xfrm>
            <a:off x="613317" y="738771"/>
            <a:ext cx="8385717" cy="956216"/>
            <a:chOff x="1028678" y="5940041"/>
            <a:chExt cx="16528873" cy="2046661"/>
          </a:xfrm>
        </p:grpSpPr>
        <p:grpSp>
          <p:nvGrpSpPr>
            <p:cNvPr id="8" name="Group 16">
              <a:extLst>
                <a:ext uri="{FF2B5EF4-FFF2-40B4-BE49-F238E27FC236}">
                  <a16:creationId xmlns:a16="http://schemas.microsoft.com/office/drawing/2014/main" id="{EA9E6DFA-DBC9-01F1-A218-60E50E174CAB}"/>
                </a:ext>
              </a:extLst>
            </p:cNvPr>
            <p:cNvGrpSpPr/>
            <p:nvPr/>
          </p:nvGrpSpPr>
          <p:grpSpPr>
            <a:xfrm>
              <a:off x="1028678" y="5940041"/>
              <a:ext cx="16528873" cy="2046661"/>
              <a:chOff x="0" y="-38100"/>
              <a:chExt cx="3981628" cy="539038"/>
            </a:xfrm>
          </p:grpSpPr>
          <p:sp>
            <p:nvSpPr>
              <p:cNvPr id="10" name="Freeform 17">
                <a:extLst>
                  <a:ext uri="{FF2B5EF4-FFF2-40B4-BE49-F238E27FC236}">
                    <a16:creationId xmlns:a16="http://schemas.microsoft.com/office/drawing/2014/main" id="{CBE7A267-5BFE-24A8-3769-A908D8C69040}"/>
                  </a:ext>
                </a:extLst>
              </p:cNvPr>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endParaRPr lang="en-US" sz="1600" dirty="0">
                  <a:solidFill>
                    <a:schemeClr val="bg1"/>
                  </a:solidFill>
                  <a:latin typeface="Cambria" panose="02040503050406030204" pitchFamily="18" charset="0"/>
                  <a:ea typeface="Cambria" panose="02040503050406030204" pitchFamily="18" charset="0"/>
                </a:endParaRPr>
              </a:p>
            </p:txBody>
          </p:sp>
          <p:sp>
            <p:nvSpPr>
              <p:cNvPr id="11" name="TextBox 18">
                <a:extLst>
                  <a:ext uri="{FF2B5EF4-FFF2-40B4-BE49-F238E27FC236}">
                    <a16:creationId xmlns:a16="http://schemas.microsoft.com/office/drawing/2014/main" id="{92A61A35-B33E-AD15-8850-1BE128174CDC}"/>
                  </a:ext>
                </a:extLst>
              </p:cNvPr>
              <p:cNvSpPr txBox="1"/>
              <p:nvPr/>
            </p:nvSpPr>
            <p:spPr>
              <a:xfrm>
                <a:off x="0" y="-38100"/>
                <a:ext cx="3981627" cy="503556"/>
              </a:xfrm>
              <a:prstGeom prst="rect">
                <a:avLst/>
              </a:prstGeom>
            </p:spPr>
            <p:txBody>
              <a:bodyPr lIns="50800" tIns="50800" rIns="50800" bIns="50800" rtlCol="0" anchor="ctr"/>
              <a:lstStyle/>
              <a:p>
                <a:pPr algn="ctr">
                  <a:lnSpc>
                    <a:spcPts val="2659"/>
                  </a:lnSpc>
                  <a:spcBef>
                    <a:spcPct val="0"/>
                  </a:spcBef>
                </a:pPr>
                <a:endParaRPr sz="3600">
                  <a:solidFill>
                    <a:schemeClr val="bg1"/>
                  </a:solidFill>
                  <a:latin typeface="Cambria" panose="02040503050406030204" pitchFamily="18" charset="0"/>
                  <a:ea typeface="Cambria" panose="02040503050406030204" pitchFamily="18" charset="0"/>
                </a:endParaRPr>
              </a:p>
            </p:txBody>
          </p:sp>
        </p:grpSp>
        <p:sp>
          <p:nvSpPr>
            <p:cNvPr id="9" name="TextBox 48">
              <a:extLst>
                <a:ext uri="{FF2B5EF4-FFF2-40B4-BE49-F238E27FC236}">
                  <a16:creationId xmlns:a16="http://schemas.microsoft.com/office/drawing/2014/main" id="{D6D5EA89-B5C7-B9E5-B15A-5427E8BD1B09}"/>
                </a:ext>
              </a:extLst>
            </p:cNvPr>
            <p:cNvSpPr txBox="1"/>
            <p:nvPr/>
          </p:nvSpPr>
          <p:spPr>
            <a:xfrm>
              <a:off x="1333477" y="6151766"/>
              <a:ext cx="15882390" cy="749432"/>
            </a:xfrm>
            <a:prstGeom prst="rect">
              <a:avLst/>
            </a:prstGeom>
          </p:spPr>
          <p:txBody>
            <a:bodyPr wrap="square" lIns="0" tIns="0" rIns="0" bIns="0" rtlCol="0" anchor="t">
              <a:spAutoFit/>
            </a:bodyPr>
            <a:lstStyle/>
            <a:p>
              <a:pPr algn="just"/>
              <a:r>
                <a:rPr lang="vi-VN" sz="4000" b="0" i="0" dirty="0">
                  <a:solidFill>
                    <a:schemeClr val="bg1"/>
                  </a:solidFill>
                  <a:effectLst/>
                  <a:latin typeface="Cambria" panose="02040503050406030204" pitchFamily="18" charset="0"/>
                  <a:ea typeface="Cambria" panose="02040503050406030204" pitchFamily="18" charset="0"/>
                </a:rPr>
                <a:t>Người được tả trong đoạn văn là ai?</a:t>
              </a:r>
            </a:p>
          </p:txBody>
        </p:sp>
      </p:grpSp>
      <p:grpSp>
        <p:nvGrpSpPr>
          <p:cNvPr id="14" name="Group 13">
            <a:extLst>
              <a:ext uri="{FF2B5EF4-FFF2-40B4-BE49-F238E27FC236}">
                <a16:creationId xmlns:a16="http://schemas.microsoft.com/office/drawing/2014/main" id="{938D535B-5EBF-7453-184B-992B1A4E5641}"/>
              </a:ext>
            </a:extLst>
          </p:cNvPr>
          <p:cNvGrpSpPr/>
          <p:nvPr/>
        </p:nvGrpSpPr>
        <p:grpSpPr>
          <a:xfrm>
            <a:off x="579864" y="2311092"/>
            <a:ext cx="8385717" cy="4067406"/>
            <a:chOff x="1028678" y="5940041"/>
            <a:chExt cx="16528873" cy="4164269"/>
          </a:xfrm>
        </p:grpSpPr>
        <p:grpSp>
          <p:nvGrpSpPr>
            <p:cNvPr id="15" name="Group 16">
              <a:extLst>
                <a:ext uri="{FF2B5EF4-FFF2-40B4-BE49-F238E27FC236}">
                  <a16:creationId xmlns:a16="http://schemas.microsoft.com/office/drawing/2014/main" id="{D703E100-065E-3E46-9B38-47A214337F22}"/>
                </a:ext>
              </a:extLst>
            </p:cNvPr>
            <p:cNvGrpSpPr/>
            <p:nvPr/>
          </p:nvGrpSpPr>
          <p:grpSpPr>
            <a:xfrm>
              <a:off x="1028678" y="5940041"/>
              <a:ext cx="16528873" cy="2046661"/>
              <a:chOff x="0" y="-38100"/>
              <a:chExt cx="3981628" cy="539038"/>
            </a:xfrm>
          </p:grpSpPr>
          <p:sp>
            <p:nvSpPr>
              <p:cNvPr id="17" name="Freeform 17">
                <a:extLst>
                  <a:ext uri="{FF2B5EF4-FFF2-40B4-BE49-F238E27FC236}">
                    <a16:creationId xmlns:a16="http://schemas.microsoft.com/office/drawing/2014/main" id="{C6DAC191-7467-59B3-23B9-7BF0D79CF63D}"/>
                  </a:ext>
                </a:extLst>
              </p:cNvPr>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endParaRPr lang="en-US" sz="1600" dirty="0">
                  <a:solidFill>
                    <a:schemeClr val="bg1"/>
                  </a:solidFill>
                  <a:latin typeface="Cambria" panose="02040503050406030204" pitchFamily="18" charset="0"/>
                  <a:ea typeface="Cambria" panose="02040503050406030204" pitchFamily="18" charset="0"/>
                </a:endParaRPr>
              </a:p>
            </p:txBody>
          </p:sp>
          <p:sp>
            <p:nvSpPr>
              <p:cNvPr id="18" name="TextBox 18">
                <a:extLst>
                  <a:ext uri="{FF2B5EF4-FFF2-40B4-BE49-F238E27FC236}">
                    <a16:creationId xmlns:a16="http://schemas.microsoft.com/office/drawing/2014/main" id="{5E321BF4-9BF3-8F16-CC70-24E8483CB71E}"/>
                  </a:ext>
                </a:extLst>
              </p:cNvPr>
              <p:cNvSpPr txBox="1"/>
              <p:nvPr/>
            </p:nvSpPr>
            <p:spPr>
              <a:xfrm>
                <a:off x="0" y="-38100"/>
                <a:ext cx="3981627" cy="503556"/>
              </a:xfrm>
              <a:prstGeom prst="rect">
                <a:avLst/>
              </a:prstGeom>
            </p:spPr>
            <p:txBody>
              <a:bodyPr lIns="50800" tIns="50800" rIns="50800" bIns="50800" rtlCol="0" anchor="ctr"/>
              <a:lstStyle/>
              <a:p>
                <a:pPr algn="ctr">
                  <a:lnSpc>
                    <a:spcPts val="2659"/>
                  </a:lnSpc>
                  <a:spcBef>
                    <a:spcPct val="0"/>
                  </a:spcBef>
                </a:pPr>
                <a:endParaRPr sz="3600">
                  <a:solidFill>
                    <a:schemeClr val="bg1"/>
                  </a:solidFill>
                  <a:latin typeface="Cambria" panose="02040503050406030204" pitchFamily="18" charset="0"/>
                  <a:ea typeface="Cambria" panose="02040503050406030204" pitchFamily="18" charset="0"/>
                </a:endParaRPr>
              </a:p>
            </p:txBody>
          </p:sp>
        </p:grpSp>
        <p:sp>
          <p:nvSpPr>
            <p:cNvPr id="16" name="TextBox 48">
              <a:extLst>
                <a:ext uri="{FF2B5EF4-FFF2-40B4-BE49-F238E27FC236}">
                  <a16:creationId xmlns:a16="http://schemas.microsoft.com/office/drawing/2014/main" id="{5CE08993-E530-C4E1-6581-534832CFEE53}"/>
                </a:ext>
              </a:extLst>
            </p:cNvPr>
            <p:cNvSpPr txBox="1"/>
            <p:nvPr/>
          </p:nvSpPr>
          <p:spPr>
            <a:xfrm>
              <a:off x="1333477" y="6151767"/>
              <a:ext cx="15882390" cy="3952543"/>
            </a:xfrm>
            <a:prstGeom prst="rect">
              <a:avLst/>
            </a:prstGeom>
          </p:spPr>
          <p:txBody>
            <a:bodyPr wrap="square" lIns="0" tIns="0" rIns="0" bIns="0" rtlCol="0" anchor="t">
              <a:spAutoFit/>
            </a:bodyPr>
            <a:lstStyle/>
            <a:p>
              <a:pPr algn="just"/>
              <a:r>
                <a:rPr lang="vi-VN" sz="4000" b="0" i="0" dirty="0">
                  <a:solidFill>
                    <a:schemeClr val="bg1"/>
                  </a:solidFill>
                  <a:effectLst/>
                  <a:latin typeface="Cambria" panose="02040503050406030204" pitchFamily="18" charset="0"/>
                  <a:ea typeface="Cambria" panose="02040503050406030204" pitchFamily="18" charset="0"/>
                </a:rPr>
                <a:t>Những từ ngữ nào làm nổi bật đặc điểm ngoại hình hoặc hoạt động của người đó?</a:t>
              </a:r>
            </a:p>
          </p:txBody>
        </p:sp>
      </p:grpSp>
      <p:grpSp>
        <p:nvGrpSpPr>
          <p:cNvPr id="19" name="Group 18">
            <a:extLst>
              <a:ext uri="{FF2B5EF4-FFF2-40B4-BE49-F238E27FC236}">
                <a16:creationId xmlns:a16="http://schemas.microsoft.com/office/drawing/2014/main" id="{FC3D8151-1A29-AC96-F6F7-D63D87D1C8F2}"/>
              </a:ext>
            </a:extLst>
          </p:cNvPr>
          <p:cNvGrpSpPr/>
          <p:nvPr/>
        </p:nvGrpSpPr>
        <p:grpSpPr>
          <a:xfrm>
            <a:off x="479503" y="4585943"/>
            <a:ext cx="8385717" cy="1867468"/>
            <a:chOff x="1028678" y="5940041"/>
            <a:chExt cx="16528873" cy="1911940"/>
          </a:xfrm>
        </p:grpSpPr>
        <p:grpSp>
          <p:nvGrpSpPr>
            <p:cNvPr id="20" name="Group 16">
              <a:extLst>
                <a:ext uri="{FF2B5EF4-FFF2-40B4-BE49-F238E27FC236}">
                  <a16:creationId xmlns:a16="http://schemas.microsoft.com/office/drawing/2014/main" id="{12A3E284-2CC8-1AA2-6FCF-5A7CCF8523DD}"/>
                </a:ext>
              </a:extLst>
            </p:cNvPr>
            <p:cNvGrpSpPr/>
            <p:nvPr/>
          </p:nvGrpSpPr>
          <p:grpSpPr>
            <a:xfrm>
              <a:off x="1028678" y="5940041"/>
              <a:ext cx="16528873" cy="1911940"/>
              <a:chOff x="0" y="-38100"/>
              <a:chExt cx="3981628" cy="503556"/>
            </a:xfrm>
          </p:grpSpPr>
          <p:sp>
            <p:nvSpPr>
              <p:cNvPr id="22" name="Freeform 17">
                <a:extLst>
                  <a:ext uri="{FF2B5EF4-FFF2-40B4-BE49-F238E27FC236}">
                    <a16:creationId xmlns:a16="http://schemas.microsoft.com/office/drawing/2014/main" id="{B0AD052A-34E2-13A2-72CD-3EC56E9390D2}"/>
                  </a:ext>
                </a:extLst>
              </p:cNvPr>
              <p:cNvSpPr/>
              <p:nvPr/>
            </p:nvSpPr>
            <p:spPr>
              <a:xfrm>
                <a:off x="0" y="0"/>
                <a:ext cx="3981628" cy="370084"/>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endParaRPr lang="en-US" sz="1600" dirty="0">
                  <a:solidFill>
                    <a:schemeClr val="bg1"/>
                  </a:solidFill>
                  <a:latin typeface="Cambria" panose="02040503050406030204" pitchFamily="18" charset="0"/>
                  <a:ea typeface="Cambria" panose="02040503050406030204" pitchFamily="18" charset="0"/>
                </a:endParaRPr>
              </a:p>
            </p:txBody>
          </p:sp>
          <p:sp>
            <p:nvSpPr>
              <p:cNvPr id="23" name="TextBox 18">
                <a:extLst>
                  <a:ext uri="{FF2B5EF4-FFF2-40B4-BE49-F238E27FC236}">
                    <a16:creationId xmlns:a16="http://schemas.microsoft.com/office/drawing/2014/main" id="{18438652-6988-ABF2-AD73-F071D25E680E}"/>
                  </a:ext>
                </a:extLst>
              </p:cNvPr>
              <p:cNvSpPr txBox="1"/>
              <p:nvPr/>
            </p:nvSpPr>
            <p:spPr>
              <a:xfrm>
                <a:off x="0" y="-38100"/>
                <a:ext cx="3981627" cy="503556"/>
              </a:xfrm>
              <a:prstGeom prst="rect">
                <a:avLst/>
              </a:prstGeom>
            </p:spPr>
            <p:txBody>
              <a:bodyPr lIns="50800" tIns="50800" rIns="50800" bIns="50800" rtlCol="0" anchor="ctr"/>
              <a:lstStyle/>
              <a:p>
                <a:pPr algn="ctr">
                  <a:lnSpc>
                    <a:spcPts val="2659"/>
                  </a:lnSpc>
                  <a:spcBef>
                    <a:spcPct val="0"/>
                  </a:spcBef>
                </a:pPr>
                <a:endParaRPr sz="3600">
                  <a:solidFill>
                    <a:schemeClr val="bg1"/>
                  </a:solidFill>
                  <a:latin typeface="Cambria" panose="02040503050406030204" pitchFamily="18" charset="0"/>
                  <a:ea typeface="Cambria" panose="02040503050406030204" pitchFamily="18" charset="0"/>
                </a:endParaRPr>
              </a:p>
            </p:txBody>
          </p:sp>
        </p:grpSp>
        <p:sp>
          <p:nvSpPr>
            <p:cNvPr id="21" name="TextBox 48">
              <a:extLst>
                <a:ext uri="{FF2B5EF4-FFF2-40B4-BE49-F238E27FC236}">
                  <a16:creationId xmlns:a16="http://schemas.microsoft.com/office/drawing/2014/main" id="{CEE7156A-5921-C269-5D63-77D8206B4B93}"/>
                </a:ext>
              </a:extLst>
            </p:cNvPr>
            <p:cNvSpPr txBox="1"/>
            <p:nvPr/>
          </p:nvSpPr>
          <p:spPr>
            <a:xfrm>
              <a:off x="1333477" y="6151767"/>
              <a:ext cx="15882390" cy="1260424"/>
            </a:xfrm>
            <a:prstGeom prst="rect">
              <a:avLst/>
            </a:prstGeom>
          </p:spPr>
          <p:txBody>
            <a:bodyPr wrap="square" lIns="0" tIns="0" rIns="0" bIns="0" rtlCol="0" anchor="t">
              <a:spAutoFit/>
            </a:bodyPr>
            <a:lstStyle/>
            <a:p>
              <a:pPr algn="just"/>
              <a:r>
                <a:rPr lang="vi-VN" sz="4000" b="0" i="0" dirty="0">
                  <a:solidFill>
                    <a:schemeClr val="bg1"/>
                  </a:solidFill>
                  <a:effectLst/>
                  <a:latin typeface="Cambria" panose="02040503050406030204" pitchFamily="18" charset="0"/>
                  <a:ea typeface="Cambria" panose="02040503050406030204" pitchFamily="18" charset="0"/>
                </a:rPr>
                <a:t>Trong mỗi đoạn văn, chi tiết nào gây ấn tượng với em?</a:t>
              </a:r>
            </a:p>
          </p:txBody>
        </p:sp>
      </p:grpSp>
    </p:spTree>
    <p:extLst>
      <p:ext uri="{BB962C8B-B14F-4D97-AF65-F5344CB8AC3E}">
        <p14:creationId xmlns:p14="http://schemas.microsoft.com/office/powerpoint/2010/main" val="28977743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randombar(horizont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randombar(horizontal)">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randombar(horizontal)">
                                      <p:cBhvr>
                                        <p:cTn id="2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4EA5C4C8-9464-80B2-3F15-F756CE1513F5}"/>
              </a:ext>
            </a:extLst>
          </p:cNvPr>
          <p:cNvSpPr/>
          <p:nvPr/>
        </p:nvSpPr>
        <p:spPr>
          <a:xfrm>
            <a:off x="203200" y="152400"/>
            <a:ext cx="11849100" cy="661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a甜甜圈 (非商业使用)"/>
              <a:ea typeface="等线" panose="02010600030101010101" pitchFamily="2" charset="-122"/>
              <a:cs typeface="+mn-cs"/>
            </a:endParaRPr>
          </a:p>
        </p:txBody>
      </p:sp>
      <p:sp>
        <p:nvSpPr>
          <p:cNvPr id="12" name="Rectangle 11">
            <a:extLst>
              <a:ext uri="{FF2B5EF4-FFF2-40B4-BE49-F238E27FC236}">
                <a16:creationId xmlns:a16="http://schemas.microsoft.com/office/drawing/2014/main" id="{DF626131-4985-A36B-7193-5819786BC546}"/>
              </a:ext>
            </a:extLst>
          </p:cNvPr>
          <p:cNvSpPr/>
          <p:nvPr/>
        </p:nvSpPr>
        <p:spPr>
          <a:xfrm>
            <a:off x="674914" y="337459"/>
            <a:ext cx="10907485" cy="3657600"/>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sz="2800" dirty="0">
                <a:solidFill>
                  <a:srgbClr val="002060"/>
                </a:solidFill>
                <a:latin typeface="Cambria" panose="02040503050406030204" pitchFamily="18" charset="0"/>
                <a:ea typeface="Cambria" panose="02040503050406030204" pitchFamily="18" charset="0"/>
              </a:rPr>
              <a:t>a. Ông nội của Nhụ đã tám mươi tuổi, nhưng vóc người vẫn gọn và chắc, dáng đi dứt khoát như một ngọn sóng. Ông có nước da nâu sẫm, ghi dấu ấn của cả một đời chèo thuyền trên mặt biển. Mỗi khi kết thúc một câu nói, ông thường dùng tiếng “hầy”. Đó là tiếng hô chèo thuyền của người dân chài xưa lúc trời sắp có dông. Ông thường ra hiệu bằng mắt và bằng tay. Ở trên biển thì đó là một điều rất bình thường. Nhưng ở nhà, ông cũng “nói” theo cách đó. Dần dần, con cháu cũng quen.</a:t>
            </a:r>
          </a:p>
          <a:p>
            <a:pPr algn="r"/>
            <a:r>
              <a:rPr lang="vi-VN" sz="2800" dirty="0">
                <a:solidFill>
                  <a:srgbClr val="002060"/>
                </a:solidFill>
                <a:latin typeface="Cambria" panose="02040503050406030204" pitchFamily="18" charset="0"/>
                <a:ea typeface="Cambria" panose="02040503050406030204" pitchFamily="18" charset="0"/>
              </a:rPr>
              <a:t>(Theo Trần Nhuận Minh)</a:t>
            </a:r>
          </a:p>
        </p:txBody>
      </p:sp>
      <p:grpSp>
        <p:nvGrpSpPr>
          <p:cNvPr id="13" name="Group 12">
            <a:extLst>
              <a:ext uri="{FF2B5EF4-FFF2-40B4-BE49-F238E27FC236}">
                <a16:creationId xmlns:a16="http://schemas.microsoft.com/office/drawing/2014/main" id="{7E94657B-07EB-3D00-A287-E151C97CCFA2}"/>
              </a:ext>
            </a:extLst>
          </p:cNvPr>
          <p:cNvGrpSpPr/>
          <p:nvPr/>
        </p:nvGrpSpPr>
        <p:grpSpPr>
          <a:xfrm>
            <a:off x="1310003" y="4581427"/>
            <a:ext cx="9782540" cy="1383943"/>
            <a:chOff x="1028678" y="5940041"/>
            <a:chExt cx="16528873" cy="2046661"/>
          </a:xfrm>
        </p:grpSpPr>
        <p:grpSp>
          <p:nvGrpSpPr>
            <p:cNvPr id="14" name="Group 16">
              <a:extLst>
                <a:ext uri="{FF2B5EF4-FFF2-40B4-BE49-F238E27FC236}">
                  <a16:creationId xmlns:a16="http://schemas.microsoft.com/office/drawing/2014/main" id="{18CC26E7-4B4A-F2D5-8D7C-FC4F79A39AEC}"/>
                </a:ext>
              </a:extLst>
            </p:cNvPr>
            <p:cNvGrpSpPr/>
            <p:nvPr/>
          </p:nvGrpSpPr>
          <p:grpSpPr>
            <a:xfrm>
              <a:off x="1028678" y="5940041"/>
              <a:ext cx="16528873" cy="2046661"/>
              <a:chOff x="0" y="-38100"/>
              <a:chExt cx="3981628" cy="539038"/>
            </a:xfrm>
          </p:grpSpPr>
          <p:sp>
            <p:nvSpPr>
              <p:cNvPr id="16" name="Freeform 17">
                <a:extLst>
                  <a:ext uri="{FF2B5EF4-FFF2-40B4-BE49-F238E27FC236}">
                    <a16:creationId xmlns:a16="http://schemas.microsoft.com/office/drawing/2014/main" id="{B02F6131-5D8B-7B4D-270C-C19EE47F3262}"/>
                  </a:ext>
                </a:extLst>
              </p:cNvPr>
              <p:cNvSpPr/>
              <p:nvPr/>
            </p:nvSpPr>
            <p:spPr>
              <a:xfrm>
                <a:off x="0" y="0"/>
                <a:ext cx="3981628" cy="500938"/>
              </a:xfrm>
              <a:custGeom>
                <a:avLst/>
                <a:gdLst/>
                <a:ahLst/>
                <a:cxnLst/>
                <a:rect l="l" t="t" r="r" b="b"/>
                <a:pathLst>
                  <a:path w="3981628" h="465456">
                    <a:moveTo>
                      <a:pt x="0" y="0"/>
                    </a:moveTo>
                    <a:lnTo>
                      <a:pt x="3981628" y="0"/>
                    </a:lnTo>
                    <a:lnTo>
                      <a:pt x="3981628" y="465456"/>
                    </a:lnTo>
                    <a:lnTo>
                      <a:pt x="0" y="465456"/>
                    </a:lnTo>
                    <a:close/>
                  </a:path>
                </a:pathLst>
              </a:custGeom>
              <a:solidFill>
                <a:schemeClr val="accent2">
                  <a:lumMod val="75000"/>
                  <a:alpha val="95686"/>
                </a:schemeClr>
              </a:solidFill>
              <a:ln w="38100" cap="sq">
                <a:solidFill>
                  <a:srgbClr val="FFFFFF">
                    <a:alpha val="95686"/>
                  </a:srgbClr>
                </a:solidFill>
                <a:prstDash val="dash"/>
                <a:miter/>
              </a:ln>
            </p:spPr>
            <p:txBody>
              <a:bodyPr/>
              <a:lstStyle/>
              <a:p>
                <a:endParaRPr lang="en-US" sz="1600" dirty="0">
                  <a:solidFill>
                    <a:schemeClr val="bg1"/>
                  </a:solidFill>
                  <a:latin typeface="Cambria" panose="02040503050406030204" pitchFamily="18" charset="0"/>
                  <a:ea typeface="Cambria" panose="02040503050406030204" pitchFamily="18" charset="0"/>
                </a:endParaRPr>
              </a:p>
            </p:txBody>
          </p:sp>
          <p:sp>
            <p:nvSpPr>
              <p:cNvPr id="17" name="TextBox 18">
                <a:extLst>
                  <a:ext uri="{FF2B5EF4-FFF2-40B4-BE49-F238E27FC236}">
                    <a16:creationId xmlns:a16="http://schemas.microsoft.com/office/drawing/2014/main" id="{E4E6EEBB-CFA7-A19D-64E7-0E40188220F1}"/>
                  </a:ext>
                </a:extLst>
              </p:cNvPr>
              <p:cNvSpPr txBox="1"/>
              <p:nvPr/>
            </p:nvSpPr>
            <p:spPr>
              <a:xfrm>
                <a:off x="0" y="-38100"/>
                <a:ext cx="3981627" cy="503556"/>
              </a:xfrm>
              <a:prstGeom prst="rect">
                <a:avLst/>
              </a:prstGeom>
            </p:spPr>
            <p:txBody>
              <a:bodyPr lIns="50800" tIns="50800" rIns="50800" bIns="50800" rtlCol="0" anchor="ctr"/>
              <a:lstStyle/>
              <a:p>
                <a:pPr algn="ctr">
                  <a:lnSpc>
                    <a:spcPts val="2659"/>
                  </a:lnSpc>
                  <a:spcBef>
                    <a:spcPct val="0"/>
                  </a:spcBef>
                </a:pPr>
                <a:endParaRPr sz="3600">
                  <a:solidFill>
                    <a:schemeClr val="bg1"/>
                  </a:solidFill>
                  <a:latin typeface="Cambria" panose="02040503050406030204" pitchFamily="18" charset="0"/>
                  <a:ea typeface="Cambria" panose="02040503050406030204" pitchFamily="18" charset="0"/>
                </a:endParaRPr>
              </a:p>
            </p:txBody>
          </p:sp>
        </p:grpSp>
        <p:sp>
          <p:nvSpPr>
            <p:cNvPr id="15" name="TextBox 48">
              <a:extLst>
                <a:ext uri="{FF2B5EF4-FFF2-40B4-BE49-F238E27FC236}">
                  <a16:creationId xmlns:a16="http://schemas.microsoft.com/office/drawing/2014/main" id="{97F4BC74-BFAD-6D17-CE4D-AD86F1FADA3B}"/>
                </a:ext>
              </a:extLst>
            </p:cNvPr>
            <p:cNvSpPr txBox="1"/>
            <p:nvPr/>
          </p:nvSpPr>
          <p:spPr>
            <a:xfrm>
              <a:off x="1333477" y="6151765"/>
              <a:ext cx="15882390" cy="1820636"/>
            </a:xfrm>
            <a:prstGeom prst="rect">
              <a:avLst/>
            </a:prstGeom>
          </p:spPr>
          <p:txBody>
            <a:bodyPr wrap="square" lIns="0" tIns="0" rIns="0" bIns="0" rtlCol="0" anchor="t">
              <a:spAutoFit/>
            </a:bodyPr>
            <a:lstStyle/>
            <a:p>
              <a:pPr algn="just"/>
              <a:r>
                <a:rPr lang="vi-VN" sz="4000" b="0" i="0" dirty="0">
                  <a:solidFill>
                    <a:schemeClr val="bg1"/>
                  </a:solidFill>
                  <a:effectLst/>
                  <a:latin typeface="Cambria" panose="02040503050406030204" pitchFamily="18" charset="0"/>
                  <a:ea typeface="Cambria" panose="02040503050406030204" pitchFamily="18" charset="0"/>
                </a:rPr>
                <a:t>Người được tả trong đoạn văn là ông nội của Nhụ.</a:t>
              </a:r>
            </a:p>
          </p:txBody>
        </p:sp>
      </p:grpSp>
      <p:cxnSp>
        <p:nvCxnSpPr>
          <p:cNvPr id="19" name="Straight Connector 18">
            <a:extLst>
              <a:ext uri="{FF2B5EF4-FFF2-40B4-BE49-F238E27FC236}">
                <a16:creationId xmlns:a16="http://schemas.microsoft.com/office/drawing/2014/main" id="{77B88B2C-B315-D78D-3558-49A7D6F8AB61}"/>
              </a:ext>
            </a:extLst>
          </p:cNvPr>
          <p:cNvCxnSpPr/>
          <p:nvPr/>
        </p:nvCxnSpPr>
        <p:spPr>
          <a:xfrm>
            <a:off x="1197429" y="859972"/>
            <a:ext cx="2590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90494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614</TotalTime>
  <Words>2288</Words>
  <Application>Microsoft Office PowerPoint</Application>
  <PresentationFormat>Widescreen</PresentationFormat>
  <Paragraphs>60</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Aa甜甜圈 (非商业使用)</vt:lpstr>
      <vt:lpstr>Arial</vt:lpstr>
      <vt:lpstr>Calibri</vt:lpstr>
      <vt:lpstr>Cambria</vt:lpstr>
      <vt:lpstr>Tahoma</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Tư Bùi</dc:creator>
  <cp:lastModifiedBy>Thao Tran</cp:lastModifiedBy>
  <cp:revision>20</cp:revision>
  <dcterms:created xsi:type="dcterms:W3CDTF">2024-11-10T13:20:53Z</dcterms:created>
  <dcterms:modified xsi:type="dcterms:W3CDTF">2024-12-15T11:09:10Z</dcterms:modified>
</cp:coreProperties>
</file>