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69" r:id="rId5"/>
    <p:sldId id="259" r:id="rId6"/>
    <p:sldId id="260" r:id="rId7"/>
    <p:sldId id="270" r:id="rId8"/>
    <p:sldId id="271" r:id="rId9"/>
    <p:sldId id="272" r:id="rId10"/>
    <p:sldId id="273" r:id="rId11"/>
    <p:sldId id="268" r:id="rId12"/>
  </p:sldIdLst>
  <p:sldSz cx="18288000" cy="10287000"/>
  <p:notesSz cx="6858000" cy="9144000"/>
  <p:embeddedFontLst>
    <p:embeddedFont>
      <p:font typeface="等线" panose="02010600030101010101" pitchFamily="2" charset="-122"/>
      <p:regular r:id="rId13"/>
      <p:bold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Dynapuff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128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svg"/><Relationship Id="rId18" Type="http://schemas.openxmlformats.org/officeDocument/2006/relationships/image" Target="../media/image31.png"/><Relationship Id="rId26" Type="http://schemas.openxmlformats.org/officeDocument/2006/relationships/image" Target="../media/image81.png"/><Relationship Id="rId3" Type="http://schemas.openxmlformats.org/officeDocument/2006/relationships/image" Target="../media/image24.svg"/><Relationship Id="rId21" Type="http://schemas.openxmlformats.org/officeDocument/2006/relationships/image" Target="../media/image80.svg"/><Relationship Id="rId7" Type="http://schemas.openxmlformats.org/officeDocument/2006/relationships/image" Target="../media/image72.svg"/><Relationship Id="rId12" Type="http://schemas.openxmlformats.org/officeDocument/2006/relationships/image" Target="../media/image75.png"/><Relationship Id="rId17" Type="http://schemas.openxmlformats.org/officeDocument/2006/relationships/image" Target="../media/image78.svg"/><Relationship Id="rId25" Type="http://schemas.openxmlformats.org/officeDocument/2006/relationships/image" Target="../media/image63.svg"/><Relationship Id="rId2" Type="http://schemas.openxmlformats.org/officeDocument/2006/relationships/image" Target="../media/image23.png"/><Relationship Id="rId16" Type="http://schemas.openxmlformats.org/officeDocument/2006/relationships/image" Target="../media/image77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57.svg"/><Relationship Id="rId24" Type="http://schemas.openxmlformats.org/officeDocument/2006/relationships/image" Target="../media/image62.png"/><Relationship Id="rId5" Type="http://schemas.openxmlformats.org/officeDocument/2006/relationships/image" Target="../media/image70.svg"/><Relationship Id="rId15" Type="http://schemas.openxmlformats.org/officeDocument/2006/relationships/image" Target="../media/image51.svg"/><Relationship Id="rId23" Type="http://schemas.openxmlformats.org/officeDocument/2006/relationships/image" Target="../media/image4.svg"/><Relationship Id="rId10" Type="http://schemas.openxmlformats.org/officeDocument/2006/relationships/image" Target="../media/image56.png"/><Relationship Id="rId19" Type="http://schemas.openxmlformats.org/officeDocument/2006/relationships/image" Target="../media/image32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50.png"/><Relationship Id="rId22" Type="http://schemas.openxmlformats.org/officeDocument/2006/relationships/image" Target="../media/image3.png"/><Relationship Id="rId27" Type="http://schemas.openxmlformats.org/officeDocument/2006/relationships/image" Target="../media/image8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43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8.sv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6.svg"/><Relationship Id="rId21" Type="http://schemas.openxmlformats.org/officeDocument/2006/relationships/image" Target="../media/image57.svg"/><Relationship Id="rId7" Type="http://schemas.openxmlformats.org/officeDocument/2006/relationships/image" Target="../media/image45.svg"/><Relationship Id="rId12" Type="http://schemas.openxmlformats.org/officeDocument/2006/relationships/image" Target="../media/image17.png"/><Relationship Id="rId17" Type="http://schemas.openxmlformats.org/officeDocument/2006/relationships/image" Target="../media/image53.svg"/><Relationship Id="rId25" Type="http://schemas.openxmlformats.org/officeDocument/2006/relationships/image" Target="../media/image61.svg"/><Relationship Id="rId2" Type="http://schemas.openxmlformats.org/officeDocument/2006/relationships/image" Target="../media/image5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24" Type="http://schemas.openxmlformats.org/officeDocument/2006/relationships/image" Target="../media/image60.png"/><Relationship Id="rId5" Type="http://schemas.openxmlformats.org/officeDocument/2006/relationships/image" Target="../media/image2.svg"/><Relationship Id="rId15" Type="http://schemas.openxmlformats.org/officeDocument/2006/relationships/image" Target="../media/image51.svg"/><Relationship Id="rId23" Type="http://schemas.openxmlformats.org/officeDocument/2006/relationships/image" Target="../media/image59.svg"/><Relationship Id="rId28" Type="http://schemas.openxmlformats.org/officeDocument/2006/relationships/image" Target="../media/image3.png"/><Relationship Id="rId10" Type="http://schemas.openxmlformats.org/officeDocument/2006/relationships/image" Target="../media/image48.png"/><Relationship Id="rId19" Type="http://schemas.openxmlformats.org/officeDocument/2006/relationships/image" Target="../media/image55.svg"/><Relationship Id="rId4" Type="http://schemas.openxmlformats.org/officeDocument/2006/relationships/image" Target="../media/image1.png"/><Relationship Id="rId9" Type="http://schemas.openxmlformats.org/officeDocument/2006/relationships/image" Target="../media/image47.sv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67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395863" y="1089743"/>
            <a:ext cx="3055435" cy="4727947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7072240" y="1169146"/>
            <a:ext cx="1967748" cy="814156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80378">
            <a:off x="-594555" y="4979513"/>
            <a:ext cx="20274487" cy="423051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8692" y="4758258"/>
            <a:ext cx="2091861" cy="2813017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4641" y="8109430"/>
            <a:ext cx="19430167" cy="2785457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35051" y="2750651"/>
            <a:ext cx="12217898" cy="5646361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031029" y="3614013"/>
            <a:ext cx="2355652" cy="974651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691541" y="-453880"/>
            <a:ext cx="4465823" cy="3907595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870820" y="2307924"/>
            <a:ext cx="991332" cy="8921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4845482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24623" y="5328487"/>
            <a:ext cx="3580642" cy="6836548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454409" y="7948550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101437" y="9738769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674269" y="3785953"/>
            <a:ext cx="6586609" cy="6504276"/>
          </a:xfrm>
          <a:custGeom>
            <a:avLst/>
            <a:gdLst/>
            <a:ahLst/>
            <a:cxnLst/>
            <a:rect l="l" t="t" r="r" b="b"/>
            <a:pathLst>
              <a:path w="6586609" h="6504276">
                <a:moveTo>
                  <a:pt x="0" y="0"/>
                </a:moveTo>
                <a:lnTo>
                  <a:pt x="6586609" y="0"/>
                </a:lnTo>
                <a:lnTo>
                  <a:pt x="6586609" y="6504277"/>
                </a:lnTo>
                <a:lnTo>
                  <a:pt x="0" y="65042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B010E0-C455-F412-0B1E-CBE42D77631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1956" y="-266700"/>
            <a:ext cx="2514600" cy="2489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901F32-FFF7-1A75-06C1-452AADF5BCB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8600" y="495300"/>
            <a:ext cx="10175106" cy="27312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72FFB0-1D8F-A288-3E5F-255E25EE324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05200" y="3543300"/>
            <a:ext cx="10699407" cy="369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CB2BB0-3256-55B9-6E36-B21B79F2D327}"/>
              </a:ext>
            </a:extLst>
          </p:cNvPr>
          <p:cNvGrpSpPr/>
          <p:nvPr/>
        </p:nvGrpSpPr>
        <p:grpSpPr>
          <a:xfrm>
            <a:off x="4800600" y="1181100"/>
            <a:ext cx="12725400" cy="5105400"/>
            <a:chOff x="1673260" y="2182852"/>
            <a:chExt cx="8602936" cy="38800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5B0A53C-D940-D847-A2A2-3433EFA45181}"/>
                </a:ext>
              </a:extLst>
            </p:cNvPr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87B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5B2E1-B42B-964C-57E2-3030F2912859}"/>
                </a:ext>
              </a:extLst>
            </p:cNvPr>
            <p:cNvSpPr txBox="1"/>
            <p:nvPr/>
          </p:nvSpPr>
          <p:spPr>
            <a:xfrm>
              <a:off x="2163091" y="2345232"/>
              <a:ext cx="7623277" cy="3717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nhà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</a:t>
              </a: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Kể cho người thân nghe câu chuyện về thế giới tuổi thơ mà em đã đọc hoặc đã nghe.</a:t>
              </a:r>
              <a:endParaRPr lang="en-US" sz="4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Cùng người thân nhận xét về các nhân vật, sự việc trong câu chuyện.</a:t>
              </a:r>
              <a:endParaRPr lang="en-US" sz="4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933F583E-41D5-BDC4-F8B1-DC7F508D7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3122492"/>
            <a:ext cx="4800600" cy="6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56507" y="7966357"/>
            <a:ext cx="32253737" cy="3925194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88600" y="2389457"/>
            <a:ext cx="13488604" cy="6432429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414944" y="3390496"/>
            <a:ext cx="3333782" cy="3742318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35218" y="6250866"/>
            <a:ext cx="3895861" cy="1027533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19034" flipH="1">
            <a:off x="-4010345" y="6749260"/>
            <a:ext cx="15507497" cy="3235822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352433" y="3616842"/>
            <a:ext cx="2437717" cy="3769665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251973" y="6907894"/>
            <a:ext cx="14078301" cy="2937603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322812">
            <a:off x="6202647" y="948447"/>
            <a:ext cx="1277744" cy="491585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86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59417" flipH="1">
            <a:off x="1065246" y="6641457"/>
            <a:ext cx="2503599" cy="1064030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429165" y="6676006"/>
            <a:ext cx="1935567" cy="957226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32446" flipH="1">
            <a:off x="12441519" y="-525157"/>
            <a:ext cx="4445280" cy="388962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5084786" y="8754582"/>
            <a:ext cx="776859" cy="465144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429415" y="8598743"/>
            <a:ext cx="648703" cy="38841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734310" y="8987154"/>
            <a:ext cx="992308" cy="465144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810402" y="7418434"/>
            <a:ext cx="870162" cy="407888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16753627" y="1224120"/>
            <a:ext cx="2256613" cy="933674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66052" y="493269"/>
            <a:ext cx="1264250" cy="1272201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614607" y="759015"/>
            <a:ext cx="2860090" cy="1183362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 rot="-21920">
            <a:off x="3883386" y="3647322"/>
            <a:ext cx="6470846" cy="227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07"/>
              </a:lnSpc>
            </a:pPr>
            <a:r>
              <a:rPr lang="en-US" sz="15915">
                <a:solidFill>
                  <a:srgbClr val="FF7A00"/>
                </a:solidFill>
                <a:latin typeface="Dynapuff"/>
              </a:rPr>
              <a:t>Thank</a:t>
            </a:r>
          </a:p>
        </p:txBody>
      </p:sp>
      <p:sp>
        <p:nvSpPr>
          <p:cNvPr id="25" name="TextBox 25"/>
          <p:cNvSpPr txBox="1"/>
          <p:nvPr/>
        </p:nvSpPr>
        <p:spPr>
          <a:xfrm rot="-21920">
            <a:off x="10354125" y="3613848"/>
            <a:ext cx="4028268" cy="227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507"/>
              </a:lnSpc>
            </a:pPr>
            <a:r>
              <a:rPr lang="en-US" sz="15915">
                <a:solidFill>
                  <a:srgbClr val="FFCA31"/>
                </a:solidFill>
                <a:latin typeface="Dynapuff"/>
              </a:rPr>
              <a:t>You</a:t>
            </a:r>
          </a:p>
        </p:txBody>
      </p:sp>
      <p:sp>
        <p:nvSpPr>
          <p:cNvPr id="27" name="Freeform 27"/>
          <p:cNvSpPr/>
          <p:nvPr/>
        </p:nvSpPr>
        <p:spPr>
          <a:xfrm rot="99228">
            <a:off x="-5303196" y="8451029"/>
            <a:ext cx="6905475" cy="1896128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6B75EA-3C1B-10B1-402B-820F40E00C7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86200" y="2324100"/>
            <a:ext cx="10443353" cy="369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Đẹp mãi tuổi thơ (Tập hát theo lời bài hát mẫu lớp 3 SGK CTPT 2018 - NXBGD)">
            <a:hlinkClick r:id="" action="ppaction://media"/>
            <a:extLst>
              <a:ext uri="{FF2B5EF4-FFF2-40B4-BE49-F238E27FC236}">
                <a16:creationId xmlns:a16="http://schemas.microsoft.com/office/drawing/2014/main" id="{46B1CB6C-ED43-9A29-C71A-7A94787F0F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"/>
            <a:ext cx="18247360" cy="10264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2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6A3496-4EA5-3267-A939-90F5C25F3E0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29000" y="2019300"/>
            <a:ext cx="1190042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664">
            <a:off x="-260029" y="7878140"/>
            <a:ext cx="21237856" cy="4431529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2295" y="4412048"/>
            <a:ext cx="2016734" cy="3120671"/>
          </a:xfrm>
          <a:custGeom>
            <a:avLst/>
            <a:gdLst/>
            <a:ahLst/>
            <a:cxnLst/>
            <a:rect l="l" t="t" r="r" b="b"/>
            <a:pathLst>
              <a:path w="2016734" h="3120671">
                <a:moveTo>
                  <a:pt x="0" y="0"/>
                </a:moveTo>
                <a:lnTo>
                  <a:pt x="2016734" y="0"/>
                </a:lnTo>
                <a:lnTo>
                  <a:pt x="2016734" y="3120671"/>
                </a:lnTo>
                <a:lnTo>
                  <a:pt x="0" y="312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54606" y="5370568"/>
            <a:ext cx="2352243" cy="2639263"/>
          </a:xfrm>
          <a:custGeom>
            <a:avLst/>
            <a:gdLst/>
            <a:ahLst/>
            <a:cxnLst/>
            <a:rect l="l" t="t" r="r" b="b"/>
            <a:pathLst>
              <a:path w="2352243" h="2639263">
                <a:moveTo>
                  <a:pt x="0" y="0"/>
                </a:moveTo>
                <a:lnTo>
                  <a:pt x="2352243" y="0"/>
                </a:lnTo>
                <a:lnTo>
                  <a:pt x="2352243" y="2639263"/>
                </a:lnTo>
                <a:lnTo>
                  <a:pt x="0" y="2639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2217">
            <a:off x="2996307" y="6839014"/>
            <a:ext cx="3997105" cy="1054236"/>
          </a:xfrm>
          <a:custGeom>
            <a:avLst/>
            <a:gdLst/>
            <a:ahLst/>
            <a:cxnLst/>
            <a:rect l="l" t="t" r="r" b="b"/>
            <a:pathLst>
              <a:path w="3997105" h="1054236">
                <a:moveTo>
                  <a:pt x="0" y="0"/>
                </a:moveTo>
                <a:lnTo>
                  <a:pt x="3997105" y="0"/>
                </a:lnTo>
                <a:lnTo>
                  <a:pt x="3997105" y="1054236"/>
                </a:lnTo>
                <a:lnTo>
                  <a:pt x="0" y="1054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49455">
            <a:off x="-9931758" y="6714761"/>
            <a:ext cx="20635713" cy="4305884"/>
          </a:xfrm>
          <a:custGeom>
            <a:avLst/>
            <a:gdLst/>
            <a:ahLst/>
            <a:cxnLst/>
            <a:rect l="l" t="t" r="r" b="b"/>
            <a:pathLst>
              <a:path w="20635713" h="4305884">
                <a:moveTo>
                  <a:pt x="0" y="0"/>
                </a:moveTo>
                <a:lnTo>
                  <a:pt x="20635713" y="0"/>
                </a:lnTo>
                <a:lnTo>
                  <a:pt x="20635713" y="4305885"/>
                </a:lnTo>
                <a:lnTo>
                  <a:pt x="0" y="430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201400" y="419100"/>
            <a:ext cx="823979" cy="8192031"/>
          </a:xfrm>
          <a:custGeom>
            <a:avLst/>
            <a:gdLst/>
            <a:ahLst/>
            <a:cxnLst/>
            <a:rect l="l" t="t" r="r" b="b"/>
            <a:pathLst>
              <a:path w="823979" h="6591831">
                <a:moveTo>
                  <a:pt x="0" y="0"/>
                </a:moveTo>
                <a:lnTo>
                  <a:pt x="823979" y="0"/>
                </a:lnTo>
                <a:lnTo>
                  <a:pt x="823979" y="6591831"/>
                </a:lnTo>
                <a:lnTo>
                  <a:pt x="0" y="6591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777613" y="8862969"/>
            <a:ext cx="653438" cy="306299"/>
          </a:xfrm>
          <a:custGeom>
            <a:avLst/>
            <a:gdLst/>
            <a:ahLst/>
            <a:cxnLst/>
            <a:rect l="l" t="t" r="r" b="b"/>
            <a:pathLst>
              <a:path w="653438" h="306299">
                <a:moveTo>
                  <a:pt x="0" y="0"/>
                </a:moveTo>
                <a:lnTo>
                  <a:pt x="653438" y="0"/>
                </a:lnTo>
                <a:lnTo>
                  <a:pt x="653438" y="306299"/>
                </a:lnTo>
                <a:lnTo>
                  <a:pt x="0" y="3062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481497" y="8807861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083657" y="8034404"/>
            <a:ext cx="2902337" cy="1435338"/>
          </a:xfrm>
          <a:custGeom>
            <a:avLst/>
            <a:gdLst/>
            <a:ahLst/>
            <a:cxnLst/>
            <a:rect l="l" t="t" r="r" b="b"/>
            <a:pathLst>
              <a:path w="2902337" h="1435338">
                <a:moveTo>
                  <a:pt x="0" y="0"/>
                </a:moveTo>
                <a:lnTo>
                  <a:pt x="2902337" y="0"/>
                </a:lnTo>
                <a:lnTo>
                  <a:pt x="2902337" y="1435337"/>
                </a:lnTo>
                <a:lnTo>
                  <a:pt x="0" y="14353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58108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039761" y="5013854"/>
            <a:ext cx="1991004" cy="4293270"/>
          </a:xfrm>
          <a:custGeom>
            <a:avLst/>
            <a:gdLst/>
            <a:ahLst/>
            <a:cxnLst/>
            <a:rect l="l" t="t" r="r" b="b"/>
            <a:pathLst>
              <a:path w="1991004" h="4293270">
                <a:moveTo>
                  <a:pt x="0" y="0"/>
                </a:moveTo>
                <a:lnTo>
                  <a:pt x="1991004" y="0"/>
                </a:lnTo>
                <a:lnTo>
                  <a:pt x="1991004" y="4293269"/>
                </a:lnTo>
                <a:lnTo>
                  <a:pt x="0" y="42932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733036" y="907576"/>
            <a:ext cx="1526264" cy="814173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22155">
            <a:off x="7501919" y="1708687"/>
            <a:ext cx="9380246" cy="3726022"/>
          </a:xfrm>
          <a:custGeom>
            <a:avLst/>
            <a:gdLst/>
            <a:ahLst/>
            <a:cxnLst/>
            <a:rect l="l" t="t" r="r" b="b"/>
            <a:pathLst>
              <a:path w="5990374" h="1430202">
                <a:moveTo>
                  <a:pt x="0" y="0"/>
                </a:moveTo>
                <a:lnTo>
                  <a:pt x="5990374" y="0"/>
                </a:lnTo>
                <a:lnTo>
                  <a:pt x="5990374" y="1430201"/>
                </a:lnTo>
                <a:lnTo>
                  <a:pt x="0" y="14302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042740" flipH="1">
            <a:off x="15537584" y="3950186"/>
            <a:ext cx="567219" cy="678289"/>
          </a:xfrm>
          <a:custGeom>
            <a:avLst/>
            <a:gdLst/>
            <a:ahLst/>
            <a:cxnLst/>
            <a:rect l="l" t="t" r="r" b="b"/>
            <a:pathLst>
              <a:path w="567219" h="678289">
                <a:moveTo>
                  <a:pt x="567220" y="0"/>
                </a:moveTo>
                <a:lnTo>
                  <a:pt x="0" y="0"/>
                </a:lnTo>
                <a:lnTo>
                  <a:pt x="0" y="678289"/>
                </a:lnTo>
                <a:lnTo>
                  <a:pt x="567220" y="678289"/>
                </a:lnTo>
                <a:lnTo>
                  <a:pt x="56722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9348383" y="803940"/>
            <a:ext cx="1151317" cy="1158558"/>
          </a:xfrm>
          <a:custGeom>
            <a:avLst/>
            <a:gdLst/>
            <a:ahLst/>
            <a:cxnLst/>
            <a:rect l="l" t="t" r="r" b="b"/>
            <a:pathLst>
              <a:path w="1151317" h="1158558">
                <a:moveTo>
                  <a:pt x="0" y="0"/>
                </a:moveTo>
                <a:lnTo>
                  <a:pt x="1151317" y="0"/>
                </a:lnTo>
                <a:lnTo>
                  <a:pt x="1151317" y="1158558"/>
                </a:lnTo>
                <a:lnTo>
                  <a:pt x="0" y="115855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H="1">
            <a:off x="14554200" y="723900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>
            <a:off x="-496022" y="1721749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F481-CF59-0547-B943-0ADB1492B3AE}"/>
              </a:ext>
            </a:extLst>
          </p:cNvPr>
          <p:cNvSpPr txBox="1"/>
          <p:nvPr/>
        </p:nvSpPr>
        <p:spPr>
          <a:xfrm rot="21343459">
            <a:off x="7839778" y="2357192"/>
            <a:ext cx="8469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1. </a:t>
            </a:r>
            <a:r>
              <a:rPr lang="en-US" sz="7200" dirty="0" err="1">
                <a:solidFill>
                  <a:schemeClr val="bg1"/>
                </a:solidFill>
              </a:rPr>
              <a:t>Đọc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câu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chuyện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về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thế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giới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tuổi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thơ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ABB52B91-6C97-CC49-2BEA-F724C2E67C2B}"/>
              </a:ext>
            </a:extLst>
          </p:cNvPr>
          <p:cNvSpPr/>
          <p:nvPr/>
        </p:nvSpPr>
        <p:spPr>
          <a:xfrm>
            <a:off x="-389469" y="520467"/>
            <a:ext cx="19082085" cy="9144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30D69A-2892-A6A5-941B-5FB1F7FB8CE4}"/>
              </a:ext>
            </a:extLst>
          </p:cNvPr>
          <p:cNvGrpSpPr/>
          <p:nvPr/>
        </p:nvGrpSpPr>
        <p:grpSpPr>
          <a:xfrm>
            <a:off x="352032" y="3102560"/>
            <a:ext cx="6310719" cy="4514850"/>
            <a:chOff x="762000" y="1714500"/>
            <a:chExt cx="3676650" cy="3009900"/>
          </a:xfrm>
        </p:grpSpPr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4038C77B-A025-385F-AB1C-8CD3929703DE}"/>
                </a:ext>
              </a:extLst>
            </p:cNvPr>
            <p:cNvSpPr/>
            <p:nvPr/>
          </p:nvSpPr>
          <p:spPr>
            <a:xfrm>
              <a:off x="762000" y="1714500"/>
              <a:ext cx="3676650" cy="3009900"/>
            </a:xfrm>
            <a:prstGeom prst="cloud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98260-1A17-1236-1F22-CA5FC3FDABD4}"/>
                </a:ext>
              </a:extLst>
            </p:cNvPr>
            <p:cNvSpPr txBox="1"/>
            <p:nvPr/>
          </p:nvSpPr>
          <p:spPr>
            <a:xfrm>
              <a:off x="1026298" y="2485162"/>
              <a:ext cx="3181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tuổi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endParaRPr lang="en-GB" sz="4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6" name="Curved Connector 15">
            <a:extLst>
              <a:ext uri="{FF2B5EF4-FFF2-40B4-BE49-F238E27FC236}">
                <a16:creationId xmlns:a16="http://schemas.microsoft.com/office/drawing/2014/main" id="{839C4320-C41B-04AE-3056-D188E16CF71D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6657492" y="2741906"/>
            <a:ext cx="2915283" cy="2618079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16">
            <a:extLst>
              <a:ext uri="{FF2B5EF4-FFF2-40B4-BE49-F238E27FC236}">
                <a16:creationId xmlns:a16="http://schemas.microsoft.com/office/drawing/2014/main" id="{A91471EB-CA72-23CA-6352-5070B6F37EFF}"/>
              </a:ext>
            </a:extLst>
          </p:cNvPr>
          <p:cNvSpPr/>
          <p:nvPr/>
        </p:nvSpPr>
        <p:spPr>
          <a:xfrm>
            <a:off x="9471872" y="414339"/>
            <a:ext cx="7825528" cy="3106026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trẻ em quan tâm, yêu thích, muốn khám phá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Nhóc Ni-cô-lai: những chuyện chưa kể (Gô-xi-nhi và Xăng-pê)</a:t>
            </a:r>
          </a:p>
        </p:txBody>
      </p:sp>
      <p:cxnSp>
        <p:nvCxnSpPr>
          <p:cNvPr id="58" name="Curved Connector 17">
            <a:extLst>
              <a:ext uri="{FF2B5EF4-FFF2-40B4-BE49-F238E27FC236}">
                <a16:creationId xmlns:a16="http://schemas.microsoft.com/office/drawing/2014/main" id="{DA4C31F2-95F6-1446-E8B7-FC1A6C50660D}"/>
              </a:ext>
            </a:extLst>
          </p:cNvPr>
          <p:cNvCxnSpPr>
            <a:stCxn id="54" idx="0"/>
          </p:cNvCxnSpPr>
          <p:nvPr/>
        </p:nvCxnSpPr>
        <p:spPr>
          <a:xfrm flipV="1">
            <a:off x="6657492" y="4930066"/>
            <a:ext cx="2814381" cy="429920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16">
            <a:extLst>
              <a:ext uri="{FF2B5EF4-FFF2-40B4-BE49-F238E27FC236}">
                <a16:creationId xmlns:a16="http://schemas.microsoft.com/office/drawing/2014/main" id="{B15A2161-A626-07F9-1D9A-5C8B5DAFC612}"/>
              </a:ext>
            </a:extLst>
          </p:cNvPr>
          <p:cNvSpPr/>
          <p:nvPr/>
        </p:nvSpPr>
        <p:spPr>
          <a:xfrm>
            <a:off x="9525000" y="3848100"/>
            <a:ext cx="8537077" cy="3209925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 defTabSz="1371600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suy nghĩ, cách hiểu, cách suy luận, tưởng tượng của trẻ em về thế giới xung quanh</a:t>
            </a:r>
          </a:p>
          <a:p>
            <a:pPr algn="ctr" defTabSz="137160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10 ngày ngắm thế giới của Mắt Nhắm Tịt (Nhiều tác giả)</a:t>
            </a:r>
          </a:p>
        </p:txBody>
      </p:sp>
      <p:cxnSp>
        <p:nvCxnSpPr>
          <p:cNvPr id="60" name="Curved Connector 19">
            <a:extLst>
              <a:ext uri="{FF2B5EF4-FFF2-40B4-BE49-F238E27FC236}">
                <a16:creationId xmlns:a16="http://schemas.microsoft.com/office/drawing/2014/main" id="{C33E8A16-24E2-28D8-07F8-3AE461803809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6657492" y="5359985"/>
            <a:ext cx="2832102" cy="2379516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4346A47E-3414-4FFA-3FC0-198D6E4791B2}"/>
              </a:ext>
            </a:extLst>
          </p:cNvPr>
          <p:cNvSpPr/>
          <p:nvPr/>
        </p:nvSpPr>
        <p:spPr>
          <a:xfrm>
            <a:off x="9511029" y="7315199"/>
            <a:ext cx="8058150" cy="2095501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cảm, cảm xúc của trẻ em đối với các sự vật, hiện tượng trong cuộc sống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Miền quê thơ ấu (Nguyễn Trọng Tạo)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4648200" y="0"/>
            <a:ext cx="1000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23509-68E9-FC83-3C04-624860BFB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76300"/>
            <a:ext cx="6629400" cy="93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3276600" y="0"/>
            <a:ext cx="1205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Trao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图片 54">
            <a:extLst>
              <a:ext uri="{FF2B5EF4-FFF2-40B4-BE49-F238E27FC236}">
                <a16:creationId xmlns:a16="http://schemas.microsoft.com/office/drawing/2014/main" id="{D51BE256-7C0B-3A3E-8AFD-3DB68583D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7703" y="-2779802"/>
            <a:ext cx="8839200" cy="16151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0D88-6B19-95C1-DF34-567D6555A0FF}"/>
              </a:ext>
            </a:extLst>
          </p:cNvPr>
          <p:cNvSpPr txBox="1"/>
          <p:nvPr/>
        </p:nvSpPr>
        <p:spPr>
          <a:xfrm>
            <a:off x="3886200" y="2476500"/>
            <a:ext cx="1135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Kể tóm tắt câu chuyện và giới thiệu về nhân vật ch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Nêu điều thú vị về thế giới tuổi thơ được thể hiện trong câu chuyện.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Chia sẻ những điều em học tập được về cách kể chuyện.</a:t>
            </a:r>
          </a:p>
        </p:txBody>
      </p:sp>
    </p:spTree>
    <p:extLst>
      <p:ext uri="{BB962C8B-B14F-4D97-AF65-F5344CB8AC3E}">
        <p14:creationId xmlns:p14="http://schemas.microsoft.com/office/powerpoint/2010/main" val="325229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BF4A69-FE98-9581-95D5-2EF79CCFB2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76600" y="1943100"/>
            <a:ext cx="11997968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7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220</Words>
  <Application>Microsoft Office PowerPoint</Application>
  <PresentationFormat>Custom</PresentationFormat>
  <Paragraphs>18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等线</vt:lpstr>
      <vt:lpstr>Cambria</vt:lpstr>
      <vt:lpstr>Dynapuff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9</cp:revision>
  <dcterms:created xsi:type="dcterms:W3CDTF">2006-08-16T00:00:00Z</dcterms:created>
  <dcterms:modified xsi:type="dcterms:W3CDTF">2024-08-11T02:33:41Z</dcterms:modified>
  <dc:identifier>DAGGBMTwqNQ</dc:identifier>
</cp:coreProperties>
</file>