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Lst>
  <p:notesMasterIdLst>
    <p:notesMasterId r:id="rId30"/>
  </p:notesMasterIdLst>
  <p:sldIdLst>
    <p:sldId id="257" r:id="rId5"/>
    <p:sldId id="7666" r:id="rId6"/>
    <p:sldId id="296" r:id="rId7"/>
    <p:sldId id="7608" r:id="rId8"/>
    <p:sldId id="7607" r:id="rId9"/>
    <p:sldId id="7609" r:id="rId10"/>
    <p:sldId id="7611" r:id="rId11"/>
    <p:sldId id="256" r:id="rId12"/>
    <p:sldId id="274" r:id="rId13"/>
    <p:sldId id="258" r:id="rId14"/>
    <p:sldId id="275" r:id="rId15"/>
    <p:sldId id="277" r:id="rId16"/>
    <p:sldId id="7644" r:id="rId17"/>
    <p:sldId id="259" r:id="rId18"/>
    <p:sldId id="7648" r:id="rId19"/>
    <p:sldId id="7649" r:id="rId20"/>
    <p:sldId id="7650" r:id="rId21"/>
    <p:sldId id="7660" r:id="rId22"/>
    <p:sldId id="7661" r:id="rId23"/>
    <p:sldId id="7662" r:id="rId24"/>
    <p:sldId id="7656" r:id="rId25"/>
    <p:sldId id="7657" r:id="rId26"/>
    <p:sldId id="7659" r:id="rId27"/>
    <p:sldId id="7663" r:id="rId28"/>
    <p:sldId id="268"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10" d="100"/>
          <a:sy n="10" d="100"/>
        </p:scale>
        <p:origin x="2548" y="10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baseline="0" dirty="0" smtClean="0">
                <a:solidFill>
                  <a:srgbClr val="FF0000"/>
                </a:solidFill>
              </a:rPr>
              <a:t>Phần mềm gọi tên,Cô thầy hãy thay tên học sinh lớp mình vào nhé!</a:t>
            </a:r>
            <a:endParaRPr lang="en-US" b="1" baseline="0" dirty="0">
              <a:solidFill>
                <a:srgbClr val="FF0000"/>
              </a:solidFill>
            </a:endParaRPr>
          </a:p>
        </p:txBody>
      </p:sp>
      <p:sp>
        <p:nvSpPr>
          <p:cNvPr id="4" name="Slide Number Placeholder 3"/>
          <p:cNvSpPr>
            <a:spLocks noGrp="1"/>
          </p:cNvSpPr>
          <p:nvPr>
            <p:ph type="sldNum" sz="quarter" idx="10"/>
          </p:nvPr>
        </p:nvSpPr>
        <p:spPr/>
        <p:txBody>
          <a:bodyPr/>
          <a:lstStyle/>
          <a:p>
            <a:fld id="{F88F2638-5847-4CD3-8EDF-9A78799C22D1}" type="slidenum">
              <a:rPr lang="en-US" smtClean="0"/>
              <a:t>2</a:t>
            </a:fld>
            <a:endParaRPr lang="en-US"/>
          </a:p>
        </p:txBody>
      </p:sp>
    </p:spTree>
    <p:extLst>
      <p:ext uri="{BB962C8B-B14F-4D97-AF65-F5344CB8AC3E}">
        <p14:creationId xmlns:p14="http://schemas.microsoft.com/office/powerpoint/2010/main" val="2132589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55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6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47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9</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11</a:t>
            </a:fld>
            <a:endParaRPr lang="en-US"/>
          </a:p>
        </p:txBody>
      </p:sp>
    </p:spTree>
    <p:extLst>
      <p:ext uri="{BB962C8B-B14F-4D97-AF65-F5344CB8AC3E}">
        <p14:creationId xmlns:p14="http://schemas.microsoft.com/office/powerpoint/2010/main" val="3288694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1/11/2025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1/11/2025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1/11/2025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1/11/2025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801919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53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109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439223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81969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58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3572078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404873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484493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122589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2025/1/11</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60741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1/11/2025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57215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2486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4.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1.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5.png"/><Relationship Id="rId1" Type="http://schemas.openxmlformats.org/officeDocument/2006/relationships/slideLayout" Target="../slideLayouts/slideLayout39.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svg"/><Relationship Id="rId7" Type="http://schemas.openxmlformats.org/officeDocument/2006/relationships/image" Target="../media/image70.svg"/><Relationship Id="rId12" Type="http://schemas.openxmlformats.org/officeDocument/2006/relationships/image" Target="../media/image6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9.svg"/><Relationship Id="rId5" Type="http://schemas.openxmlformats.org/officeDocument/2006/relationships/image" Target="../media/image34.svg"/><Relationship Id="rId10" Type="http://schemas.openxmlformats.org/officeDocument/2006/relationships/image" Target="../media/image5.png"/><Relationship Id="rId4" Type="http://schemas.openxmlformats.org/officeDocument/2006/relationships/image" Target="../media/image33.png"/><Relationship Id="rId9"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9.xml"/><Relationship Id="rId7" Type="http://schemas.openxmlformats.org/officeDocument/2006/relationships/image" Target="../media/image16.png"/><Relationship Id="rId2" Type="http://schemas.microsoft.com/office/2007/relationships/media" Target="../media/media4.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21"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9.xml"/><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24.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21"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9.xml"/><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24.gif"/><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21"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9.xml"/><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24.gif"/><Relationship Id="rId22"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9.xml"/><Relationship Id="rId7" Type="http://schemas.openxmlformats.org/officeDocument/2006/relationships/image" Target="../media/image16.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9.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image" Target="../media/image9.svg"/><Relationship Id="rId4" Type="http://schemas.openxmlformats.org/officeDocument/2006/relationships/image" Target="../media/image32.svg"/><Relationship Id="rId9" Type="http://schemas.openxmlformats.org/officeDocument/2006/relationships/image" Target="../media/image5.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8" name="Group 8"/>
          <p:cNvGrpSpPr/>
          <p:nvPr/>
        </p:nvGrpSpPr>
        <p:grpSpPr>
          <a:xfrm>
            <a:off x="914400" y="5715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a:extLst>
              <a:ext uri="{FF2B5EF4-FFF2-40B4-BE49-F238E27FC236}">
                <a16:creationId xmlns:a16="http://schemas.microsoft.com/office/drawing/2014/main" id="{CB971006-366C-3068-44B0-2FFD6B7B9651}"/>
              </a:ext>
            </a:extLst>
          </p:cNvPr>
          <p:cNvPicPr>
            <a:picLocks noChangeAspect="1"/>
          </p:cNvPicPr>
          <p:nvPr/>
        </p:nvPicPr>
        <p:blipFill>
          <a:blip r:embed="rId2"/>
          <a:stretch>
            <a:fillRect/>
          </a:stretch>
        </p:blipFill>
        <p:spPr>
          <a:xfrm>
            <a:off x="2743200" y="1257300"/>
            <a:ext cx="12115800" cy="4522959"/>
          </a:xfrm>
          <a:prstGeom prst="rect">
            <a:avLst/>
          </a:prstGeom>
        </p:spPr>
      </p:pic>
      <p:sp>
        <p:nvSpPr>
          <p:cNvPr id="15" name="Rectangle: Rounded Corners 14">
            <a:extLst>
              <a:ext uri="{FF2B5EF4-FFF2-40B4-BE49-F238E27FC236}">
                <a16:creationId xmlns:a16="http://schemas.microsoft.com/office/drawing/2014/main" id="{5E4548FA-8624-AFBF-427F-256D3B9364BE}"/>
              </a:ext>
            </a:extLst>
          </p:cNvPr>
          <p:cNvSpPr/>
          <p:nvPr/>
        </p:nvSpPr>
        <p:spPr>
          <a:xfrm>
            <a:off x="3733800" y="6515100"/>
            <a:ext cx="10744200" cy="2286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Ngoài cách đếm số ô vuông như trên, còn cách nào tính diện tích hình thang ABCD thuận tiện hơn không?</a:t>
            </a:r>
            <a:endParaRPr lang="en-US" sz="4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ambria" panose="02040503050406030204" pitchFamily="18" charset="0"/>
                <a:ea typeface="Cambria" panose="02040503050406030204" pitchFamily="18" charset="0"/>
              </a:rPr>
              <a:t>Cho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 ABCD</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1589861A-1880-CBC8-5860-A632561A05B2}"/>
              </a:ext>
            </a:extLst>
          </p:cNvPr>
          <p:cNvPicPr>
            <a:picLocks noChangeAspect="1"/>
          </p:cNvPicPr>
          <p:nvPr/>
        </p:nvPicPr>
        <p:blipFill>
          <a:blip r:embed="rId3"/>
          <a:stretch>
            <a:fillRect/>
          </a:stretch>
        </p:blipFill>
        <p:spPr>
          <a:xfrm>
            <a:off x="4648200" y="1638300"/>
            <a:ext cx="9144000" cy="5623316"/>
          </a:xfrm>
          <a:prstGeom prst="rect">
            <a:avLst/>
          </a:prstGeom>
        </p:spPr>
      </p:pic>
      <p:sp>
        <p:nvSpPr>
          <p:cNvPr id="13" name="TextBox 12">
            <a:extLst>
              <a:ext uri="{FF2B5EF4-FFF2-40B4-BE49-F238E27FC236}">
                <a16:creationId xmlns:a16="http://schemas.microsoft.com/office/drawing/2014/main" id="{29EE92F2-4379-3BB5-4773-E8DFDB4D0DE9}"/>
              </a:ext>
            </a:extLst>
          </p:cNvPr>
          <p:cNvSpPr txBox="1"/>
          <p:nvPr/>
        </p:nvSpPr>
        <p:spPr>
          <a:xfrm>
            <a:off x="3810000" y="7581900"/>
            <a:ext cx="108966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Đánh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dấu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trung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N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cạnh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bên</a:t>
            </a:r>
            <a:r>
              <a:rPr lang="en-US" sz="4400" dirty="0">
                <a:latin typeface="Cambria" panose="02040503050406030204" pitchFamily="18" charset="0"/>
                <a:ea typeface="Cambria" panose="02040503050406030204" pitchFamily="18" charset="0"/>
              </a:rPr>
              <a:t> BC, </a:t>
            </a:r>
            <a:r>
              <a:rPr lang="en-US" sz="4400" dirty="0" err="1">
                <a:latin typeface="Cambria" panose="02040503050406030204" pitchFamily="18" charset="0"/>
                <a:ea typeface="Cambria" panose="02040503050406030204" pitchFamily="18" charset="0"/>
              </a:rPr>
              <a:t>cắt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ghép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thành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r>
              <a:rPr lang="en-US" sz="4400" dirty="0">
                <a:latin typeface="Cambria" panose="02040503050406030204" pitchFamily="18" charset="0"/>
                <a:ea typeface="Cambria" panose="02040503050406030204" pitchFamily="18" charset="0"/>
              </a:rPr>
              <a:t> tam </a:t>
            </a:r>
            <a:r>
              <a:rPr lang="en-US" sz="4400" dirty="0" err="1">
                <a:latin typeface="Cambria" panose="02040503050406030204" pitchFamily="18" charset="0"/>
                <a:ea typeface="Cambria" panose="02040503050406030204" pitchFamily="18" charset="0"/>
              </a:rPr>
              <a:t>giác</a:t>
            </a:r>
            <a:r>
              <a:rPr lang="en-US" sz="4400" dirty="0">
                <a:latin typeface="Cambria" panose="02040503050406030204" pitchFamily="18" charset="0"/>
                <a:ea typeface="Cambria" panose="02040503050406030204" pitchFamily="18" charset="0"/>
              </a:rPr>
              <a:t> AID.</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dirty="0">
                <a:solidFill>
                  <a:sysClr val="windowText" lastClr="000000"/>
                </a:solidFill>
                <a:latin typeface="Cambria" panose="02040503050406030204" pitchFamily="18" charset="0"/>
                <a:ea typeface="Cambria" panose="02040503050406030204" pitchFamily="18" charset="0"/>
              </a:rPr>
              <a:t>N</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Nối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601200" y="5981700"/>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ABN.</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dirty="0">
                <a:solidFill>
                  <a:sysClr val="windowText" lastClr="000000"/>
                </a:solidFill>
                <a:latin typeface="Cambria" panose="02040503050406030204" pitchFamily="18" charset="0"/>
                <a:ea typeface="Cambria" panose="02040503050406030204" pitchFamily="18" charset="0"/>
              </a:rPr>
              <a:t>N</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dirty="0">
                <a:solidFill>
                  <a:sysClr val="windowText" lastClr="000000"/>
                </a:solidFill>
                <a:latin typeface="Cambria" panose="02040503050406030204" pitchFamily="18" charset="0"/>
                <a:ea typeface="Cambria" panose="02040503050406030204" pitchFamily="18" charset="0"/>
              </a:rPr>
              <a:t>I</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ANCD.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AID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AID.</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AID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5105400" cy="1255931"/>
            <a:chOff x="10744200" y="4229100"/>
            <a:chExt cx="51054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(6 + 2) x 4</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sp>
          <p:nvSpPr>
            <p:cNvPr id="7" name="TextBox 6">
              <a:extLst>
                <a:ext uri="{FF2B5EF4-FFF2-40B4-BE49-F238E27FC236}">
                  <a16:creationId xmlns:a16="http://schemas.microsoft.com/office/drawing/2014/main" id="{13C795F4-B7CC-7001-2715-6458E0C51384}"/>
                </a:ext>
              </a:extLst>
            </p:cNvPr>
            <p:cNvSpPr txBox="1"/>
            <p:nvPr/>
          </p:nvSpPr>
          <p:spPr>
            <a:xfrm>
              <a:off x="12954000" y="44577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 16 (</a:t>
              </a:r>
              <a:r>
                <a:rPr lang="en-US" sz="3600" b="1" dirty="0">
                  <a:latin typeface="Times New Roman" panose="02020603050405020304" pitchFamily="18" charset="0"/>
                  <a:cs typeface="Times New Roman" panose="02020603050405020304" pitchFamily="18" charset="0"/>
                </a:rPr>
                <a:t>cm</a:t>
              </a:r>
              <a:r>
                <a:rPr lang="en-US" sz="3600" b="1" baseline="30000" dirty="0">
                  <a:latin typeface="Times New Roman" panose="02020603050405020304" pitchFamily="18" charset="0"/>
                  <a:cs typeface="Times New Roman" panose="02020603050405020304" pitchFamily="18" charset="0"/>
                </a:rPr>
                <a:t>2</a:t>
              </a:r>
              <a:r>
                <a:rPr lang="en-US" sz="3600" b="1" dirty="0">
                  <a:latin typeface="Cambria" panose="02040503050406030204" pitchFamily="18" charset="0"/>
                  <a:ea typeface="Cambria" panose="02040503050406030204" pitchFamily="18" charset="0"/>
                  <a:cs typeface="Times New Roman" panose="02020603050405020304" pitchFamily="18" charset="0"/>
                </a:rPr>
                <a:t>)</a:t>
              </a:r>
              <a:endParaRPr lang="en-US" sz="3600" b="1" dirty="0">
                <a:latin typeface="Cambria" panose="02040503050406030204" pitchFamily="18" charset="0"/>
                <a:ea typeface="Cambria" panose="02040503050406030204" pitchFamily="18" charset="0"/>
              </a:endParaRP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16 </a:t>
            </a:r>
            <a:r>
              <a:rPr lang="en-US" sz="4400" b="1" dirty="0">
                <a:cs typeface="Times New Roman" panose="02020603050405020304" pitchFamily="18" charset="0"/>
              </a:rPr>
              <a:t>cm</a:t>
            </a:r>
            <a:r>
              <a:rPr lang="en-US" sz="4400" b="1" baseline="30000" dirty="0">
                <a:cs typeface="Times New Roman" panose="02020603050405020304" pitchFamily="18" charset="0"/>
              </a:rPr>
              <a:t>2</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32"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DF31A9B0-BE6E-1AE2-106F-363A05323C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 y="2628900"/>
            <a:ext cx="20706784" cy="4992792"/>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mỗi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sau</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182600" y="6202769"/>
            <a:ext cx="4578556" cy="3474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8754AE6-027E-AAAC-19B6-C1274D361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476500"/>
            <a:ext cx="12885656"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182600" y="6202769"/>
            <a:ext cx="4578556" cy="34746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60A4AB8-5F4F-FBDE-4AB7-B4FDE9C905BD}"/>
              </a:ext>
            </a:extLst>
          </p:cNvPr>
          <p:cNvPicPr>
            <a:picLocks noChangeAspect="1"/>
          </p:cNvPicPr>
          <p:nvPr/>
        </p:nvPicPr>
        <p:blipFill>
          <a:blip r:embed="rId4"/>
          <a:stretch>
            <a:fillRect/>
          </a:stretch>
        </p:blipFill>
        <p:spPr>
          <a:xfrm>
            <a:off x="1981200" y="2095500"/>
            <a:ext cx="3894467" cy="41910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FE4DA78-218F-03BE-957C-F37FE9099EF4}"/>
                  </a:ext>
                </a:extLst>
              </p:cNvPr>
              <p:cNvSpPr txBox="1"/>
              <p:nvPr/>
            </p:nvSpPr>
            <p:spPr>
              <a:xfrm>
                <a:off x="6934200" y="2705100"/>
                <a:ext cx="11572302" cy="2386744"/>
              </a:xfrm>
              <a:prstGeom prst="rect">
                <a:avLst/>
              </a:prstGeom>
              <a:noFill/>
            </p:spPr>
            <p:txBody>
              <a:bodyPr wrap="square" rtlCol="0">
                <a:spAutoFit/>
              </a:bodyPr>
              <a:lstStyle/>
              <a:p>
                <a:pPr algn="ctr"/>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Diện </a:t>
                </a:r>
                <a:r>
                  <a:rPr lang="en-US" sz="6000" dirty="0" err="1">
                    <a:solidFill>
                      <a:srgbClr val="FF0000"/>
                    </a:solidFill>
                    <a:latin typeface="Cambria" panose="02040503050406030204" pitchFamily="18" charset="0"/>
                    <a:ea typeface="Cambria" panose="02040503050406030204" pitchFamily="18" charset="0"/>
                    <a:cs typeface="Arial" panose="020B0604020202020204" pitchFamily="34" charset="0"/>
                  </a:rPr>
                  <a:t>tích</a:t>
                </a:r>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6000" dirty="0" err="1">
                    <a:solidFill>
                      <a:srgbClr val="FF0000"/>
                    </a:solidFill>
                    <a:latin typeface="Cambria" panose="02040503050406030204" pitchFamily="18" charset="0"/>
                    <a:ea typeface="Cambria" panose="02040503050406030204" pitchFamily="18" charset="0"/>
                    <a:cs typeface="Arial" panose="020B0604020202020204" pitchFamily="34" charset="0"/>
                  </a:rPr>
                  <a:t>hình</a:t>
                </a:r>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 thang </a:t>
                </a:r>
                <a:r>
                  <a:rPr lang="en-US" sz="6000" dirty="0" err="1">
                    <a:solidFill>
                      <a:srgbClr val="FF0000"/>
                    </a:solidFill>
                    <a:latin typeface="Cambria" panose="02040503050406030204" pitchFamily="18" charset="0"/>
                    <a:ea typeface="Cambria" panose="02040503050406030204" pitchFamily="18" charset="0"/>
                    <a:cs typeface="Arial" panose="020B0604020202020204" pitchFamily="34" charset="0"/>
                  </a:rPr>
                  <a:t>là</a:t>
                </a:r>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a:t>
                </a:r>
              </a:p>
              <a:p>
                <a:pPr algn="ctr"/>
                <a14:m>
                  <m:oMath xmlns:m="http://schemas.openxmlformats.org/officeDocument/2006/math">
                    <m:f>
                      <m:fPr>
                        <m:ctrlPr>
                          <a:rPr lang="en-US" sz="6000" i="1" smtClean="0">
                            <a:solidFill>
                              <a:srgbClr val="FF0000"/>
                            </a:solidFill>
                            <a:latin typeface="Cambria Math" panose="02040503050406030204" pitchFamily="18" charset="0"/>
                          </a:rPr>
                        </m:ctrlPr>
                      </m:fPr>
                      <m:num>
                        <m:d>
                          <m:dPr>
                            <m:ctrlPr>
                              <a:rPr lang="en-US" sz="6000" b="0" i="1" smtClean="0">
                                <a:solidFill>
                                  <a:srgbClr val="FF0000"/>
                                </a:solidFill>
                                <a:latin typeface="Cambria Math" panose="02040503050406030204" pitchFamily="18" charset="0"/>
                              </a:rPr>
                            </m:ctrlPr>
                          </m:dPr>
                          <m:e>
                            <m:r>
                              <a:rPr lang="en-US" sz="6000" b="0" i="0" smtClean="0">
                                <a:solidFill>
                                  <a:srgbClr val="FF0000"/>
                                </a:solidFill>
                                <a:latin typeface="Cambria Math" panose="02040503050406030204" pitchFamily="18" charset="0"/>
                              </a:rPr>
                              <m:t> </m:t>
                            </m:r>
                            <m:r>
                              <a:rPr lang="en-US" sz="6000" b="0" i="0" smtClean="0">
                                <a:solidFill>
                                  <a:srgbClr val="FF0000"/>
                                </a:solidFill>
                                <a:latin typeface="Cambria Math" panose="02040503050406030204" pitchFamily="18" charset="0"/>
                              </a:rPr>
                              <m:t>4</m:t>
                            </m:r>
                            <m:r>
                              <a:rPr lang="en-US" sz="6000" b="0" i="0" smtClean="0">
                                <a:solidFill>
                                  <a:srgbClr val="FF0000"/>
                                </a:solidFill>
                                <a:latin typeface="Cambria Math" panose="02040503050406030204" pitchFamily="18" charset="0"/>
                              </a:rPr>
                              <m:t> + </m:t>
                            </m:r>
                            <m:r>
                              <a:rPr lang="en-US" sz="6000" b="0" i="0" smtClean="0">
                                <a:solidFill>
                                  <a:srgbClr val="FF0000"/>
                                </a:solidFill>
                                <a:latin typeface="Cambria Math" panose="02040503050406030204" pitchFamily="18" charset="0"/>
                              </a:rPr>
                              <m:t>2</m:t>
                            </m:r>
                            <m:r>
                              <a:rPr lang="en-US" sz="6000" b="0" i="0" smtClean="0">
                                <a:solidFill>
                                  <a:srgbClr val="FF0000"/>
                                </a:solidFill>
                                <a:latin typeface="Cambria Math" panose="02040503050406030204" pitchFamily="18" charset="0"/>
                              </a:rPr>
                              <m:t> </m:t>
                            </m:r>
                          </m:e>
                        </m:d>
                        <m:r>
                          <a:rPr lang="en-US" sz="6000" b="0" i="0" smtClean="0">
                            <a:solidFill>
                              <a:srgbClr val="FF0000"/>
                            </a:solidFill>
                            <a:latin typeface="Cambria Math" panose="02040503050406030204" pitchFamily="18" charset="0"/>
                          </a:rPr>
                          <m:t> </m:t>
                        </m:r>
                        <m:r>
                          <m:rPr>
                            <m:sty m:val="p"/>
                          </m:rPr>
                          <a:rPr lang="en-US" sz="6000" b="0" i="0" smtClean="0">
                            <a:solidFill>
                              <a:srgbClr val="FF0000"/>
                            </a:solidFill>
                            <a:latin typeface="Cambria Math" panose="02040503050406030204" pitchFamily="18" charset="0"/>
                          </a:rPr>
                          <m:t>x</m:t>
                        </m:r>
                        <m:r>
                          <a:rPr lang="en-US" sz="6000" b="0" i="0" smtClean="0">
                            <a:solidFill>
                              <a:srgbClr val="FF0000"/>
                            </a:solidFill>
                            <a:latin typeface="Cambria Math" panose="02040503050406030204" pitchFamily="18" charset="0"/>
                          </a:rPr>
                          <m:t> </m:t>
                        </m:r>
                        <m:r>
                          <a:rPr lang="en-US" sz="6000" b="0" i="0" smtClean="0">
                            <a:solidFill>
                              <a:srgbClr val="FF0000"/>
                            </a:solidFill>
                            <a:latin typeface="Cambria Math" panose="02040503050406030204" pitchFamily="18" charset="0"/>
                          </a:rPr>
                          <m:t>3</m:t>
                        </m:r>
                      </m:num>
                      <m:den>
                        <m:r>
                          <a:rPr lang="en-US" sz="6000" b="0" i="0" smtClean="0">
                            <a:solidFill>
                              <a:srgbClr val="FF0000"/>
                            </a:solidFill>
                            <a:latin typeface="Cambria Math" panose="02040503050406030204" pitchFamily="18" charset="0"/>
                          </a:rPr>
                          <m:t>2</m:t>
                        </m:r>
                      </m:den>
                    </m:f>
                  </m:oMath>
                </a14:m>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 = 9 ( </a:t>
                </a:r>
                <a14:m>
                  <m:oMath xmlns:m="http://schemas.openxmlformats.org/officeDocument/2006/math">
                    <m:sSup>
                      <m:sSupPr>
                        <m:ctrlPr>
                          <a:rPr lang="en-US" sz="6000" i="1" smtClean="0">
                            <a:solidFill>
                              <a:srgbClr val="FF0000"/>
                            </a:solidFill>
                            <a:latin typeface="Cambria Math" panose="02040503050406030204" pitchFamily="18" charset="0"/>
                          </a:rPr>
                        </m:ctrlPr>
                      </m:sSupPr>
                      <m:e>
                        <m:r>
                          <m:rPr>
                            <m:sty m:val="p"/>
                          </m:rPr>
                          <a:rPr lang="en-US" sz="6000" b="0" i="0" smtClean="0">
                            <a:solidFill>
                              <a:srgbClr val="FF0000"/>
                            </a:solidFill>
                            <a:latin typeface="Cambria Math" panose="02040503050406030204" pitchFamily="18" charset="0"/>
                          </a:rPr>
                          <m:t>cm</m:t>
                        </m:r>
                      </m:e>
                      <m:sup>
                        <m:r>
                          <a:rPr lang="en-US" sz="6000" b="0" i="0" smtClean="0">
                            <a:solidFill>
                              <a:srgbClr val="FF0000"/>
                            </a:solidFill>
                            <a:latin typeface="Cambria Math" panose="02040503050406030204" pitchFamily="18" charset="0"/>
                          </a:rPr>
                          <m:t>2</m:t>
                        </m:r>
                      </m:sup>
                    </m:sSup>
                  </m:oMath>
                </a14:m>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BFE4DA78-218F-03BE-957C-F37FE9099EF4}"/>
                  </a:ext>
                </a:extLst>
              </p:cNvPr>
              <p:cNvSpPr txBox="1">
                <a:spLocks noRot="1" noChangeAspect="1" noMove="1" noResize="1" noEditPoints="1" noAdjustHandles="1" noChangeArrowheads="1" noChangeShapeType="1" noTextEdit="1"/>
              </p:cNvSpPr>
              <p:nvPr/>
            </p:nvSpPr>
            <p:spPr>
              <a:xfrm>
                <a:off x="6934200" y="2705100"/>
                <a:ext cx="11572302" cy="2386744"/>
              </a:xfrm>
              <a:prstGeom prst="rect">
                <a:avLst/>
              </a:prstGeom>
              <a:blipFill>
                <a:blip r:embed="rId5"/>
                <a:stretch>
                  <a:fillRect t="-7673" b="-7928"/>
                </a:stretch>
              </a:blipFill>
            </p:spPr>
            <p:txBody>
              <a:bodyPr/>
              <a:lstStyle/>
              <a:p>
                <a:r>
                  <a:rPr lang="en-US">
                    <a:noFill/>
                  </a:rPr>
                  <a:t> </a:t>
                </a:r>
              </a:p>
            </p:txBody>
          </p:sp>
        </mc:Fallback>
      </mc:AlternateContent>
    </p:spTree>
    <p:extLst>
      <p:ext uri="{BB962C8B-B14F-4D97-AF65-F5344CB8AC3E}">
        <p14:creationId xmlns:p14="http://schemas.microsoft.com/office/powerpoint/2010/main" val="16912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182600" y="6202769"/>
            <a:ext cx="4578556" cy="34746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FE4DA78-218F-03BE-957C-F37FE9099EF4}"/>
                  </a:ext>
                </a:extLst>
              </p:cNvPr>
              <p:cNvSpPr txBox="1"/>
              <p:nvPr/>
            </p:nvSpPr>
            <p:spPr>
              <a:xfrm>
                <a:off x="6934200" y="2705100"/>
                <a:ext cx="11572302" cy="2365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Diện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thang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ctr"/>
                <a14:m>
                  <m:oMath xmlns:m="http://schemas.openxmlformats.org/officeDocument/2006/math">
                    <m:f>
                      <m:fPr>
                        <m:ctrlP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d>
                          <m:dPr>
                            <m:ctrlPr>
                              <a:rPr lang="pt-BR" sz="6000" i="1">
                                <a:solidFill>
                                  <a:srgbClr val="FF0000"/>
                                </a:solidFill>
                                <a:latin typeface="Cambria Math" panose="02040503050406030204" pitchFamily="18" charset="0"/>
                              </a:rPr>
                            </m:ctrlPr>
                          </m:dPr>
                          <m:e>
                            <m:r>
                              <a:rPr lang="pt-BR" sz="6000">
                                <a:solidFill>
                                  <a:srgbClr val="FF0000"/>
                                </a:solidFill>
                                <a:latin typeface="Cambria Math" panose="02040503050406030204" pitchFamily="18" charset="0"/>
                              </a:rPr>
                              <m:t>3,2</m:t>
                            </m:r>
                            <m:r>
                              <a:rPr lang="en-US" sz="6000" b="0" i="0" smtClean="0">
                                <a:solidFill>
                                  <a:srgbClr val="FF0000"/>
                                </a:solidFill>
                                <a:latin typeface="Cambria Math" panose="02040503050406030204" pitchFamily="18" charset="0"/>
                              </a:rPr>
                              <m:t> </m:t>
                            </m:r>
                            <m:r>
                              <a:rPr lang="pt-BR" sz="6000">
                                <a:solidFill>
                                  <a:srgbClr val="FF0000"/>
                                </a:solidFill>
                                <a:latin typeface="Cambria Math" panose="02040503050406030204" pitchFamily="18" charset="0"/>
                              </a:rPr>
                              <m:t>+</m:t>
                            </m:r>
                            <m:r>
                              <a:rPr lang="en-US" sz="6000" b="0" i="0" smtClean="0">
                                <a:solidFill>
                                  <a:srgbClr val="FF0000"/>
                                </a:solidFill>
                                <a:latin typeface="Cambria Math" panose="02040503050406030204" pitchFamily="18" charset="0"/>
                              </a:rPr>
                              <m:t> </m:t>
                            </m:r>
                            <m:r>
                              <a:rPr lang="pt-BR" sz="6000">
                                <a:solidFill>
                                  <a:srgbClr val="FF0000"/>
                                </a:solidFill>
                                <a:latin typeface="Cambria Math" panose="02040503050406030204" pitchFamily="18" charset="0"/>
                              </a:rPr>
                              <m:t>6,4</m:t>
                            </m:r>
                          </m:e>
                        </m:d>
                        <m:r>
                          <a:rPr lang="en-US" sz="6000" b="0" i="0" smtClean="0">
                            <a:solidFill>
                              <a:srgbClr val="FF0000"/>
                            </a:solidFill>
                            <a:latin typeface="Cambria Math" panose="02040503050406030204" pitchFamily="18" charset="0"/>
                          </a:rPr>
                          <m:t> </m:t>
                        </m:r>
                        <m:r>
                          <a:rPr lang="pt-BR" sz="6000">
                            <a:solidFill>
                              <a:srgbClr val="FF0000"/>
                            </a:solidFill>
                            <a:latin typeface="Cambria Math" panose="02040503050406030204" pitchFamily="18" charset="0"/>
                          </a:rPr>
                          <m:t>×</m:t>
                        </m:r>
                        <m:r>
                          <a:rPr lang="en-US" sz="6000" b="0" i="0" smtClean="0">
                            <a:solidFill>
                              <a:srgbClr val="FF0000"/>
                            </a:solidFill>
                            <a:latin typeface="Cambria Math" panose="02040503050406030204" pitchFamily="18" charset="0"/>
                          </a:rPr>
                          <m:t> 5</m:t>
                        </m:r>
                      </m:num>
                      <m:den>
                        <m:r>
                          <a:rPr kumimoji="0" lang="en-US" sz="6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 </a:t>
                </a:r>
                <a:r>
                  <a:rPr lang="en-US" sz="6000" dirty="0">
                    <a:solidFill>
                      <a:srgbClr val="FF0000"/>
                    </a:solidFill>
                    <a:latin typeface="Cambria" panose="02040503050406030204" pitchFamily="18" charset="0"/>
                    <a:ea typeface="Cambria" panose="02040503050406030204" pitchFamily="18" charset="0"/>
                    <a:cs typeface="Arial" panose="020B0604020202020204" pitchFamily="34" charset="0"/>
                  </a:rPr>
                  <a:t>24</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 </a:t>
                </a:r>
                <a14:m>
                  <m:oMath xmlns:m="http://schemas.openxmlformats.org/officeDocument/2006/math">
                    <m:sSup>
                      <m:sSupPr>
                        <m:ctrlP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m:rPr>
                            <m:sty m:val="p"/>
                          </m:rPr>
                          <a:rPr kumimoji="0" lang="en-US" sz="6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cm</m:t>
                        </m:r>
                      </m:e>
                      <m:sup>
                        <m:r>
                          <a:rPr kumimoji="0" lang="en-US" sz="6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sup>
                    </m:sSup>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BFE4DA78-218F-03BE-957C-F37FE9099EF4}"/>
                  </a:ext>
                </a:extLst>
              </p:cNvPr>
              <p:cNvSpPr txBox="1">
                <a:spLocks noRot="1" noChangeAspect="1" noMove="1" noResize="1" noEditPoints="1" noAdjustHandles="1" noChangeArrowheads="1" noChangeShapeType="1" noTextEdit="1"/>
              </p:cNvSpPr>
              <p:nvPr/>
            </p:nvSpPr>
            <p:spPr>
              <a:xfrm>
                <a:off x="6934200" y="2705100"/>
                <a:ext cx="11572302" cy="2365263"/>
              </a:xfrm>
              <a:prstGeom prst="rect">
                <a:avLst/>
              </a:prstGeom>
              <a:blipFill>
                <a:blip r:embed="rId4"/>
                <a:stretch>
                  <a:fillRect t="-7732" b="-876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C6A80E4-74C8-3E82-77F3-6EB3824A2602}"/>
              </a:ext>
            </a:extLst>
          </p:cNvPr>
          <p:cNvPicPr>
            <a:picLocks noChangeAspect="1"/>
          </p:cNvPicPr>
          <p:nvPr/>
        </p:nvPicPr>
        <p:blipFill>
          <a:blip r:embed="rId5"/>
          <a:stretch>
            <a:fillRect/>
          </a:stretch>
        </p:blipFill>
        <p:spPr>
          <a:xfrm>
            <a:off x="1600200" y="2171700"/>
            <a:ext cx="5935169" cy="3962400"/>
          </a:xfrm>
          <a:prstGeom prst="rect">
            <a:avLst/>
          </a:prstGeom>
        </p:spPr>
      </p:pic>
    </p:spTree>
    <p:extLst>
      <p:ext uri="{BB962C8B-B14F-4D97-AF65-F5344CB8AC3E}">
        <p14:creationId xmlns:p14="http://schemas.microsoft.com/office/powerpoint/2010/main" val="413688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523955" y="-100474"/>
            <a:ext cx="77234622" cy="10372727"/>
            <a:chOff x="0" y="-57150"/>
            <a:chExt cx="51489748" cy="6915151"/>
          </a:xfrm>
        </p:grpSpPr>
        <p:grpSp>
          <p:nvGrpSpPr>
            <p:cNvPr id="4" name="Group 3"/>
            <p:cNvGrpSpPr/>
            <p:nvPr/>
          </p:nvGrpSpPr>
          <p:grpSpPr>
            <a:xfrm>
              <a:off x="0" y="-57150"/>
              <a:ext cx="51489748" cy="6870171"/>
              <a:chOff x="0" y="-57150"/>
              <a:chExt cx="51489748" cy="6870171"/>
            </a:xfrm>
          </p:grpSpPr>
          <p:grpSp>
            <p:nvGrpSpPr>
              <p:cNvPr id="97" name="Group 96"/>
              <p:cNvGrpSpPr/>
              <p:nvPr/>
            </p:nvGrpSpPr>
            <p:grpSpPr>
              <a:xfrm>
                <a:off x="0" y="-57150"/>
                <a:ext cx="35457223" cy="6863003"/>
                <a:chOff x="0" y="-57150"/>
                <a:chExt cx="35457223" cy="6863003"/>
              </a:xfrm>
            </p:grpSpPr>
            <p:grpSp>
              <p:nvGrpSpPr>
                <p:cNvPr id="96" name="Group 95"/>
                <p:cNvGrpSpPr/>
                <p:nvPr/>
              </p:nvGrpSpPr>
              <p:grpSpPr>
                <a:xfrm>
                  <a:off x="0" y="-57150"/>
                  <a:ext cx="35457223" cy="6863003"/>
                  <a:chOff x="0" y="-57150"/>
                  <a:chExt cx="35457223" cy="6863003"/>
                </a:xfrm>
              </p:grpSpPr>
              <p:grpSp>
                <p:nvGrpSpPr>
                  <p:cNvPr id="46" name="Group 45"/>
                  <p:cNvGrpSpPr/>
                  <p:nvPr/>
                </p:nvGrpSpPr>
                <p:grpSpPr>
                  <a:xfrm>
                    <a:off x="0" y="-57150"/>
                    <a:ext cx="23228300" cy="6787436"/>
                    <a:chOff x="0" y="-57150"/>
                    <a:chExt cx="23228300" cy="6787436"/>
                  </a:xfrm>
                </p:grpSpPr>
                <p:grpSp>
                  <p:nvGrpSpPr>
                    <p:cNvPr id="3" name="Group 2"/>
                    <p:cNvGrpSpPr/>
                    <p:nvPr/>
                  </p:nvGrpSpPr>
                  <p:grpSpPr>
                    <a:xfrm>
                      <a:off x="0" y="-57150"/>
                      <a:ext cx="12406634" cy="6787436"/>
                      <a:chOff x="0" y="-57150"/>
                      <a:chExt cx="12406634" cy="6787436"/>
                    </a:xfrm>
                  </p:grpSpPr>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35793" b="51667"/>
                      <a:stretch/>
                    </p:blipFill>
                    <p:spPr>
                      <a:xfrm>
                        <a:off x="0" y="-57150"/>
                        <a:ext cx="12192000" cy="1885950"/>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t="44286"/>
                      <a:stretch/>
                    </p:blipFill>
                    <p:spPr>
                      <a:xfrm>
                        <a:off x="214634" y="1091245"/>
                        <a:ext cx="12192000" cy="5639041"/>
                      </a:xfrm>
                      <a:prstGeom prst="rect">
                        <a:avLst/>
                      </a:prstGeom>
                    </p:spPr>
                  </p:pic>
                </p:grpSp>
                <p:grpSp>
                  <p:nvGrpSpPr>
                    <p:cNvPr id="43" name="Group 42"/>
                    <p:cNvGrpSpPr/>
                    <p:nvPr/>
                  </p:nvGrpSpPr>
                  <p:grpSpPr>
                    <a:xfrm flipH="1">
                      <a:off x="12141200" y="-53817"/>
                      <a:ext cx="11087100" cy="6777020"/>
                      <a:chOff x="-41897" y="-57150"/>
                      <a:chExt cx="12192000" cy="6777020"/>
                    </a:xfrm>
                  </p:grpSpPr>
                  <p:pic>
                    <p:nvPicPr>
                      <p:cNvPr id="44" name="Picture 43"/>
                      <p:cNvPicPr>
                        <a:picLocks noChangeAspect="1"/>
                      </p:cNvPicPr>
                      <p:nvPr/>
                    </p:nvPicPr>
                    <p:blipFill rotWithShape="1">
                      <a:blip r:embed="rId9">
                        <a:extLst>
                          <a:ext uri="{28A0092B-C50C-407E-A947-70E740481C1C}">
                            <a14:useLocalDpi xmlns:a14="http://schemas.microsoft.com/office/drawing/2010/main" val="0"/>
                          </a:ext>
                        </a:extLst>
                      </a:blip>
                      <a:srcRect t="35793" r="573" b="51667"/>
                      <a:stretch/>
                    </p:blipFill>
                    <p:spPr>
                      <a:xfrm>
                        <a:off x="0" y="-57150"/>
                        <a:ext cx="12122172" cy="1885950"/>
                      </a:xfrm>
                      <a:prstGeom prst="rect">
                        <a:avLst/>
                      </a:prstGeom>
                    </p:spPr>
                  </p:pic>
                  <p:pic>
                    <p:nvPicPr>
                      <p:cNvPr id="45" name="Picture 44"/>
                      <p:cNvPicPr>
                        <a:picLocks noChangeAspect="1"/>
                      </p:cNvPicPr>
                      <p:nvPr/>
                    </p:nvPicPr>
                    <p:blipFill rotWithShape="1">
                      <a:blip r:embed="rId10">
                        <a:extLst>
                          <a:ext uri="{28A0092B-C50C-407E-A947-70E740481C1C}">
                            <a14:useLocalDpi xmlns:a14="http://schemas.microsoft.com/office/drawing/2010/main" val="0"/>
                          </a:ext>
                        </a:extLst>
                      </a:blip>
                      <a:srcRect t="44286"/>
                      <a:stretch/>
                    </p:blipFill>
                    <p:spPr>
                      <a:xfrm>
                        <a:off x="-41897" y="1080829"/>
                        <a:ext cx="12192000" cy="5639041"/>
                      </a:xfrm>
                      <a:prstGeom prst="rect">
                        <a:avLst/>
                      </a:prstGeom>
                    </p:spPr>
                  </p:pic>
                </p:grpSp>
              </p:grpSp>
              <p:pic>
                <p:nvPicPr>
                  <p:cNvPr id="95" name="Picture 94"/>
                  <p:cNvPicPr>
                    <a:picLocks noChangeAspect="1"/>
                  </p:cNvPicPr>
                  <p:nvPr/>
                </p:nvPicPr>
                <p:blipFill rotWithShape="1">
                  <a:blip r:embed="rId10">
                    <a:extLst>
                      <a:ext uri="{28A0092B-C50C-407E-A947-70E740481C1C}">
                        <a14:useLocalDpi xmlns:a14="http://schemas.microsoft.com/office/drawing/2010/main" val="0"/>
                      </a:ext>
                    </a:extLst>
                  </a:blip>
                  <a:srcRect t="44286"/>
                  <a:stretch/>
                </p:blipFill>
                <p:spPr>
                  <a:xfrm>
                    <a:off x="23265223" y="1166812"/>
                    <a:ext cx="12192000" cy="5639041"/>
                  </a:xfrm>
                  <a:prstGeom prst="rect">
                    <a:avLst/>
                  </a:prstGeom>
                </p:spPr>
              </p:pic>
            </p:grpSp>
            <p:pic>
              <p:nvPicPr>
                <p:cNvPr id="94" name="Picture 93"/>
                <p:cNvPicPr>
                  <a:picLocks noChangeAspect="1"/>
                </p:cNvPicPr>
                <p:nvPr/>
              </p:nvPicPr>
              <p:blipFill rotWithShape="1">
                <a:blip r:embed="rId9">
                  <a:extLst>
                    <a:ext uri="{28A0092B-C50C-407E-A947-70E740481C1C}">
                      <a14:useLocalDpi xmlns:a14="http://schemas.microsoft.com/office/drawing/2010/main" val="0"/>
                    </a:ext>
                  </a:extLst>
                </a:blip>
                <a:srcRect t="35793" r="416" b="51667"/>
                <a:stretch/>
              </p:blipFill>
              <p:spPr>
                <a:xfrm>
                  <a:off x="23177500" y="-57150"/>
                  <a:ext cx="12141200" cy="1885950"/>
                </a:xfrm>
                <a:prstGeom prst="rect">
                  <a:avLst/>
                </a:prstGeom>
              </p:spPr>
            </p:pic>
          </p:grpSp>
          <p:pic>
            <p:nvPicPr>
              <p:cNvPr id="397" name="Picture 396"/>
              <p:cNvPicPr>
                <a:picLocks noChangeAspect="1"/>
              </p:cNvPicPr>
              <p:nvPr/>
            </p:nvPicPr>
            <p:blipFill rotWithShape="1">
              <a:blip r:embed="rId10">
                <a:extLst>
                  <a:ext uri="{28A0092B-C50C-407E-A947-70E740481C1C}">
                    <a14:useLocalDpi xmlns:a14="http://schemas.microsoft.com/office/drawing/2010/main" val="0"/>
                  </a:ext>
                </a:extLst>
              </a:blip>
              <a:srcRect t="44286"/>
              <a:stretch/>
            </p:blipFill>
            <p:spPr>
              <a:xfrm flipH="1">
                <a:off x="35413362" y="1173980"/>
                <a:ext cx="16076386" cy="5639041"/>
              </a:xfrm>
              <a:prstGeom prst="rect">
                <a:avLst/>
              </a:prstGeom>
            </p:spPr>
          </p:pic>
          <p:pic>
            <p:nvPicPr>
              <p:cNvPr id="398" name="Picture 397"/>
              <p:cNvPicPr>
                <a:picLocks noChangeAspect="1"/>
              </p:cNvPicPr>
              <p:nvPr/>
            </p:nvPicPr>
            <p:blipFill rotWithShape="1">
              <a:blip r:embed="rId9">
                <a:extLst>
                  <a:ext uri="{28A0092B-C50C-407E-A947-70E740481C1C}">
                    <a14:useLocalDpi xmlns:a14="http://schemas.microsoft.com/office/drawing/2010/main" val="0"/>
                  </a:ext>
                </a:extLst>
              </a:blip>
              <a:srcRect t="35793" r="513" b="51667"/>
              <a:stretch/>
            </p:blipFill>
            <p:spPr>
              <a:xfrm flipH="1">
                <a:off x="35318700" y="-57150"/>
                <a:ext cx="16127186" cy="1885950"/>
              </a:xfrm>
              <a:prstGeom prst="rect">
                <a:avLst/>
              </a:prstGeom>
            </p:spPr>
          </p:pic>
        </p:gr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1149" y="1669313"/>
              <a:ext cx="555292" cy="5188688"/>
            </a:xfrm>
            <a:prstGeom prst="rect">
              <a:avLst/>
            </a:prstGeom>
          </p:spPr>
        </p:pic>
        <p:pic>
          <p:nvPicPr>
            <p:cNvPr id="361" name="Picture 3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93327" y="1624333"/>
              <a:ext cx="555292" cy="5188688"/>
            </a:xfrm>
            <a:prstGeom prst="rect">
              <a:avLst/>
            </a:prstGeom>
          </p:spPr>
        </p:pic>
      </p:grpSp>
      <p:sp>
        <p:nvSpPr>
          <p:cNvPr id="399" name="Rounded Rectangle 398"/>
          <p:cNvSpPr/>
          <p:nvPr/>
        </p:nvSpPr>
        <p:spPr>
          <a:xfrm>
            <a:off x="7105650" y="173254"/>
            <a:ext cx="4231254" cy="119834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BẮT ĐẦU</a:t>
            </a:r>
          </a:p>
        </p:txBody>
      </p:sp>
      <p:pic>
        <p:nvPicPr>
          <p:cNvPr id="403" name="Đồng-hồ-đếm-ngược-10-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5378113" y="175133"/>
            <a:ext cx="2452688" cy="1379637"/>
          </a:xfrm>
          <a:prstGeom prst="rect">
            <a:avLst/>
          </a:prstGeom>
        </p:spPr>
      </p:pic>
      <p:pic>
        <p:nvPicPr>
          <p:cNvPr id="345" name="Nhac Gunb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4617490" y="12537255"/>
            <a:ext cx="1045260" cy="1045260"/>
          </a:xfrm>
          <a:prstGeom prst="rect">
            <a:avLst/>
          </a:prstGeom>
        </p:spPr>
      </p:pic>
      <p:pic>
        <p:nvPicPr>
          <p:cNvPr id="346" name="Còi vịt chạ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24438296" y="10427276"/>
            <a:ext cx="1403651" cy="1403651"/>
          </a:xfrm>
          <a:prstGeom prst="rect">
            <a:avLst/>
          </a:prstGeom>
        </p:spPr>
      </p:pic>
      <p:grpSp>
        <p:nvGrpSpPr>
          <p:cNvPr id="198" name="Group 197"/>
          <p:cNvGrpSpPr/>
          <p:nvPr/>
        </p:nvGrpSpPr>
        <p:grpSpPr>
          <a:xfrm>
            <a:off x="6287393" y="3104058"/>
            <a:ext cx="1512758" cy="1522668"/>
            <a:chOff x="-163939" y="1022388"/>
            <a:chExt cx="1103740" cy="1110971"/>
          </a:xfrm>
        </p:grpSpPr>
        <p:pic>
          <p:nvPicPr>
            <p:cNvPr id="199" name="Picture 1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0" name="Rounded Rectangular Callout 19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Hà</a:t>
              </a:r>
              <a:endParaRPr lang="en-US" sz="2400" b="1" dirty="0">
                <a:latin typeface="Times New Roman" panose="02020603050405020304" pitchFamily="18" charset="0"/>
                <a:cs typeface="Times New Roman" panose="02020603050405020304" pitchFamily="18" charset="0"/>
              </a:endParaRPr>
            </a:p>
          </p:txBody>
        </p:sp>
      </p:grpSp>
      <p:grpSp>
        <p:nvGrpSpPr>
          <p:cNvPr id="201" name="Group 200"/>
          <p:cNvGrpSpPr/>
          <p:nvPr/>
        </p:nvGrpSpPr>
        <p:grpSpPr>
          <a:xfrm>
            <a:off x="5122714" y="2827911"/>
            <a:ext cx="1483262" cy="1522668"/>
            <a:chOff x="-142419" y="1022388"/>
            <a:chExt cx="1082220" cy="1110971"/>
          </a:xfrm>
        </p:grpSpPr>
        <p:pic>
          <p:nvPicPr>
            <p:cNvPr id="202" name="Picture 2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3" name="Rounded Rectangular Callout 202"/>
            <p:cNvSpPr/>
            <p:nvPr/>
          </p:nvSpPr>
          <p:spPr>
            <a:xfrm>
              <a:off x="-142419" y="1022388"/>
              <a:ext cx="901699"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Khoa</a:t>
              </a:r>
              <a:endParaRPr lang="en-US" sz="2400" b="1" dirty="0">
                <a:latin typeface="Times New Roman" panose="02020603050405020304" pitchFamily="18" charset="0"/>
                <a:cs typeface="Times New Roman" panose="02020603050405020304" pitchFamily="18" charset="0"/>
              </a:endParaRPr>
            </a:p>
          </p:txBody>
        </p:sp>
      </p:grpSp>
      <p:grpSp>
        <p:nvGrpSpPr>
          <p:cNvPr id="204" name="Group 203"/>
          <p:cNvGrpSpPr/>
          <p:nvPr/>
        </p:nvGrpSpPr>
        <p:grpSpPr>
          <a:xfrm>
            <a:off x="3804575" y="2840217"/>
            <a:ext cx="1512758" cy="1522668"/>
            <a:chOff x="-163939" y="1022388"/>
            <a:chExt cx="1103740" cy="1110971"/>
          </a:xfrm>
        </p:grpSpPr>
        <p:pic>
          <p:nvPicPr>
            <p:cNvPr id="205" name="Picture 2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6" name="Rounded Rectangular Callout 20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Bảo</a:t>
              </a:r>
              <a:endParaRPr lang="en-US" sz="2400" b="1" dirty="0">
                <a:latin typeface="Times New Roman" panose="02020603050405020304" pitchFamily="18" charset="0"/>
                <a:cs typeface="Times New Roman" panose="02020603050405020304" pitchFamily="18" charset="0"/>
              </a:endParaRPr>
            </a:p>
          </p:txBody>
        </p:sp>
      </p:grpSp>
      <p:grpSp>
        <p:nvGrpSpPr>
          <p:cNvPr id="207" name="Group 206"/>
          <p:cNvGrpSpPr/>
          <p:nvPr/>
        </p:nvGrpSpPr>
        <p:grpSpPr>
          <a:xfrm>
            <a:off x="2433915" y="2825105"/>
            <a:ext cx="1439574" cy="1546974"/>
            <a:chOff x="-110543" y="1004654"/>
            <a:chExt cx="1050344" cy="1128705"/>
          </a:xfrm>
        </p:grpSpPr>
        <p:pic>
          <p:nvPicPr>
            <p:cNvPr id="208" name="Picture 20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9" name="Rounded Rectangular Callout 208"/>
            <p:cNvSpPr/>
            <p:nvPr/>
          </p:nvSpPr>
          <p:spPr>
            <a:xfrm>
              <a:off x="-110543" y="1004654"/>
              <a:ext cx="967635"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Dương</a:t>
              </a:r>
              <a:endParaRPr lang="en-US" sz="2400" b="1" dirty="0">
                <a:latin typeface="Times New Roman" panose="02020603050405020304" pitchFamily="18" charset="0"/>
                <a:cs typeface="Times New Roman" panose="02020603050405020304" pitchFamily="18" charset="0"/>
              </a:endParaRPr>
            </a:p>
          </p:txBody>
        </p:sp>
      </p:grpSp>
      <p:grpSp>
        <p:nvGrpSpPr>
          <p:cNvPr id="210" name="Group 209"/>
          <p:cNvGrpSpPr/>
          <p:nvPr/>
        </p:nvGrpSpPr>
        <p:grpSpPr>
          <a:xfrm>
            <a:off x="999020" y="2677407"/>
            <a:ext cx="1425143" cy="1521003"/>
            <a:chOff x="-100013" y="1023603"/>
            <a:chExt cx="1039814" cy="1109756"/>
          </a:xfrm>
        </p:grpSpPr>
        <p:pic>
          <p:nvPicPr>
            <p:cNvPr id="211" name="Picture 2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2" name="Rounded Rectangular Callout 211"/>
            <p:cNvSpPr/>
            <p:nvPr/>
          </p:nvSpPr>
          <p:spPr>
            <a:xfrm>
              <a:off x="-100013" y="1023603"/>
              <a:ext cx="955098"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Tú</a:t>
              </a:r>
              <a:endParaRPr lang="en-US" sz="2400" b="1" dirty="0">
                <a:latin typeface="Times New Roman" panose="02020603050405020304" pitchFamily="18" charset="0"/>
                <a:cs typeface="Times New Roman" panose="02020603050405020304" pitchFamily="18" charset="0"/>
              </a:endParaRPr>
            </a:p>
          </p:txBody>
        </p:sp>
      </p:grpSp>
      <p:grpSp>
        <p:nvGrpSpPr>
          <p:cNvPr id="213" name="Group 212"/>
          <p:cNvGrpSpPr/>
          <p:nvPr/>
        </p:nvGrpSpPr>
        <p:grpSpPr>
          <a:xfrm>
            <a:off x="-147568" y="7941171"/>
            <a:ext cx="1512758" cy="1522668"/>
            <a:chOff x="-163939" y="1022388"/>
            <a:chExt cx="1103740" cy="1110971"/>
          </a:xfrm>
        </p:grpSpPr>
        <p:pic>
          <p:nvPicPr>
            <p:cNvPr id="214" name="Picture 2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5" name="Rounded Rectangular Callout 21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Anh</a:t>
              </a:r>
              <a:endParaRPr lang="en-US" sz="2400" b="1" dirty="0"/>
            </a:p>
          </p:txBody>
        </p:sp>
      </p:grpSp>
      <p:grpSp>
        <p:nvGrpSpPr>
          <p:cNvPr id="222" name="Group 221"/>
          <p:cNvGrpSpPr/>
          <p:nvPr/>
        </p:nvGrpSpPr>
        <p:grpSpPr>
          <a:xfrm>
            <a:off x="6742945" y="8021897"/>
            <a:ext cx="1512758" cy="1522668"/>
            <a:chOff x="-163939" y="1022388"/>
            <a:chExt cx="1103740" cy="1110971"/>
          </a:xfrm>
        </p:grpSpPr>
        <p:pic>
          <p:nvPicPr>
            <p:cNvPr id="223" name="Picture 2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4" name="Rounded Rectangular Callout 22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Ngọc</a:t>
              </a:r>
              <a:endParaRPr lang="en-US" sz="2400" b="1" dirty="0">
                <a:latin typeface="Times New Roman" panose="02020603050405020304" pitchFamily="18" charset="0"/>
                <a:cs typeface="Times New Roman" panose="02020603050405020304" pitchFamily="18" charset="0"/>
              </a:endParaRPr>
            </a:p>
          </p:txBody>
        </p:sp>
      </p:grpSp>
      <p:grpSp>
        <p:nvGrpSpPr>
          <p:cNvPr id="228" name="Group 227"/>
          <p:cNvGrpSpPr/>
          <p:nvPr/>
        </p:nvGrpSpPr>
        <p:grpSpPr>
          <a:xfrm>
            <a:off x="1992758" y="4542557"/>
            <a:ext cx="1696934" cy="1522668"/>
            <a:chOff x="-298318" y="1022388"/>
            <a:chExt cx="1238119" cy="1110971"/>
          </a:xfrm>
        </p:grpSpPr>
        <p:pic>
          <p:nvPicPr>
            <p:cNvPr id="229" name="Picture 2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0" name="Rounded Rectangular Callout 229"/>
            <p:cNvSpPr/>
            <p:nvPr/>
          </p:nvSpPr>
          <p:spPr>
            <a:xfrm>
              <a:off x="-298318" y="1022388"/>
              <a:ext cx="120064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Huệ</a:t>
              </a:r>
              <a:endParaRPr lang="en-US" sz="2400" b="1" dirty="0">
                <a:latin typeface="Times New Roman" panose="02020603050405020304" pitchFamily="18" charset="0"/>
                <a:cs typeface="Times New Roman" panose="02020603050405020304" pitchFamily="18" charset="0"/>
              </a:endParaRPr>
            </a:p>
          </p:txBody>
        </p:sp>
      </p:grpSp>
      <p:grpSp>
        <p:nvGrpSpPr>
          <p:cNvPr id="234" name="Group 233"/>
          <p:cNvGrpSpPr/>
          <p:nvPr/>
        </p:nvGrpSpPr>
        <p:grpSpPr>
          <a:xfrm>
            <a:off x="-335250" y="2619917"/>
            <a:ext cx="1512758" cy="1522667"/>
            <a:chOff x="-163939" y="1022389"/>
            <a:chExt cx="1103740" cy="1110970"/>
          </a:xfrm>
        </p:grpSpPr>
        <p:pic>
          <p:nvPicPr>
            <p:cNvPr id="235" name="Picture 2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6" name="Rounded Rectangular Callout 235"/>
            <p:cNvSpPr/>
            <p:nvPr/>
          </p:nvSpPr>
          <p:spPr>
            <a:xfrm>
              <a:off x="-163939" y="1022389"/>
              <a:ext cx="1032717"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Vinh</a:t>
              </a:r>
              <a:endParaRPr lang="en-US" sz="2400" b="1" dirty="0">
                <a:latin typeface="Times New Roman" panose="02020603050405020304" pitchFamily="18" charset="0"/>
                <a:cs typeface="Times New Roman" panose="02020603050405020304" pitchFamily="18" charset="0"/>
              </a:endParaRPr>
            </a:p>
          </p:txBody>
        </p:sp>
      </p:grpSp>
      <p:grpSp>
        <p:nvGrpSpPr>
          <p:cNvPr id="240" name="Group 239"/>
          <p:cNvGrpSpPr/>
          <p:nvPr/>
        </p:nvGrpSpPr>
        <p:grpSpPr>
          <a:xfrm>
            <a:off x="5507098" y="8062307"/>
            <a:ext cx="1512758" cy="1522668"/>
            <a:chOff x="-163939" y="1022388"/>
            <a:chExt cx="1103740" cy="1110971"/>
          </a:xfrm>
        </p:grpSpPr>
        <p:pic>
          <p:nvPicPr>
            <p:cNvPr id="241" name="Picture 2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2" name="Rounded Rectangular Callout 24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Tuệ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Anh</a:t>
              </a:r>
              <a:r>
                <a:rPr lang="en-US" sz="2400" b="1" dirty="0">
                  <a:latin typeface="Times New Roman" panose="02020603050405020304" pitchFamily="18" charset="0"/>
                  <a:cs typeface="Times New Roman" panose="02020603050405020304" pitchFamily="18" charset="0"/>
                </a:rPr>
                <a:t> </a:t>
              </a:r>
            </a:p>
          </p:txBody>
        </p:sp>
      </p:grpSp>
      <p:grpSp>
        <p:nvGrpSpPr>
          <p:cNvPr id="243" name="Group 242"/>
          <p:cNvGrpSpPr/>
          <p:nvPr/>
        </p:nvGrpSpPr>
        <p:grpSpPr>
          <a:xfrm>
            <a:off x="6342401" y="4765164"/>
            <a:ext cx="1328391" cy="1533273"/>
            <a:chOff x="-29422" y="1014652"/>
            <a:chExt cx="969223" cy="1118707"/>
          </a:xfrm>
        </p:grpSpPr>
        <p:pic>
          <p:nvPicPr>
            <p:cNvPr id="244" name="Picture 2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5" name="Rounded Rectangular Callout 244"/>
            <p:cNvSpPr/>
            <p:nvPr/>
          </p:nvSpPr>
          <p:spPr>
            <a:xfrm>
              <a:off x="-29422" y="1014652"/>
              <a:ext cx="901699"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Hân</a:t>
              </a:r>
              <a:endParaRPr lang="en-US" sz="2400" b="1" dirty="0">
                <a:latin typeface="Times New Roman" panose="02020603050405020304" pitchFamily="18" charset="0"/>
                <a:cs typeface="Times New Roman" panose="02020603050405020304" pitchFamily="18" charset="0"/>
              </a:endParaRPr>
            </a:p>
          </p:txBody>
        </p:sp>
      </p:grpSp>
      <p:grpSp>
        <p:nvGrpSpPr>
          <p:cNvPr id="246" name="Group 245"/>
          <p:cNvGrpSpPr/>
          <p:nvPr/>
        </p:nvGrpSpPr>
        <p:grpSpPr>
          <a:xfrm>
            <a:off x="4928665" y="4447878"/>
            <a:ext cx="1512758" cy="1663941"/>
            <a:chOff x="-163939" y="919312"/>
            <a:chExt cx="1103740" cy="1214047"/>
          </a:xfrm>
        </p:grpSpPr>
        <p:pic>
          <p:nvPicPr>
            <p:cNvPr id="247" name="Picture 2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8" name="Rounded Rectangular Callout 247"/>
            <p:cNvSpPr/>
            <p:nvPr/>
          </p:nvSpPr>
          <p:spPr>
            <a:xfrm>
              <a:off x="-163939" y="919312"/>
              <a:ext cx="1080478" cy="521935"/>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Kim </a:t>
              </a:r>
              <a:r>
                <a:rPr lang="en-US" sz="2400" b="1" dirty="0" err="1">
                  <a:latin typeface="Times New Roman" panose="02020603050405020304" pitchFamily="18" charset="0"/>
                  <a:cs typeface="Times New Roman" panose="02020603050405020304" pitchFamily="18" charset="0"/>
                </a:rPr>
                <a:t>Ngân</a:t>
              </a:r>
              <a:endParaRPr lang="en-US" sz="2400" b="1" dirty="0">
                <a:latin typeface="Times New Roman" panose="02020603050405020304" pitchFamily="18" charset="0"/>
                <a:cs typeface="Times New Roman" panose="02020603050405020304" pitchFamily="18" charset="0"/>
              </a:endParaRPr>
            </a:p>
          </p:txBody>
        </p:sp>
      </p:grpSp>
      <p:grpSp>
        <p:nvGrpSpPr>
          <p:cNvPr id="249" name="Group 248"/>
          <p:cNvGrpSpPr/>
          <p:nvPr/>
        </p:nvGrpSpPr>
        <p:grpSpPr>
          <a:xfrm>
            <a:off x="3615050" y="4473131"/>
            <a:ext cx="1512758" cy="1522668"/>
            <a:chOff x="-163939" y="1022388"/>
            <a:chExt cx="1103740" cy="1110971"/>
          </a:xfrm>
        </p:grpSpPr>
        <p:pic>
          <p:nvPicPr>
            <p:cNvPr id="250" name="Picture 2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1" name="Rounded Rectangular Callout 25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Quỳnh</a:t>
              </a:r>
              <a:endParaRPr lang="en-US" sz="2400" b="1" dirty="0">
                <a:latin typeface="Times New Roman" panose="02020603050405020304" pitchFamily="18" charset="0"/>
                <a:cs typeface="Times New Roman" panose="02020603050405020304" pitchFamily="18" charset="0"/>
              </a:endParaRPr>
            </a:p>
          </p:txBody>
        </p:sp>
      </p:grpSp>
      <p:grpSp>
        <p:nvGrpSpPr>
          <p:cNvPr id="252" name="Group 251"/>
          <p:cNvGrpSpPr/>
          <p:nvPr/>
        </p:nvGrpSpPr>
        <p:grpSpPr>
          <a:xfrm>
            <a:off x="5347318" y="6222351"/>
            <a:ext cx="1512758" cy="1522668"/>
            <a:chOff x="-163939" y="1022388"/>
            <a:chExt cx="1103740" cy="1110971"/>
          </a:xfrm>
        </p:grpSpPr>
        <p:pic>
          <p:nvPicPr>
            <p:cNvPr id="253" name="Picture 2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4" name="Rounded Rectangular Callout 25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An</a:t>
              </a:r>
            </a:p>
          </p:txBody>
        </p:sp>
      </p:grpSp>
      <p:grpSp>
        <p:nvGrpSpPr>
          <p:cNvPr id="255" name="Group 254"/>
          <p:cNvGrpSpPr/>
          <p:nvPr/>
        </p:nvGrpSpPr>
        <p:grpSpPr>
          <a:xfrm>
            <a:off x="869000" y="4589153"/>
            <a:ext cx="1512758" cy="1522668"/>
            <a:chOff x="-163939" y="1022388"/>
            <a:chExt cx="1103740" cy="1110971"/>
          </a:xfrm>
        </p:grpSpPr>
        <p:pic>
          <p:nvPicPr>
            <p:cNvPr id="256" name="Picture 2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7" name="Rounded Rectangular Callout 25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Thúy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Ngân</a:t>
              </a:r>
              <a:endParaRPr lang="en-US" sz="2400" b="1" dirty="0">
                <a:latin typeface="Times New Roman" panose="02020603050405020304" pitchFamily="18" charset="0"/>
                <a:cs typeface="Times New Roman" panose="02020603050405020304" pitchFamily="18" charset="0"/>
              </a:endParaRPr>
            </a:p>
          </p:txBody>
        </p:sp>
      </p:grpSp>
      <p:grpSp>
        <p:nvGrpSpPr>
          <p:cNvPr id="258" name="Group 257"/>
          <p:cNvGrpSpPr/>
          <p:nvPr/>
        </p:nvGrpSpPr>
        <p:grpSpPr>
          <a:xfrm>
            <a:off x="1066463" y="6146977"/>
            <a:ext cx="1571070" cy="1532459"/>
            <a:chOff x="-206485" y="1015245"/>
            <a:chExt cx="1146286" cy="1118114"/>
          </a:xfrm>
        </p:grpSpPr>
        <p:pic>
          <p:nvPicPr>
            <p:cNvPr id="259" name="Picture 2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0" name="Rounded Rectangular Callout 259"/>
            <p:cNvSpPr/>
            <p:nvPr/>
          </p:nvSpPr>
          <p:spPr>
            <a:xfrm>
              <a:off x="-206485" y="1015245"/>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Vy</a:t>
              </a:r>
              <a:endParaRPr lang="en-US" sz="2400" b="1" dirty="0">
                <a:latin typeface="Times New Roman" panose="02020603050405020304" pitchFamily="18" charset="0"/>
                <a:cs typeface="Times New Roman" panose="02020603050405020304" pitchFamily="18" charset="0"/>
              </a:endParaRPr>
            </a:p>
          </p:txBody>
        </p:sp>
      </p:grpSp>
      <p:grpSp>
        <p:nvGrpSpPr>
          <p:cNvPr id="261" name="Group 260"/>
          <p:cNvGrpSpPr/>
          <p:nvPr/>
        </p:nvGrpSpPr>
        <p:grpSpPr>
          <a:xfrm>
            <a:off x="-211540" y="6126702"/>
            <a:ext cx="1512758" cy="1522668"/>
            <a:chOff x="-163939" y="1022388"/>
            <a:chExt cx="1103740" cy="1110971"/>
          </a:xfrm>
        </p:grpSpPr>
        <p:pic>
          <p:nvPicPr>
            <p:cNvPr id="262" name="Picture 2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3" name="Rounded Rectangular Callout 26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Nhật</a:t>
              </a:r>
              <a:endParaRPr lang="en-US" sz="2400" b="1" dirty="0">
                <a:latin typeface="Times New Roman" panose="02020603050405020304" pitchFamily="18" charset="0"/>
                <a:cs typeface="Times New Roman" panose="02020603050405020304" pitchFamily="18" charset="0"/>
              </a:endParaRPr>
            </a:p>
          </p:txBody>
        </p:sp>
      </p:grpSp>
      <p:grpSp>
        <p:nvGrpSpPr>
          <p:cNvPr id="264" name="Group 263"/>
          <p:cNvGrpSpPr/>
          <p:nvPr/>
        </p:nvGrpSpPr>
        <p:grpSpPr>
          <a:xfrm>
            <a:off x="1377144" y="8042486"/>
            <a:ext cx="1352448" cy="1513790"/>
            <a:chOff x="-179498" y="1042101"/>
            <a:chExt cx="986774" cy="1104493"/>
          </a:xfrm>
        </p:grpSpPr>
        <p:pic>
          <p:nvPicPr>
            <p:cNvPr id="265" name="Picture 2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114" y="1424331"/>
              <a:ext cx="753162" cy="722263"/>
            </a:xfrm>
            <a:prstGeom prst="rect">
              <a:avLst/>
            </a:prstGeom>
          </p:spPr>
        </p:pic>
        <p:sp>
          <p:nvSpPr>
            <p:cNvPr id="266" name="Rounded Rectangular Callout 265"/>
            <p:cNvSpPr/>
            <p:nvPr/>
          </p:nvSpPr>
          <p:spPr>
            <a:xfrm>
              <a:off x="-179498" y="1042101"/>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Hưng</a:t>
              </a:r>
              <a:endParaRPr lang="en-US" sz="2400" b="1" dirty="0">
                <a:latin typeface="Times New Roman" panose="02020603050405020304" pitchFamily="18" charset="0"/>
                <a:cs typeface="Times New Roman" panose="02020603050405020304" pitchFamily="18" charset="0"/>
              </a:endParaRPr>
            </a:p>
          </p:txBody>
        </p:sp>
      </p:grpSp>
      <p:grpSp>
        <p:nvGrpSpPr>
          <p:cNvPr id="267" name="Group 266"/>
          <p:cNvGrpSpPr/>
          <p:nvPr/>
        </p:nvGrpSpPr>
        <p:grpSpPr>
          <a:xfrm>
            <a:off x="3869268" y="6150470"/>
            <a:ext cx="1512759" cy="1522668"/>
            <a:chOff x="-163940" y="1022388"/>
            <a:chExt cx="1103741" cy="1110971"/>
          </a:xfrm>
        </p:grpSpPr>
        <p:pic>
          <p:nvPicPr>
            <p:cNvPr id="268" name="Picture 2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9" name="Rounded Rectangular Callout 268"/>
            <p:cNvSpPr/>
            <p:nvPr/>
          </p:nvSpPr>
          <p:spPr>
            <a:xfrm>
              <a:off x="-163940" y="1022388"/>
              <a:ext cx="110374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Cương</a:t>
              </a:r>
              <a:endParaRPr lang="en-US" sz="2400" b="1" dirty="0"/>
            </a:p>
          </p:txBody>
        </p:sp>
      </p:grpSp>
      <p:grpSp>
        <p:nvGrpSpPr>
          <p:cNvPr id="270" name="Group 269"/>
          <p:cNvGrpSpPr/>
          <p:nvPr/>
        </p:nvGrpSpPr>
        <p:grpSpPr>
          <a:xfrm>
            <a:off x="2200403" y="5921003"/>
            <a:ext cx="1872449" cy="1875008"/>
            <a:chOff x="-340117" y="1022388"/>
            <a:chExt cx="1279918" cy="1110971"/>
          </a:xfrm>
        </p:grpSpPr>
        <p:pic>
          <p:nvPicPr>
            <p:cNvPr id="271" name="Picture 27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72" name="Rounded Rectangular Callout 271"/>
            <p:cNvSpPr/>
            <p:nvPr/>
          </p:nvSpPr>
          <p:spPr>
            <a:xfrm>
              <a:off x="-340117" y="1022388"/>
              <a:ext cx="1103265"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Khả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Ngân</a:t>
              </a:r>
              <a:endParaRPr lang="en-US" sz="2400" b="1" dirty="0">
                <a:latin typeface="Times New Roman" panose="02020603050405020304" pitchFamily="18" charset="0"/>
                <a:cs typeface="Times New Roman" panose="02020603050405020304" pitchFamily="18" charset="0"/>
              </a:endParaRPr>
            </a:p>
          </p:txBody>
        </p:sp>
      </p:grpSp>
      <p:grpSp>
        <p:nvGrpSpPr>
          <p:cNvPr id="276" name="Group 275"/>
          <p:cNvGrpSpPr/>
          <p:nvPr/>
        </p:nvGrpSpPr>
        <p:grpSpPr>
          <a:xfrm>
            <a:off x="4074317" y="7904434"/>
            <a:ext cx="1822029" cy="1651841"/>
            <a:chOff x="-389590" y="928141"/>
            <a:chExt cx="1329391" cy="1205218"/>
          </a:xfrm>
        </p:grpSpPr>
        <p:pic>
          <p:nvPicPr>
            <p:cNvPr id="277" name="Picture 2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78" name="Rounded Rectangular Callout 277"/>
            <p:cNvSpPr/>
            <p:nvPr/>
          </p:nvSpPr>
          <p:spPr>
            <a:xfrm>
              <a:off x="-389590" y="928141"/>
              <a:ext cx="1080603" cy="534047"/>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Dũng</a:t>
              </a:r>
              <a:endParaRPr lang="en-US" sz="2400" b="1" dirty="0">
                <a:latin typeface="Times New Roman" panose="02020603050405020304" pitchFamily="18" charset="0"/>
                <a:cs typeface="Times New Roman" panose="02020603050405020304" pitchFamily="18" charset="0"/>
              </a:endParaRPr>
            </a:p>
          </p:txBody>
        </p:sp>
      </p:grpSp>
      <p:grpSp>
        <p:nvGrpSpPr>
          <p:cNvPr id="279" name="Group 278"/>
          <p:cNvGrpSpPr/>
          <p:nvPr/>
        </p:nvGrpSpPr>
        <p:grpSpPr>
          <a:xfrm>
            <a:off x="-258450" y="4417449"/>
            <a:ext cx="1329938" cy="1491561"/>
            <a:chOff x="-163939" y="1022388"/>
            <a:chExt cx="970351" cy="1088275"/>
          </a:xfrm>
        </p:grpSpPr>
        <p:pic>
          <p:nvPicPr>
            <p:cNvPr id="280" name="Picture 27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250" y="1388400"/>
              <a:ext cx="753162" cy="722263"/>
            </a:xfrm>
            <a:prstGeom prst="rect">
              <a:avLst/>
            </a:prstGeom>
          </p:spPr>
        </p:pic>
        <p:sp>
          <p:nvSpPr>
            <p:cNvPr id="281" name="Rounded Rectangular Callout 28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Khánh</a:t>
              </a:r>
              <a:endParaRPr lang="en-US" sz="2400" b="1" dirty="0">
                <a:latin typeface="Times New Roman" panose="02020603050405020304" pitchFamily="18" charset="0"/>
                <a:cs typeface="Times New Roman" panose="02020603050405020304" pitchFamily="18" charset="0"/>
              </a:endParaRPr>
            </a:p>
          </p:txBody>
        </p:sp>
      </p:grpSp>
      <p:grpSp>
        <p:nvGrpSpPr>
          <p:cNvPr id="300" name="Group 299"/>
          <p:cNvGrpSpPr/>
          <p:nvPr/>
        </p:nvGrpSpPr>
        <p:grpSpPr>
          <a:xfrm>
            <a:off x="2746538" y="7787817"/>
            <a:ext cx="1512758" cy="1719258"/>
            <a:chOff x="-163939" y="878952"/>
            <a:chExt cx="1103740" cy="1254407"/>
          </a:xfrm>
        </p:grpSpPr>
        <p:pic>
          <p:nvPicPr>
            <p:cNvPr id="301" name="Picture 3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302" name="Rounded Rectangular Callout 301"/>
            <p:cNvSpPr/>
            <p:nvPr/>
          </p:nvSpPr>
          <p:spPr>
            <a:xfrm>
              <a:off x="-163939" y="878952"/>
              <a:ext cx="901700" cy="562295"/>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Mạnh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Dũng</a:t>
              </a:r>
              <a:endParaRPr lang="en-US" sz="2400" b="1" dirty="0">
                <a:latin typeface="Times New Roman" panose="02020603050405020304" pitchFamily="18" charset="0"/>
                <a:cs typeface="Times New Roman" panose="02020603050405020304" pitchFamily="18" charset="0"/>
              </a:endParaRPr>
            </a:p>
          </p:txBody>
        </p:sp>
      </p:grpSp>
      <p:pic>
        <p:nvPicPr>
          <p:cNvPr id="350" name="Picture 2" descr="Kết quả hình ảnh cho FIREWORK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6153086" y="542465"/>
            <a:ext cx="4502478" cy="3930666"/>
          </a:xfrm>
          <a:prstGeom prst="rect">
            <a:avLst/>
          </a:prstGeom>
          <a:noFill/>
          <a:extLst>
            <a:ext uri="{909E8E84-426E-40DD-AFC4-6F175D3DCCD1}">
              <a14:hiddenFill xmlns:a14="http://schemas.microsoft.com/office/drawing/2010/main">
                <a:solidFill>
                  <a:srgbClr val="FFFFFF"/>
                </a:solidFill>
              </a14:hiddenFill>
            </a:ext>
          </a:extLst>
        </p:spPr>
      </p:pic>
      <p:grpSp>
        <p:nvGrpSpPr>
          <p:cNvPr id="142" name="Group 141">
            <a:extLst>
              <a:ext uri="{FF2B5EF4-FFF2-40B4-BE49-F238E27FC236}">
                <a16:creationId xmlns:a16="http://schemas.microsoft.com/office/drawing/2014/main" id="{CCFB052E-E257-490B-8FCE-0820BA9BB527}"/>
              </a:ext>
            </a:extLst>
          </p:cNvPr>
          <p:cNvGrpSpPr/>
          <p:nvPr/>
        </p:nvGrpSpPr>
        <p:grpSpPr>
          <a:xfrm>
            <a:off x="6819998" y="6311972"/>
            <a:ext cx="1512758" cy="1522668"/>
            <a:chOff x="-163939" y="1022388"/>
            <a:chExt cx="1103740" cy="1110971"/>
          </a:xfrm>
        </p:grpSpPr>
        <p:pic>
          <p:nvPicPr>
            <p:cNvPr id="143" name="Picture 142">
              <a:extLst>
                <a:ext uri="{FF2B5EF4-FFF2-40B4-BE49-F238E27FC236}">
                  <a16:creationId xmlns:a16="http://schemas.microsoft.com/office/drawing/2014/main" id="{BF05388E-954E-495E-9C69-B40CF155C1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44" name="Rounded Rectangular Callout 253">
              <a:extLst>
                <a:ext uri="{FF2B5EF4-FFF2-40B4-BE49-F238E27FC236}">
                  <a16:creationId xmlns:a16="http://schemas.microsoft.com/office/drawing/2014/main" id="{8A62DAB0-F54B-4A8A-9F42-9B2FA05A36BF}"/>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Nhi</a:t>
              </a:r>
              <a:endParaRPr lang="en-US" sz="2400" b="1" dirty="0"/>
            </a:p>
          </p:txBody>
        </p:sp>
      </p:grpSp>
    </p:spTree>
    <p:extLst>
      <p:ext uri="{BB962C8B-B14F-4D97-AF65-F5344CB8AC3E}">
        <p14:creationId xmlns:p14="http://schemas.microsoft.com/office/powerpoint/2010/main" val="33347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46" fill="hold"/>
                                        <p:tgtEl>
                                          <p:spTgt spid="345"/>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75E-6 4.81481E-6 L 0.23373 0.00925 " pathEditMode="relative" rAng="0" ptsTypes="AA">
                                      <p:cBhvr>
                                        <p:cTn id="10" dur="2000" fill="hold"/>
                                        <p:tgtEl>
                                          <p:spTgt spid="142"/>
                                        </p:tgtEl>
                                        <p:attrNameLst>
                                          <p:attrName>ppt_x</p:attrName>
                                          <p:attrName>ppt_y</p:attrName>
                                        </p:attrNameLst>
                                      </p:cBhvr>
                                      <p:rCtr x="11680" y="463"/>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14" dur="2000" fill="hold"/>
                                        <p:tgtEl>
                                          <p:spTgt spid="2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9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withEffect">
                                  <p:stCondLst>
                                    <p:cond delay="0"/>
                                  </p:stCondLst>
                                  <p:childTnLst>
                                    <p:cmd type="call" cmd="playFrom(0.0)">
                                      <p:cBhvr>
                                        <p:cTn id="19" dur="1632" fill="hold"/>
                                        <p:tgtEl>
                                          <p:spTgt spid="346"/>
                                        </p:tgtEl>
                                      </p:cBhvr>
                                    </p:cmd>
                                  </p:childTnLst>
                                </p:cTn>
                              </p:par>
                              <p:par>
                                <p:cTn id="20" presetID="1" presetClass="entr" presetSubtype="0" fill="hold" nodeType="withEffect">
                                  <p:stCondLst>
                                    <p:cond delay="10000"/>
                                  </p:stCondLst>
                                  <p:childTnLst>
                                    <p:set>
                                      <p:cBhvr>
                                        <p:cTn id="21" dur="1" fill="hold">
                                          <p:stCondLst>
                                            <p:cond delay="0"/>
                                          </p:stCondLst>
                                        </p:cTn>
                                        <p:tgtEl>
                                          <p:spTgt spid="350"/>
                                        </p:tgtEl>
                                        <p:attrNameLst>
                                          <p:attrName>style.visibility</p:attrName>
                                        </p:attrNameLst>
                                      </p:cBhvr>
                                      <p:to>
                                        <p:strVal val="visible"/>
                                      </p:to>
                                    </p:set>
                                  </p:childTnLst>
                                </p:cTn>
                              </p:par>
                              <p:par>
                                <p:cTn id="22" presetID="42" presetClass="path" presetSubtype="0" fill="hold" nodeType="withEffect">
                                  <p:stCondLst>
                                    <p:cond delay="0"/>
                                  </p:stCondLst>
                                  <p:childTnLst>
                                    <p:animMotion origin="layout" path="M -0.3819 0.16806 L -1.97291 0.04167 " pathEditMode="relative" rAng="0" ptsTypes="AA">
                                      <p:cBhvr>
                                        <p:cTn id="23" dur="30000" fill="hold"/>
                                        <p:tgtEl>
                                          <p:spTgt spid="6"/>
                                        </p:tgtEl>
                                        <p:attrNameLst>
                                          <p:attrName>ppt_x</p:attrName>
                                          <p:attrName>ppt_y</p:attrName>
                                        </p:attrNameLst>
                                      </p:cBhvr>
                                      <p:rCtr x="-79557" y="-6319"/>
                                    </p:animMotion>
                                  </p:childTnLst>
                                </p:cTn>
                              </p:par>
                              <p:par>
                                <p:cTn id="24" presetID="42" presetClass="path" presetSubtype="0" accel="50000" decel="50000" fill="hold" nodeType="withEffect">
                                  <p:stCondLst>
                                    <p:cond delay="0"/>
                                  </p:stCondLst>
                                  <p:childTnLst>
                                    <p:animMotion origin="layout" path="M -0.08399 0.01135 L 0.42994 0.01644 " pathEditMode="relative" rAng="0" ptsTypes="AA">
                                      <p:cBhvr>
                                        <p:cTn id="25" dur="10000" fill="hold"/>
                                        <p:tgtEl>
                                          <p:spTgt spid="198"/>
                                        </p:tgtEl>
                                        <p:attrNameLst>
                                          <p:attrName>ppt_x</p:attrName>
                                          <p:attrName>ppt_y</p:attrName>
                                        </p:attrNameLst>
                                      </p:cBhvr>
                                      <p:rCtr x="25690" y="255"/>
                                    </p:animMotion>
                                  </p:childTnLst>
                                </p:cTn>
                              </p:par>
                              <p:par>
                                <p:cTn id="26" presetID="42" presetClass="path" presetSubtype="0" accel="50000" decel="50000" fill="hold" nodeType="withEffect">
                                  <p:stCondLst>
                                    <p:cond delay="0"/>
                                  </p:stCondLst>
                                  <p:childTnLst>
                                    <p:animMotion origin="layout" path="M -0.06849 0.00556 L 0.60287 0.11019 " pathEditMode="relative" rAng="0" ptsTypes="AA">
                                      <p:cBhvr>
                                        <p:cTn id="27" dur="10000" fill="hold"/>
                                        <p:tgtEl>
                                          <p:spTgt spid="201"/>
                                        </p:tgtEl>
                                        <p:attrNameLst>
                                          <p:attrName>ppt_x</p:attrName>
                                          <p:attrName>ppt_y</p:attrName>
                                        </p:attrNameLst>
                                      </p:cBhvr>
                                      <p:rCtr x="33568" y="5231"/>
                                    </p:animMotion>
                                  </p:childTnLst>
                                </p:cTn>
                              </p:par>
                              <p:par>
                                <p:cTn id="28" presetID="42" presetClass="path" presetSubtype="0" accel="50000" decel="50000" fill="hold" nodeType="withEffect">
                                  <p:stCondLst>
                                    <p:cond delay="0"/>
                                  </p:stCondLst>
                                  <p:childTnLst>
                                    <p:animMotion origin="layout" path="M 1.04167E-6 0 L 0.44609 0.01528 " pathEditMode="relative" rAng="0" ptsTypes="AA">
                                      <p:cBhvr>
                                        <p:cTn id="29" dur="10000" fill="hold"/>
                                        <p:tgtEl>
                                          <p:spTgt spid="204"/>
                                        </p:tgtEl>
                                        <p:attrNameLst>
                                          <p:attrName>ppt_x</p:attrName>
                                          <p:attrName>ppt_y</p:attrName>
                                        </p:attrNameLst>
                                      </p:cBhvr>
                                      <p:rCtr x="22305" y="764"/>
                                    </p:animMotion>
                                  </p:childTnLst>
                                </p:cTn>
                              </p:par>
                              <p:par>
                                <p:cTn id="30" presetID="42" presetClass="path" presetSubtype="0" accel="50000" decel="50000" fill="hold" nodeType="withEffect">
                                  <p:stCondLst>
                                    <p:cond delay="0"/>
                                  </p:stCondLst>
                                  <p:childTnLst>
                                    <p:animMotion origin="layout" path="M -0.11993 0.13565 L 0.78945 0.22893 " pathEditMode="relative" rAng="0" ptsTypes="AA">
                                      <p:cBhvr>
                                        <p:cTn id="31" dur="10000" fill="hold"/>
                                        <p:tgtEl>
                                          <p:spTgt spid="207"/>
                                        </p:tgtEl>
                                        <p:attrNameLst>
                                          <p:attrName>ppt_x</p:attrName>
                                          <p:attrName>ppt_y</p:attrName>
                                        </p:attrNameLst>
                                      </p:cBhvr>
                                      <p:rCtr x="45469" y="4653"/>
                                    </p:animMotion>
                                  </p:childTnLst>
                                </p:cTn>
                              </p:par>
                              <p:par>
                                <p:cTn id="32" presetID="42" presetClass="path" presetSubtype="0" accel="50000" decel="50000" fill="hold" nodeType="withEffect">
                                  <p:stCondLst>
                                    <p:cond delay="0"/>
                                  </p:stCondLst>
                                  <p:childTnLst>
                                    <p:animMotion origin="layout" path="M -8.33333E-7 -3.7037E-6 L 0.67409 0.00857 " pathEditMode="relative" rAng="0" ptsTypes="AA">
                                      <p:cBhvr>
                                        <p:cTn id="33" dur="10000" fill="hold"/>
                                        <p:tgtEl>
                                          <p:spTgt spid="210"/>
                                        </p:tgtEl>
                                        <p:attrNameLst>
                                          <p:attrName>ppt_x</p:attrName>
                                          <p:attrName>ppt_y</p:attrName>
                                        </p:attrNameLst>
                                      </p:cBhvr>
                                      <p:rCtr x="33698" y="417"/>
                                    </p:animMotion>
                                  </p:childTnLst>
                                </p:cTn>
                              </p:par>
                              <p:par>
                                <p:cTn id="34" presetID="42" presetClass="path" presetSubtype="0" accel="50000" decel="50000" fill="hold" nodeType="withEffect">
                                  <p:stCondLst>
                                    <p:cond delay="0"/>
                                  </p:stCondLst>
                                  <p:childTnLst>
                                    <p:animMotion origin="layout" path="M 0.28034 -0.00694 L 0.42006 -0.00393 " pathEditMode="relative" rAng="0" ptsTypes="AA">
                                      <p:cBhvr>
                                        <p:cTn id="35" dur="10000" fill="hold"/>
                                        <p:tgtEl>
                                          <p:spTgt spid="213"/>
                                        </p:tgtEl>
                                        <p:attrNameLst>
                                          <p:attrName>ppt_x</p:attrName>
                                          <p:attrName>ppt_y</p:attrName>
                                        </p:attrNameLst>
                                      </p:cBhvr>
                                      <p:rCtr x="6979" y="139"/>
                                    </p:animMotion>
                                  </p:childTnLst>
                                </p:cTn>
                              </p:par>
                              <p:par>
                                <p:cTn id="36" presetID="42" presetClass="path" presetSubtype="0" accel="50000" decel="50000" fill="hold" nodeType="withEffect">
                                  <p:stCondLst>
                                    <p:cond delay="0"/>
                                  </p:stCondLst>
                                  <p:childTnLst>
                                    <p:animMotion origin="layout" path="M -2.29167E-6 1.48148E-6 L 0.3767 0.00393 " pathEditMode="relative" rAng="0" ptsTypes="AA">
                                      <p:cBhvr>
                                        <p:cTn id="37" dur="10000" fill="hold"/>
                                        <p:tgtEl>
                                          <p:spTgt spid="222"/>
                                        </p:tgtEl>
                                        <p:attrNameLst>
                                          <p:attrName>ppt_x</p:attrName>
                                          <p:attrName>ppt_y</p:attrName>
                                        </p:attrNameLst>
                                      </p:cBhvr>
                                      <p:rCtr x="18828" y="185"/>
                                    </p:animMotion>
                                  </p:childTnLst>
                                </p:cTn>
                              </p:par>
                              <p:par>
                                <p:cTn id="38" presetID="42" presetClass="path" presetSubtype="0" accel="50000" decel="50000" fill="hold" nodeType="withEffect">
                                  <p:stCondLst>
                                    <p:cond delay="0"/>
                                  </p:stCondLst>
                                  <p:childTnLst>
                                    <p:animMotion origin="layout" path="M 4.16667E-7 5.55112E-17 L 0.53542 -0.01505 " pathEditMode="relative" rAng="0" ptsTypes="AA">
                                      <p:cBhvr>
                                        <p:cTn id="39" dur="10000" fill="hold"/>
                                        <p:tgtEl>
                                          <p:spTgt spid="228"/>
                                        </p:tgtEl>
                                        <p:attrNameLst>
                                          <p:attrName>ppt_x</p:attrName>
                                          <p:attrName>ppt_y</p:attrName>
                                        </p:attrNameLst>
                                      </p:cBhvr>
                                      <p:rCtr x="26771" y="-764"/>
                                    </p:animMotion>
                                  </p:childTnLst>
                                </p:cTn>
                              </p:par>
                              <p:par>
                                <p:cTn id="40" presetID="42" presetClass="path" presetSubtype="0" accel="50000" decel="50000" fill="hold" nodeType="withEffect">
                                  <p:stCondLst>
                                    <p:cond delay="0"/>
                                  </p:stCondLst>
                                  <p:childTnLst>
                                    <p:animMotion origin="layout" path="M -1.25E-6 -4.07407E-6 L 0.66055 -0.01759 " pathEditMode="relative" rAng="0" ptsTypes="AA">
                                      <p:cBhvr>
                                        <p:cTn id="41" dur="10000" fill="hold"/>
                                        <p:tgtEl>
                                          <p:spTgt spid="234"/>
                                        </p:tgtEl>
                                        <p:attrNameLst>
                                          <p:attrName>ppt_x</p:attrName>
                                          <p:attrName>ppt_y</p:attrName>
                                        </p:attrNameLst>
                                      </p:cBhvr>
                                      <p:rCtr x="33021" y="-880"/>
                                    </p:animMotion>
                                  </p:childTnLst>
                                </p:cTn>
                              </p:par>
                              <p:par>
                                <p:cTn id="42" presetID="42" presetClass="path" presetSubtype="0" accel="50000" decel="50000" fill="hold" nodeType="withEffect">
                                  <p:stCondLst>
                                    <p:cond delay="0"/>
                                  </p:stCondLst>
                                  <p:childTnLst>
                                    <p:animMotion origin="layout" path="M 0.03073 -0.00092 L 0.27096 0.01389 " pathEditMode="relative" rAng="0" ptsTypes="AA">
                                      <p:cBhvr>
                                        <p:cTn id="43" dur="10000" fill="hold"/>
                                        <p:tgtEl>
                                          <p:spTgt spid="240"/>
                                        </p:tgtEl>
                                        <p:attrNameLst>
                                          <p:attrName>ppt_x</p:attrName>
                                          <p:attrName>ppt_y</p:attrName>
                                        </p:attrNameLst>
                                      </p:cBhvr>
                                      <p:rCtr x="12005" y="741"/>
                                    </p:animMotion>
                                  </p:childTnLst>
                                </p:cTn>
                              </p:par>
                              <p:par>
                                <p:cTn id="44" presetID="42" presetClass="path" presetSubtype="0" accel="50000" decel="50000" fill="hold" nodeType="withEffect">
                                  <p:stCondLst>
                                    <p:cond delay="0"/>
                                  </p:stCondLst>
                                  <p:childTnLst>
                                    <p:animMotion origin="layout" path="M 2.70833E-6 -4.44444E-6 L 0.47669 0.00787 " pathEditMode="relative" rAng="0" ptsTypes="AA">
                                      <p:cBhvr>
                                        <p:cTn id="45" dur="10000" fill="hold"/>
                                        <p:tgtEl>
                                          <p:spTgt spid="246"/>
                                        </p:tgtEl>
                                        <p:attrNameLst>
                                          <p:attrName>ppt_x</p:attrName>
                                          <p:attrName>ppt_y</p:attrName>
                                        </p:attrNameLst>
                                      </p:cBhvr>
                                      <p:rCtr x="23828" y="394"/>
                                    </p:animMotion>
                                  </p:childTnLst>
                                </p:cTn>
                              </p:par>
                              <p:par>
                                <p:cTn id="46" presetID="42" presetClass="path" presetSubtype="0" accel="50000" decel="50000" fill="hold" nodeType="withEffect">
                                  <p:stCondLst>
                                    <p:cond delay="0"/>
                                  </p:stCondLst>
                                  <p:childTnLst>
                                    <p:animMotion origin="layout" path="M 0.02761 -0.00139 L 0.48607 0.00185 " pathEditMode="relative" rAng="0" ptsTypes="AA">
                                      <p:cBhvr>
                                        <p:cTn id="47" dur="10000" fill="hold"/>
                                        <p:tgtEl>
                                          <p:spTgt spid="252"/>
                                        </p:tgtEl>
                                        <p:attrNameLst>
                                          <p:attrName>ppt_x</p:attrName>
                                          <p:attrName>ppt_y</p:attrName>
                                        </p:attrNameLst>
                                      </p:cBhvr>
                                      <p:rCtr x="22917" y="162"/>
                                    </p:animMotion>
                                  </p:childTnLst>
                                </p:cTn>
                              </p:par>
                              <p:par>
                                <p:cTn id="48" presetID="42" presetClass="path" presetSubtype="0" accel="50000" decel="50000" fill="hold" nodeType="withEffect">
                                  <p:stCondLst>
                                    <p:cond delay="0"/>
                                  </p:stCondLst>
                                  <p:childTnLst>
                                    <p:animMotion origin="layout" path="M -0.01836 -0.00162 L 0.61172 -0.01158 " pathEditMode="relative" rAng="0" ptsTypes="AA">
                                      <p:cBhvr>
                                        <p:cTn id="49" dur="10000" fill="hold"/>
                                        <p:tgtEl>
                                          <p:spTgt spid="255"/>
                                        </p:tgtEl>
                                        <p:attrNameLst>
                                          <p:attrName>ppt_x</p:attrName>
                                          <p:attrName>ppt_y</p:attrName>
                                        </p:attrNameLst>
                                      </p:cBhvr>
                                      <p:rCtr x="31497" y="-509"/>
                                    </p:animMotion>
                                  </p:childTnLst>
                                </p:cTn>
                              </p:par>
                              <p:par>
                                <p:cTn id="50" presetID="42" presetClass="path" presetSubtype="0" accel="50000" decel="50000" fill="hold" nodeType="withEffect">
                                  <p:stCondLst>
                                    <p:cond delay="0"/>
                                  </p:stCondLst>
                                  <p:childTnLst>
                                    <p:animMotion origin="layout" path="M 0.30326 -0.00185 L 0.43191 0.00139 " pathEditMode="relative" rAng="0" ptsTypes="AA">
                                      <p:cBhvr>
                                        <p:cTn id="51" dur="10000" fill="hold"/>
                                        <p:tgtEl>
                                          <p:spTgt spid="258"/>
                                        </p:tgtEl>
                                        <p:attrNameLst>
                                          <p:attrName>ppt_x</p:attrName>
                                          <p:attrName>ppt_y</p:attrName>
                                        </p:attrNameLst>
                                      </p:cBhvr>
                                      <p:rCtr x="6432" y="162"/>
                                    </p:animMotion>
                                  </p:childTnLst>
                                </p:cTn>
                              </p:par>
                              <p:par>
                                <p:cTn id="52" presetID="42" presetClass="path" presetSubtype="0" accel="50000" decel="50000" fill="hold" nodeType="withEffect">
                                  <p:stCondLst>
                                    <p:cond delay="0"/>
                                  </p:stCondLst>
                                  <p:childTnLst>
                                    <p:animMotion origin="layout" path="M 0.32721 0.04167 L 0.55976 0.05047 " pathEditMode="relative" rAng="0" ptsTypes="AA">
                                      <p:cBhvr>
                                        <p:cTn id="53" dur="10000" fill="hold"/>
                                        <p:tgtEl>
                                          <p:spTgt spid="261"/>
                                        </p:tgtEl>
                                        <p:attrNameLst>
                                          <p:attrName>ppt_x</p:attrName>
                                          <p:attrName>ppt_y</p:attrName>
                                        </p:attrNameLst>
                                      </p:cBhvr>
                                      <p:rCtr x="11628" y="440"/>
                                    </p:animMotion>
                                  </p:childTnLst>
                                </p:cTn>
                              </p:par>
                              <p:par>
                                <p:cTn id="54" presetID="42" presetClass="path" presetSubtype="0" accel="50000" decel="50000" fill="hold" nodeType="withEffect">
                                  <p:stCondLst>
                                    <p:cond delay="0"/>
                                  </p:stCondLst>
                                  <p:childTnLst>
                                    <p:animMotion origin="layout" path="M 0.04506 0.0243 L 0.40365 0.03472 " pathEditMode="relative" rAng="0" ptsTypes="AA">
                                      <p:cBhvr>
                                        <p:cTn id="55" dur="10000" fill="hold"/>
                                        <p:tgtEl>
                                          <p:spTgt spid="267"/>
                                        </p:tgtEl>
                                        <p:attrNameLst>
                                          <p:attrName>ppt_x</p:attrName>
                                          <p:attrName>ppt_y</p:attrName>
                                        </p:attrNameLst>
                                      </p:cBhvr>
                                      <p:rCtr x="17930" y="509"/>
                                    </p:animMotion>
                                  </p:childTnLst>
                                </p:cTn>
                              </p:par>
                              <p:par>
                                <p:cTn id="56" presetID="42" presetClass="path" presetSubtype="0" accel="50000" decel="50000" fill="hold" nodeType="withEffect">
                                  <p:stCondLst>
                                    <p:cond delay="0"/>
                                  </p:stCondLst>
                                  <p:childTnLst>
                                    <p:animMotion origin="layout" path="M 4.16667E-7 -4.07407E-6 L 0.28411 0.0132 " pathEditMode="relative" rAng="0" ptsTypes="AA">
                                      <p:cBhvr>
                                        <p:cTn id="57" dur="10000" fill="hold"/>
                                        <p:tgtEl>
                                          <p:spTgt spid="264"/>
                                        </p:tgtEl>
                                        <p:attrNameLst>
                                          <p:attrName>ppt_x</p:attrName>
                                          <p:attrName>ppt_y</p:attrName>
                                        </p:attrNameLst>
                                      </p:cBhvr>
                                      <p:rCtr x="14206" y="648"/>
                                    </p:animMotion>
                                  </p:childTnLst>
                                </p:cTn>
                              </p:par>
                              <p:par>
                                <p:cTn id="58" presetID="42" presetClass="path" presetSubtype="0" accel="50000" decel="50000" fill="hold" nodeType="withEffect">
                                  <p:stCondLst>
                                    <p:cond delay="0"/>
                                  </p:stCondLst>
                                  <p:childTnLst>
                                    <p:animMotion origin="layout" path="M 0.05417 -0.00324 L 0.57839 -0.04121 " pathEditMode="relative" rAng="0" ptsTypes="AA">
                                      <p:cBhvr>
                                        <p:cTn id="59" dur="10000" fill="hold"/>
                                        <p:tgtEl>
                                          <p:spTgt spid="270"/>
                                        </p:tgtEl>
                                        <p:attrNameLst>
                                          <p:attrName>ppt_x</p:attrName>
                                          <p:attrName>ppt_y</p:attrName>
                                        </p:attrNameLst>
                                      </p:cBhvr>
                                      <p:rCtr x="26211" y="-1898"/>
                                    </p:animMotion>
                                  </p:childTnLst>
                                </p:cTn>
                              </p:par>
                              <p:par>
                                <p:cTn id="60" presetID="42" presetClass="path" presetSubtype="0" accel="50000" decel="50000" fill="hold" nodeType="withEffect">
                                  <p:stCondLst>
                                    <p:cond delay="0"/>
                                  </p:stCondLst>
                                  <p:childTnLst>
                                    <p:animMotion origin="layout" path="M 0.06549 0.0125 L 0.46875 -0.0493 " pathEditMode="relative" rAng="0" ptsTypes="AA">
                                      <p:cBhvr>
                                        <p:cTn id="61" dur="10000" fill="hold"/>
                                        <p:tgtEl>
                                          <p:spTgt spid="276"/>
                                        </p:tgtEl>
                                        <p:attrNameLst>
                                          <p:attrName>ppt_x</p:attrName>
                                          <p:attrName>ppt_y</p:attrName>
                                        </p:attrNameLst>
                                      </p:cBhvr>
                                      <p:rCtr x="20156" y="-3102"/>
                                    </p:animMotion>
                                  </p:childTnLst>
                                </p:cTn>
                              </p:par>
                              <p:par>
                                <p:cTn id="62" presetID="42" presetClass="path" presetSubtype="0" accel="50000" decel="50000" fill="hold" nodeType="withEffect">
                                  <p:stCondLst>
                                    <p:cond delay="0"/>
                                  </p:stCondLst>
                                  <p:childTnLst>
                                    <p:animMotion origin="layout" path="M 0.1332 -0.02407 L 0.76979 -0.0118 " pathEditMode="relative" rAng="0" ptsTypes="AA">
                                      <p:cBhvr>
                                        <p:cTn id="63" dur="10000" fill="hold"/>
                                        <p:tgtEl>
                                          <p:spTgt spid="279"/>
                                        </p:tgtEl>
                                        <p:attrNameLst>
                                          <p:attrName>ppt_x</p:attrName>
                                          <p:attrName>ppt_y</p:attrName>
                                        </p:attrNameLst>
                                      </p:cBhvr>
                                      <p:rCtr x="31823" y="602"/>
                                    </p:animMotion>
                                  </p:childTnLst>
                                </p:cTn>
                              </p:par>
                              <p:par>
                                <p:cTn id="64" presetID="42" presetClass="path" presetSubtype="0" accel="50000" decel="50000" fill="hold" nodeType="withEffect">
                                  <p:stCondLst>
                                    <p:cond delay="0"/>
                                  </p:stCondLst>
                                  <p:childTnLst>
                                    <p:animMotion origin="layout" path="M 0.02617 -0.01042 L 0.61185 -0.06435 " pathEditMode="relative" rAng="0" ptsTypes="AA">
                                      <p:cBhvr>
                                        <p:cTn id="65" dur="10000" fill="hold"/>
                                        <p:tgtEl>
                                          <p:spTgt spid="300"/>
                                        </p:tgtEl>
                                        <p:attrNameLst>
                                          <p:attrName>ppt_x</p:attrName>
                                          <p:attrName>ppt_y</p:attrName>
                                        </p:attrNameLst>
                                      </p:cBhvr>
                                      <p:rCtr x="29284" y="-2708"/>
                                    </p:animMotion>
                                  </p:childTnLst>
                                </p:cTn>
                              </p:par>
                              <p:par>
                                <p:cTn id="66" presetID="2" presetClass="mediacall" presetSubtype="0" fill="hold" nodeType="withEffect">
                                  <p:stCondLst>
                                    <p:cond delay="0"/>
                                  </p:stCondLst>
                                  <p:childTnLst>
                                    <p:cmd type="call" cmd="togglePause">
                                      <p:cBhvr>
                                        <p:cTn id="67" dur="1" fill="hold"/>
                                        <p:tgtEl>
                                          <p:spTgt spid="403"/>
                                        </p:tgtEl>
                                      </p:cBhvr>
                                    </p:cmd>
                                  </p:childTnLst>
                                </p:cTn>
                              </p:par>
                            </p:childTnLst>
                          </p:cTn>
                        </p:par>
                      </p:childTnLst>
                    </p:cTn>
                  </p:par>
                </p:childTnLst>
              </p:cTn>
              <p:nextCondLst>
                <p:cond evt="onClick" delay="0">
                  <p:tgtEl>
                    <p:spTgt spid="399"/>
                  </p:tgtEl>
                </p:cond>
              </p:nextCondLst>
            </p:seq>
            <p:video>
              <p:cMediaNode vol="80000">
                <p:cTn id="68" fill="hold" display="0">
                  <p:stCondLst>
                    <p:cond delay="indefinite"/>
                  </p:stCondLst>
                </p:cTn>
                <p:tgtEl>
                  <p:spTgt spid="403"/>
                </p:tgtEl>
              </p:cMediaNode>
            </p:video>
            <p:audio>
              <p:cMediaNode vol="68367">
                <p:cTn id="69" repeatCount="indefinite" fill="hold" display="0">
                  <p:stCondLst>
                    <p:cond delay="indefinite"/>
                  </p:stCondLst>
                  <p:endCondLst>
                    <p:cond evt="onStopAudio" delay="0">
                      <p:tgtEl>
                        <p:sldTgt/>
                      </p:tgtEl>
                    </p:cond>
                  </p:endCondLst>
                </p:cTn>
                <p:tgtEl>
                  <p:spTgt spid="345"/>
                </p:tgtEl>
              </p:cMediaNode>
            </p:audio>
            <p:audio>
              <p:cMediaNode vol="80000">
                <p:cTn id="70" fill="hold" display="0">
                  <p:stCondLst>
                    <p:cond delay="indefinite"/>
                  </p:stCondLst>
                  <p:endCondLst>
                    <p:cond evt="onStopAudio" delay="0">
                      <p:tgtEl>
                        <p:sldTgt/>
                      </p:tgtEl>
                    </p:cond>
                  </p:endCondLst>
                </p:cTn>
                <p:tgtEl>
                  <p:spTgt spid="34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182600" y="6202769"/>
            <a:ext cx="4578556" cy="34746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FE4DA78-218F-03BE-957C-F37FE9099EF4}"/>
                  </a:ext>
                </a:extLst>
              </p:cNvPr>
              <p:cNvSpPr txBox="1"/>
              <p:nvPr/>
            </p:nvSpPr>
            <p:spPr>
              <a:xfrm>
                <a:off x="6934200" y="2705100"/>
                <a:ext cx="11572302" cy="2386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Diện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thang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ctr"/>
                <a14:m>
                  <m:oMath xmlns:m="http://schemas.openxmlformats.org/officeDocument/2006/math">
                    <m:f>
                      <m:fPr>
                        <m:ctrlP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d>
                          <m:dPr>
                            <m:ctrlPr>
                              <a:rPr lang="pt-BR" sz="6000" i="1">
                                <a:solidFill>
                                  <a:srgbClr val="FF0000"/>
                                </a:solidFill>
                                <a:latin typeface="Cambria Math" panose="02040503050406030204" pitchFamily="18" charset="0"/>
                              </a:rPr>
                            </m:ctrlPr>
                          </m:dPr>
                          <m:e>
                            <m:r>
                              <a:rPr lang="pt-BR" sz="6000">
                                <a:solidFill>
                                  <a:srgbClr val="FF0000"/>
                                </a:solidFill>
                                <a:latin typeface="Cambria Math" panose="02040503050406030204" pitchFamily="18" charset="0"/>
                              </a:rPr>
                              <m:t>4</m:t>
                            </m:r>
                            <m:r>
                              <a:rPr lang="en-US" sz="6000" b="0" i="0" smtClean="0">
                                <a:solidFill>
                                  <a:srgbClr val="FF0000"/>
                                </a:solidFill>
                                <a:latin typeface="Cambria Math" panose="02040503050406030204" pitchFamily="18" charset="0"/>
                              </a:rPr>
                              <m:t> </m:t>
                            </m:r>
                            <m:r>
                              <a:rPr lang="pt-BR" sz="6000">
                                <a:solidFill>
                                  <a:srgbClr val="FF0000"/>
                                </a:solidFill>
                                <a:latin typeface="Cambria Math" panose="02040503050406030204" pitchFamily="18" charset="0"/>
                              </a:rPr>
                              <m:t>+</m:t>
                            </m:r>
                            <m:r>
                              <a:rPr lang="en-US" sz="6000" b="0" i="0" smtClean="0">
                                <a:solidFill>
                                  <a:srgbClr val="FF0000"/>
                                </a:solidFill>
                                <a:latin typeface="Cambria Math" panose="02040503050406030204" pitchFamily="18" charset="0"/>
                              </a:rPr>
                              <m:t> </m:t>
                            </m:r>
                            <m:r>
                              <a:rPr lang="pt-BR" sz="6000">
                                <a:solidFill>
                                  <a:srgbClr val="FF0000"/>
                                </a:solidFill>
                                <a:latin typeface="Cambria Math" panose="02040503050406030204" pitchFamily="18" charset="0"/>
                              </a:rPr>
                              <m:t>9,2</m:t>
                            </m:r>
                          </m:e>
                        </m:d>
                        <m:r>
                          <a:rPr lang="pt-BR" sz="6000">
                            <a:solidFill>
                              <a:srgbClr val="FF0000"/>
                            </a:solidFill>
                            <a:latin typeface="Cambria Math" panose="02040503050406030204" pitchFamily="18" charset="0"/>
                          </a:rPr>
                          <m:t>×</m:t>
                        </m:r>
                        <m:r>
                          <a:rPr lang="en-US" sz="6000" b="0" i="0" smtClean="0">
                            <a:solidFill>
                              <a:srgbClr val="FF0000"/>
                            </a:solidFill>
                            <a:latin typeface="Cambria Math" panose="02040503050406030204" pitchFamily="18" charset="0"/>
                          </a:rPr>
                          <m:t>5,5</m:t>
                        </m:r>
                      </m:num>
                      <m:den>
                        <m:r>
                          <a:rPr kumimoji="0" lang="en-US" sz="6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 36,3 ( </a:t>
                </a:r>
                <a14:m>
                  <m:oMath xmlns:m="http://schemas.openxmlformats.org/officeDocument/2006/math">
                    <m:sSup>
                      <m:sSupPr>
                        <m:ctrlP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m:rPr>
                            <m:sty m:val="p"/>
                          </m:rPr>
                          <a:rPr kumimoji="0" lang="en-US" sz="6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cm</m:t>
                        </m:r>
                      </m:e>
                      <m:sup>
                        <m:r>
                          <a:rPr kumimoji="0" lang="en-US" sz="6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sup>
                    </m:sSup>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BFE4DA78-218F-03BE-957C-F37FE9099EF4}"/>
                  </a:ext>
                </a:extLst>
              </p:cNvPr>
              <p:cNvSpPr txBox="1">
                <a:spLocks noRot="1" noChangeAspect="1" noMove="1" noResize="1" noEditPoints="1" noAdjustHandles="1" noChangeArrowheads="1" noChangeShapeType="1" noTextEdit="1"/>
              </p:cNvSpPr>
              <p:nvPr/>
            </p:nvSpPr>
            <p:spPr>
              <a:xfrm>
                <a:off x="6934200" y="2705100"/>
                <a:ext cx="11572302" cy="2386744"/>
              </a:xfrm>
              <a:prstGeom prst="rect">
                <a:avLst/>
              </a:prstGeom>
              <a:blipFill>
                <a:blip r:embed="rId4"/>
                <a:stretch>
                  <a:fillRect t="-7673" b="-7928"/>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F460758D-D7AC-58A9-FFD2-6D0A25347C98}"/>
              </a:ext>
            </a:extLst>
          </p:cNvPr>
          <p:cNvPicPr>
            <a:picLocks noChangeAspect="1"/>
          </p:cNvPicPr>
          <p:nvPr/>
        </p:nvPicPr>
        <p:blipFill>
          <a:blip r:embed="rId5"/>
          <a:stretch>
            <a:fillRect/>
          </a:stretch>
        </p:blipFill>
        <p:spPr>
          <a:xfrm>
            <a:off x="2590800" y="1790700"/>
            <a:ext cx="5463251" cy="4495800"/>
          </a:xfrm>
          <a:prstGeom prst="rect">
            <a:avLst/>
          </a:prstGeom>
        </p:spPr>
      </p:pic>
    </p:spTree>
    <p:extLst>
      <p:ext uri="{BB962C8B-B14F-4D97-AF65-F5344CB8AC3E}">
        <p14:creationId xmlns:p14="http://schemas.microsoft.com/office/powerpoint/2010/main" val="22123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ADDDDFD-CA03-47A8-B90A-876DC9068572}"/>
              </a:ext>
            </a:extLst>
          </p:cNvPr>
          <p:cNvPicPr>
            <a:picLocks noChangeAspect="1"/>
          </p:cNvPicPr>
          <p:nvPr/>
        </p:nvPicPr>
        <p:blipFill>
          <a:blip r:embed="rId2"/>
          <a:stretch>
            <a:fillRect/>
          </a:stretch>
        </p:blipFill>
        <p:spPr>
          <a:xfrm>
            <a:off x="0" y="0"/>
            <a:ext cx="18288000" cy="10287000"/>
          </a:xfrm>
          <a:prstGeom prst="rect">
            <a:avLst/>
          </a:prstGeom>
        </p:spPr>
      </p:pic>
      <p:sp>
        <p:nvSpPr>
          <p:cNvPr id="31" name="Rectangle 30">
            <a:extLst>
              <a:ext uri="{FF2B5EF4-FFF2-40B4-BE49-F238E27FC236}">
                <a16:creationId xmlns:a16="http://schemas.microsoft.com/office/drawing/2014/main" id="{4224DED8-8B33-46AA-907B-615BCCBF341A}"/>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Cloud 11">
            <a:extLst>
              <a:ext uri="{FF2B5EF4-FFF2-40B4-BE49-F238E27FC236}">
                <a16:creationId xmlns:a16="http://schemas.microsoft.com/office/drawing/2014/main" id="{03FE9848-1790-4A7F-AEA1-A2AD7E6A64DB}"/>
              </a:ext>
            </a:extLst>
          </p:cNvPr>
          <p:cNvSpPr/>
          <p:nvPr/>
        </p:nvSpPr>
        <p:spPr>
          <a:xfrm>
            <a:off x="710866" y="865271"/>
            <a:ext cx="8823158" cy="3460917"/>
          </a:xfrm>
          <a:prstGeom prst="cloud">
            <a:avLst/>
          </a:prstGeom>
          <a:solidFill>
            <a:srgbClr val="135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8" name="Trapezoid 7">
            <a:extLst>
              <a:ext uri="{FF2B5EF4-FFF2-40B4-BE49-F238E27FC236}">
                <a16:creationId xmlns:a16="http://schemas.microsoft.com/office/drawing/2014/main" id="{B34C7E54-AB3D-418E-A031-99562335E604}"/>
              </a:ext>
            </a:extLst>
          </p:cNvPr>
          <p:cNvSpPr/>
          <p:nvPr/>
        </p:nvSpPr>
        <p:spPr bwMode="auto">
          <a:xfrm>
            <a:off x="7394408" y="4906146"/>
            <a:ext cx="10009271" cy="3964239"/>
          </a:xfrm>
          <a:prstGeom prst="trapezoid">
            <a:avLst>
              <a:gd name="adj" fmla="val 40532"/>
            </a:avLst>
          </a:prstGeom>
          <a:solidFill>
            <a:srgbClr val="FFC000"/>
          </a:solidFill>
          <a:ln w="9525" cap="flat" cmpd="sng" algn="ctr">
            <a:noFill/>
            <a:prstDash val="solid"/>
            <a:round/>
            <a:headEnd type="none" w="med" len="med"/>
            <a:tailEnd type="none" w="med" len="med"/>
          </a:ln>
          <a:effectLst/>
        </p:spPr>
        <p:txBody>
          <a:bodyPr/>
          <a:lstStyle/>
          <a:p>
            <a:pPr algn="ctr" defTabSz="1371600">
              <a:lnSpc>
                <a:spcPct val="150000"/>
              </a:lnSpc>
              <a:defRPr/>
            </a:pPr>
            <a:r>
              <a:rPr lang="en-US" sz="3600" b="1" i="1">
                <a:solidFill>
                  <a:srgbClr val="002060"/>
                </a:solidFill>
                <a:latin typeface="Cambria" panose="02040503050406030204" pitchFamily="18" charset="0"/>
                <a:ea typeface="Cambria" panose="02040503050406030204" pitchFamily="18" charset="0"/>
                <a:cs typeface="Times New Roman" panose="02020603050405020304" pitchFamily="18" charset="0"/>
              </a:rPr>
              <a:t>Muốn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tính</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diện</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tích</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err="1">
                <a:solidFill>
                  <a:srgbClr val="002060"/>
                </a:solidFill>
                <a:latin typeface="Cambria" panose="02040503050406030204" pitchFamily="18" charset="0"/>
                <a:ea typeface="Cambria" panose="02040503050406030204" pitchFamily="18" charset="0"/>
                <a:cs typeface="Times New Roman" panose="02020603050405020304" pitchFamily="18" charset="0"/>
              </a:rPr>
              <a:t>hình</a:t>
            </a:r>
            <a:r>
              <a:rPr lang="en-US" sz="3600" b="1" i="1">
                <a:solidFill>
                  <a:srgbClr val="002060"/>
                </a:solidFill>
                <a:latin typeface="Cambria" panose="02040503050406030204" pitchFamily="18" charset="0"/>
                <a:ea typeface="Cambria" panose="02040503050406030204" pitchFamily="18" charset="0"/>
                <a:cs typeface="Times New Roman" panose="02020603050405020304" pitchFamily="18" charset="0"/>
              </a:rPr>
              <a:t> thang</a:t>
            </a:r>
            <a:endPar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defTabSz="1371600">
              <a:lnSpc>
                <a:spcPct val="150000"/>
              </a:lnSpc>
              <a:defRPr/>
            </a:pPr>
            <a:r>
              <a:rPr lang="en-US" sz="3600" b="1" i="1">
                <a:solidFill>
                  <a:srgbClr val="002060"/>
                </a:solidFill>
                <a:latin typeface="Cambria" panose="02040503050406030204" pitchFamily="18" charset="0"/>
                <a:ea typeface="Cambria" panose="02040503050406030204" pitchFamily="18" charset="0"/>
                <a:cs typeface="Times New Roman" panose="02020603050405020304" pitchFamily="18" charset="0"/>
              </a:rPr>
              <a:t>Đáy lớn</a:t>
            </a:r>
            <a:r>
              <a:rPr lang="vi-VN" sz="3600" b="1" i="1">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3600" b="1" i="1">
                <a:solidFill>
                  <a:srgbClr val="002060"/>
                </a:solidFill>
                <a:latin typeface="Cambria" panose="02040503050406030204" pitchFamily="18" charset="0"/>
                <a:ea typeface="Cambria" panose="02040503050406030204" pitchFamily="18" charset="0"/>
                <a:cs typeface="Times New Roman" panose="02020603050405020304" pitchFamily="18" charset="0"/>
              </a:rPr>
              <a:t> đáy bé ta đem cộng vào</a:t>
            </a:r>
            <a:endPar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defTabSz="1371600">
              <a:lnSpc>
                <a:spcPct val="150000"/>
              </a:lnSpc>
              <a:defRPr/>
            </a:pPr>
            <a:r>
              <a:rPr lang="en-US" sz="3600" b="1" i="1">
                <a:solidFill>
                  <a:srgbClr val="002060"/>
                </a:solidFill>
                <a:latin typeface="Cambria" panose="02040503050406030204" pitchFamily="18" charset="0"/>
                <a:ea typeface="Cambria" panose="02040503050406030204" pitchFamily="18" charset="0"/>
                <a:cs typeface="Times New Roman" panose="02020603050405020304" pitchFamily="18" charset="0"/>
              </a:rPr>
              <a:t>Rồi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đem</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nhân</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với</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err="1">
                <a:solidFill>
                  <a:srgbClr val="002060"/>
                </a:solidFill>
                <a:latin typeface="Cambria" panose="02040503050406030204" pitchFamily="18" charset="0"/>
                <a:ea typeface="Cambria" panose="02040503050406030204" pitchFamily="18" charset="0"/>
                <a:cs typeface="Times New Roman" panose="02020603050405020304" pitchFamily="18" charset="0"/>
              </a:rPr>
              <a:t>chiều</a:t>
            </a:r>
            <a:r>
              <a:rPr lang="en-US" sz="3600" b="1" i="1">
                <a:solidFill>
                  <a:srgbClr val="002060"/>
                </a:solidFill>
                <a:latin typeface="Cambria" panose="02040503050406030204" pitchFamily="18" charset="0"/>
                <a:ea typeface="Cambria" panose="02040503050406030204" pitchFamily="18" charset="0"/>
                <a:cs typeface="Times New Roman" panose="02020603050405020304" pitchFamily="18" charset="0"/>
              </a:rPr>
              <a:t> cao</a:t>
            </a:r>
            <a:endPar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defTabSz="1371600">
              <a:lnSpc>
                <a:spcPct val="150000"/>
              </a:lnSpc>
              <a:defRPr/>
            </a:pPr>
            <a:r>
              <a:rPr lang="en-US" sz="3600" b="1" i="1">
                <a:solidFill>
                  <a:srgbClr val="002060"/>
                </a:solidFill>
                <a:latin typeface="Cambria" panose="02040503050406030204" pitchFamily="18" charset="0"/>
                <a:ea typeface="Cambria" panose="02040503050406030204" pitchFamily="18" charset="0"/>
                <a:cs typeface="Times New Roman" panose="02020603050405020304" pitchFamily="18" charset="0"/>
              </a:rPr>
              <a:t>Chia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đôi</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lấy</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nửa</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nào</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cũng</a:t>
            </a:r>
            <a:r>
              <a:rPr lang="en-US" sz="36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ra.</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defTabSz="1371600">
              <a:lnSpc>
                <a:spcPct val="150000"/>
              </a:lnSpc>
              <a:defRPr/>
            </a:pPr>
            <a:endParaRPr lang="en-US" sz="36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4DBE1998-1A2B-4743-AC8E-2F2C51776516}"/>
              </a:ext>
            </a:extLst>
          </p:cNvPr>
          <p:cNvSpPr/>
          <p:nvPr/>
        </p:nvSpPr>
        <p:spPr>
          <a:xfrm>
            <a:off x="1190123" y="1198529"/>
            <a:ext cx="7975935" cy="29146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6146" name="Picture 2" descr="Grinning with board trapezoid character cartoon Vector Image">
            <a:extLst>
              <a:ext uri="{FF2B5EF4-FFF2-40B4-BE49-F238E27FC236}">
                <a16:creationId xmlns:a16="http://schemas.microsoft.com/office/drawing/2014/main" id="{B4DE80AD-49A4-4F1A-BBE9-751B288B2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48889" l="3200" r="95800">
                        <a14:foregroundMark x1="39400" y1="13519" x2="57200" y2="26667"/>
                        <a14:foregroundMark x1="56600" y1="11296" x2="66400" y2="27222"/>
                        <a14:foregroundMark x1="37600" y1="19259" x2="52200" y2="30556"/>
                        <a14:foregroundMark x1="44600" y1="32778" x2="63600" y2="38704"/>
                        <a14:foregroundMark x1="36800" y1="28148" x2="65800" y2="21667"/>
                        <a14:foregroundMark x1="46800" y1="38704" x2="64000" y2="29630"/>
                        <a14:foregroundMark x1="30200" y1="41296" x2="34600" y2="42593"/>
                        <a14:foregroundMark x1="68000" y1="43889" x2="73200" y2="42037"/>
                        <a14:backgroundMark x1="10000" y1="40741" x2="25600" y2="49444"/>
                        <a14:backgroundMark x1="40400" y1="43148" x2="63200" y2="43519"/>
                        <a14:backgroundMark x1="81400" y1="43519" x2="93800" y2="43519"/>
                      </a14:backgroundRemoval>
                    </a14:imgEffect>
                  </a14:imgLayer>
                </a14:imgProps>
              </a:ext>
              <a:ext uri="{28A0092B-C50C-407E-A947-70E740481C1C}">
                <a14:useLocalDpi xmlns:a14="http://schemas.microsoft.com/office/drawing/2010/main" val="0"/>
              </a:ext>
            </a:extLst>
          </a:blip>
          <a:srcRect b="9130"/>
          <a:stretch/>
        </p:blipFill>
        <p:spPr bwMode="auto">
          <a:xfrm>
            <a:off x="7394408" y="605923"/>
            <a:ext cx="9525000" cy="93478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7A1ED7-BC7B-4A90-9206-D19114912166}"/>
              </a:ext>
            </a:extLst>
          </p:cNvPr>
          <p:cNvSpPr/>
          <p:nvPr/>
        </p:nvSpPr>
        <p:spPr>
          <a:xfrm>
            <a:off x="1426487" y="1702288"/>
            <a:ext cx="7391913" cy="1431161"/>
          </a:xfrm>
          <a:prstGeom prst="rect">
            <a:avLst/>
          </a:prstGeom>
          <a:noFill/>
        </p:spPr>
        <p:txBody>
          <a:bodyPr wrap="square" lIns="137160" tIns="68580" rIns="137160" bIns="68580">
            <a:spAutoFit/>
          </a:bodyPr>
          <a:lstStyle/>
          <a:p>
            <a:pPr algn="ctr" defTabSz="1371600"/>
            <a:r>
              <a:rPr lang="vi-VN" sz="4200" b="1">
                <a:ln w="22225">
                  <a:noFill/>
                  <a:prstDash val="solid"/>
                </a:ln>
                <a:solidFill>
                  <a:srgbClr val="E53333"/>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 thơ về</a:t>
            </a:r>
          </a:p>
          <a:p>
            <a:pPr algn="ctr" defTabSz="1371600"/>
            <a:r>
              <a:rPr lang="vi-VN" sz="4200" b="1">
                <a:ln w="22225">
                  <a:noFill/>
                  <a:prstDash val="solid"/>
                </a:ln>
                <a:solidFill>
                  <a:srgbClr val="E53333"/>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Tính diện tích hình thang</a:t>
            </a:r>
          </a:p>
        </p:txBody>
      </p:sp>
    </p:spTree>
    <p:extLst>
      <p:ext uri="{BB962C8B-B14F-4D97-AF65-F5344CB8AC3E}">
        <p14:creationId xmlns:p14="http://schemas.microsoft.com/office/powerpoint/2010/main" val="114590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8288000" cy="10287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9613164" y="3198247"/>
            <a:ext cx="7799373" cy="84233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3920008" y="391205"/>
            <a:ext cx="9627080" cy="900597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34" y="1341025"/>
            <a:ext cx="4364771" cy="8447363"/>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1291967" y="9483587"/>
            <a:ext cx="609600" cy="609600"/>
          </a:xfrm>
          <a:prstGeom prst="rect">
            <a:avLst/>
          </a:prstGeom>
        </p:spPr>
      </p:pic>
    </p:spTree>
    <p:extLst>
      <p:ext uri="{BB962C8B-B14F-4D97-AF65-F5344CB8AC3E}">
        <p14:creationId xmlns:p14="http://schemas.microsoft.com/office/powerpoint/2010/main" val="892178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8288000" cy="10287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12834337" y="2509764"/>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12834337" y="4776000"/>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12843839" y="6930896"/>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12811232" y="358203"/>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grpSp>
        <p:nvGrpSpPr>
          <p:cNvPr id="22" name="A"/>
          <p:cNvGrpSpPr/>
          <p:nvPr/>
        </p:nvGrpSpPr>
        <p:grpSpPr>
          <a:xfrm>
            <a:off x="11744956" y="624545"/>
            <a:ext cx="5763106" cy="1338828"/>
            <a:chOff x="8422160" y="1437760"/>
            <a:chExt cx="4670769" cy="1085067"/>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591406" y="1437760"/>
              <a:ext cx="3501523" cy="1085067"/>
            </a:xfrm>
            <a:prstGeom prst="rect">
              <a:avLst/>
            </a:prstGeom>
            <a:noFill/>
          </p:spPr>
          <p:txBody>
            <a:bodyPr wrap="none" rtlCol="0">
              <a:spAutoFit/>
            </a:bodyPr>
            <a:lstStyle/>
            <a:p>
              <a:pPr algn="ctr" defTabSz="1371600"/>
              <a:r>
                <a:rPr lang="vi-VN" sz="2700" b="1">
                  <a:solidFill>
                    <a:srgbClr val="D83440"/>
                  </a:solidFill>
                  <a:latin typeface="UTM Avo" panose="02040603050506020204" pitchFamily="18" charset="0"/>
                </a:rPr>
                <a:t>Ta lấy độ dài đáy nhân</a:t>
              </a:r>
            </a:p>
            <a:p>
              <a:pPr algn="ctr" defTabSz="1371600"/>
              <a:r>
                <a:rPr lang="vi-VN" sz="2700" b="1">
                  <a:solidFill>
                    <a:srgbClr val="D83440"/>
                  </a:solidFill>
                  <a:latin typeface="UTM Avo" panose="02040603050506020204" pitchFamily="18" charset="0"/>
                </a:rPr>
                <a:t>với chiều cao </a:t>
              </a:r>
            </a:p>
            <a:p>
              <a:pPr algn="ctr" defTabSz="1371600"/>
              <a:r>
                <a:rPr lang="vi-VN" sz="2700" b="1">
                  <a:solidFill>
                    <a:srgbClr val="D83440"/>
                  </a:solidFill>
                  <a:latin typeface="UTM Avo" panose="02040603050506020204" pitchFamily="18" charset="0"/>
                </a:rPr>
                <a:t>(cùng một đơn vị đo)</a:t>
              </a:r>
              <a:endParaRPr lang="en-US" sz="2700" b="1">
                <a:solidFill>
                  <a:srgbClr val="D83440"/>
                </a:solidFill>
                <a:latin typeface="UTM Avo" panose="02040603050506020204" pitchFamily="18" charset="0"/>
              </a:endParaRPr>
            </a:p>
          </p:txBody>
        </p:sp>
      </p:grpSp>
      <p:grpSp>
        <p:nvGrpSpPr>
          <p:cNvPr id="23" name="B"/>
          <p:cNvGrpSpPr/>
          <p:nvPr/>
        </p:nvGrpSpPr>
        <p:grpSpPr>
          <a:xfrm>
            <a:off x="11744978" y="2803123"/>
            <a:ext cx="6063410" cy="1338828"/>
            <a:chOff x="8422168" y="2761738"/>
            <a:chExt cx="4914149" cy="1085069"/>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16220" y="2761738"/>
              <a:ext cx="4020097" cy="1085069"/>
            </a:xfrm>
            <a:prstGeom prst="rect">
              <a:avLst/>
            </a:prstGeom>
            <a:noFill/>
          </p:spPr>
          <p:txBody>
            <a:bodyPr wrap="none" rtlCol="0">
              <a:spAutoFit/>
            </a:bodyPr>
            <a:lstStyle/>
            <a:p>
              <a:pPr algn="ctr" defTabSz="1371600"/>
              <a:r>
                <a:rPr lang="vi-VN" sz="2700" b="1">
                  <a:solidFill>
                    <a:srgbClr val="D83440"/>
                  </a:solidFill>
                  <a:latin typeface="UTM Avo" panose="02040603050506020204" pitchFamily="18" charset="0"/>
                </a:rPr>
                <a:t>Ta lấy độ dài đáy chia cho</a:t>
              </a:r>
            </a:p>
            <a:p>
              <a:pPr algn="ctr" defTabSz="1371600"/>
              <a:r>
                <a:rPr lang="vi-VN" sz="2700" b="1">
                  <a:solidFill>
                    <a:srgbClr val="D83440"/>
                  </a:solidFill>
                  <a:latin typeface="UTM Avo" panose="02040603050506020204" pitchFamily="18" charset="0"/>
                </a:rPr>
                <a:t>chiều cao (cùng một </a:t>
              </a:r>
            </a:p>
            <a:p>
              <a:pPr algn="ctr" defTabSz="1371600"/>
              <a:r>
                <a:rPr lang="vi-VN" sz="2700" b="1">
                  <a:solidFill>
                    <a:srgbClr val="D83440"/>
                  </a:solidFill>
                  <a:latin typeface="UTM Avo" panose="02040603050506020204" pitchFamily="18" charset="0"/>
                </a:rPr>
                <a:t>đơn vị đo)</a:t>
              </a:r>
              <a:endParaRPr lang="en-US" sz="2700" b="1">
                <a:solidFill>
                  <a:srgbClr val="D83440"/>
                </a:solidFill>
                <a:latin typeface="UTM Avo" panose="02040603050506020204" pitchFamily="18" charset="0"/>
              </a:endParaRPr>
            </a:p>
          </p:txBody>
        </p:sp>
      </p:grpSp>
      <p:grpSp>
        <p:nvGrpSpPr>
          <p:cNvPr id="24" name="C"/>
          <p:cNvGrpSpPr/>
          <p:nvPr/>
        </p:nvGrpSpPr>
        <p:grpSpPr>
          <a:xfrm>
            <a:off x="11744981" y="5076446"/>
            <a:ext cx="5917793" cy="1338828"/>
            <a:chOff x="8422168" y="3722373"/>
            <a:chExt cx="4796131" cy="1085067"/>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408876" y="3722373"/>
              <a:ext cx="3809423" cy="1085067"/>
            </a:xfrm>
            <a:prstGeom prst="rect">
              <a:avLst/>
            </a:prstGeom>
            <a:noFill/>
          </p:spPr>
          <p:txBody>
            <a:bodyPr wrap="none" rtlCol="0">
              <a:spAutoFit/>
            </a:bodyPr>
            <a:lstStyle/>
            <a:p>
              <a:pPr algn="ctr" defTabSz="1371600"/>
              <a:r>
                <a:rPr lang="vi-VN" sz="2700" b="1">
                  <a:solidFill>
                    <a:srgbClr val="D83440"/>
                  </a:solidFill>
                  <a:latin typeface="UTM Avo" panose="02040603050506020204" pitchFamily="18" charset="0"/>
                </a:rPr>
                <a:t>Ta lấy độ dài đáy nhân</a:t>
              </a:r>
            </a:p>
            <a:p>
              <a:pPr algn="ctr" defTabSz="1371600"/>
              <a:r>
                <a:rPr lang="vi-VN" sz="2700" b="1">
                  <a:solidFill>
                    <a:srgbClr val="D83440"/>
                  </a:solidFill>
                  <a:latin typeface="UTM Avo" panose="02040603050506020204" pitchFamily="18" charset="0"/>
                </a:rPr>
                <a:t>với chiều cao (cùng một </a:t>
              </a:r>
            </a:p>
            <a:p>
              <a:pPr algn="ctr" defTabSz="1371600"/>
              <a:r>
                <a:rPr lang="vi-VN" sz="2700" b="1">
                  <a:solidFill>
                    <a:srgbClr val="D83440"/>
                  </a:solidFill>
                  <a:latin typeface="UTM Avo" panose="02040603050506020204" pitchFamily="18" charset="0"/>
                </a:rPr>
                <a:t>đơn vị đo) rồi nhân với 2.</a:t>
              </a:r>
              <a:endParaRPr lang="en-US" sz="2700" b="1">
                <a:solidFill>
                  <a:srgbClr val="D83440"/>
                </a:solidFill>
                <a:latin typeface="UTM Avo" panose="02040603050506020204" pitchFamily="18" charset="0"/>
              </a:endParaRPr>
            </a:p>
          </p:txBody>
        </p:sp>
      </p:grpSp>
      <p:grpSp>
        <p:nvGrpSpPr>
          <p:cNvPr id="25" name="D"/>
          <p:cNvGrpSpPr/>
          <p:nvPr/>
        </p:nvGrpSpPr>
        <p:grpSpPr>
          <a:xfrm>
            <a:off x="11744954" y="7234685"/>
            <a:ext cx="5940923" cy="1338828"/>
            <a:chOff x="8469285" y="4649180"/>
            <a:chExt cx="4814887" cy="1085067"/>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74741" y="4649180"/>
              <a:ext cx="3809431" cy="1085067"/>
            </a:xfrm>
            <a:prstGeom prst="rect">
              <a:avLst/>
            </a:prstGeom>
            <a:noFill/>
          </p:spPr>
          <p:txBody>
            <a:bodyPr wrap="none" rtlCol="0">
              <a:spAutoFit/>
            </a:bodyPr>
            <a:lstStyle/>
            <a:p>
              <a:pPr algn="ctr" defTabSz="1371600"/>
              <a:r>
                <a:rPr lang="vi-VN" sz="2700" b="1">
                  <a:solidFill>
                    <a:srgbClr val="D83440"/>
                  </a:solidFill>
                  <a:latin typeface="UTM Avo" panose="02040603050506020204" pitchFamily="18" charset="0"/>
                </a:rPr>
                <a:t>Ta lấy độ dài đáy nhân</a:t>
              </a:r>
            </a:p>
            <a:p>
              <a:pPr algn="ctr" defTabSz="1371600"/>
              <a:r>
                <a:rPr lang="vi-VN" sz="2700" b="1">
                  <a:solidFill>
                    <a:srgbClr val="D83440"/>
                  </a:solidFill>
                  <a:latin typeface="UTM Avo" panose="02040603050506020204" pitchFamily="18" charset="0"/>
                </a:rPr>
                <a:t>với chiều cao (cùng một </a:t>
              </a:r>
            </a:p>
            <a:p>
              <a:pPr algn="ctr" defTabSz="1371600"/>
              <a:r>
                <a:rPr lang="vi-VN" sz="2700" b="1">
                  <a:solidFill>
                    <a:srgbClr val="D83440"/>
                  </a:solidFill>
                  <a:latin typeface="UTM Avo" panose="02040603050506020204" pitchFamily="18" charset="0"/>
                </a:rPr>
                <a:t>đơn vị đo) rồi chia cho 2.</a:t>
              </a:r>
              <a:endParaRPr lang="en-US" sz="2700"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9518" y="8684083"/>
            <a:ext cx="3489618" cy="1257317"/>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359" y="8684083"/>
            <a:ext cx="3489618" cy="1257317"/>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8463" y="251028"/>
            <a:ext cx="1350798" cy="1797069"/>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36" y="282848"/>
            <a:ext cx="2383125" cy="1631036"/>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2368" y="282851"/>
            <a:ext cx="2383125" cy="1631036"/>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3436" y="282851"/>
            <a:ext cx="2383125" cy="1631036"/>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2368" y="282853"/>
            <a:ext cx="2383125" cy="1631036"/>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368" y="282854"/>
            <a:ext cx="2383125" cy="1631036"/>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4503" y="282854"/>
            <a:ext cx="2383125" cy="1631036"/>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1032321" y="3316533"/>
            <a:ext cx="5359572" cy="5788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3288199" y="218795"/>
            <a:ext cx="8841524" cy="8298821"/>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9" y="2885166"/>
              <a:ext cx="4886511" cy="1169551"/>
            </a:xfrm>
            <a:prstGeom prst="rect">
              <a:avLst/>
            </a:prstGeom>
            <a:noFill/>
          </p:spPr>
          <p:txBody>
            <a:bodyPr wrap="square" rtlCol="0">
              <a:spAutoFit/>
            </a:bodyPr>
            <a:lstStyle/>
            <a:p>
              <a:pPr algn="ctr" defTabSz="1371600"/>
              <a:r>
                <a:rPr lang="vi-VN" sz="5400" b="1">
                  <a:solidFill>
                    <a:srgbClr val="D83440"/>
                  </a:solidFill>
                  <a:latin typeface="UTM Avo" panose="02040603050506020204" pitchFamily="18" charset="0"/>
                </a:rPr>
                <a:t>Muốn tính diện tích hình tam giác ?</a:t>
              </a:r>
              <a:endParaRPr lang="en-US" sz="54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96178" y="1064074"/>
              <a:ext cx="440078" cy="830997"/>
            </a:xfrm>
            <a:prstGeom prst="rect">
              <a:avLst/>
            </a:prstGeom>
            <a:noFill/>
          </p:spPr>
          <p:txBody>
            <a:bodyPr wrap="none" lIns="137160" tIns="68580" rIns="137160" bIns="68580">
              <a:spAutoFit/>
            </a:bodyPr>
            <a:lstStyle/>
            <a:p>
              <a:pPr algn="ctr" defTabSz="1371600"/>
              <a:r>
                <a:rPr lang="vi-VN" sz="7200">
                  <a:ln w="0"/>
                  <a:solidFill>
                    <a:srgbClr val="973537"/>
                  </a:solidFill>
                  <a:effectLst>
                    <a:outerShdw blurRad="38100" dist="19050" dir="2700000" algn="tl" rotWithShape="0">
                      <a:prstClr val="black">
                        <a:alpha val="40000"/>
                      </a:prstClr>
                    </a:outerShdw>
                  </a:effectLst>
                  <a:latin typeface="UTM Showcard" panose="02040603050506020204" pitchFamily="18" charset="0"/>
                </a:rPr>
                <a:t>1</a:t>
              </a:r>
              <a:endParaRPr lang="en-US" sz="7200">
                <a:ln w="0"/>
                <a:solidFill>
                  <a:srgbClr val="973537"/>
                </a:solidFill>
                <a:effectLst>
                  <a:outerShdw blurRad="38100" dist="19050" dir="2700000" algn="tl" rotWithShape="0">
                    <a:prstClr val="black">
                      <a:alpha val="40000"/>
                    </a:prstClr>
                  </a:outerShdw>
                </a:effectLst>
                <a:latin typeface="UTM Showcard" panose="02040603050506020204" pitchFamily="18" charset="0"/>
              </a:endParaRP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nodeType="withEffect">
                                  <p:stCondLst>
                                    <p:cond delay="100"/>
                                  </p:stCondLst>
                                  <p:childTnLst>
                                    <p:set>
                                      <p:cBhvr>
                                        <p:cTn id="100" dur="indefinite"/>
                                        <p:tgtEl>
                                          <p:spTgt spid="23"/>
                                        </p:tgtEl>
                                        <p:attrNameLst>
                                          <p:attrName>style.opacity</p:attrName>
                                        </p:attrNameLst>
                                      </p:cBhvr>
                                      <p:to>
                                        <p:strVal val="0.25"/>
                                      </p:to>
                                    </p:set>
                                    <p:animEffect filter="image" prLst="opacity: 0.25">
                                      <p:cBhvr rctx="IE">
                                        <p:cTn id="101" dur="indefinite"/>
                                        <p:tgtEl>
                                          <p:spTgt spid="23"/>
                                        </p:tgtEl>
                                      </p:cBhvr>
                                    </p:animEffect>
                                  </p:childTnLst>
                                </p:cTn>
                              </p:par>
                              <p:par>
                                <p:cTn id="102" presetID="9" presetClass="emph" presetSubtype="0" grpId="1" nodeType="withEffect">
                                  <p:stCondLst>
                                    <p:cond delay="100"/>
                                  </p:stCondLst>
                                  <p:childTnLst>
                                    <p:set>
                                      <p:cBhvr>
                                        <p:cTn id="103" dur="indefinite"/>
                                        <p:tgtEl>
                                          <p:spTgt spid="42"/>
                                        </p:tgtEl>
                                        <p:attrNameLst>
                                          <p:attrName>style.opacity</p:attrName>
                                        </p:attrNameLst>
                                      </p:cBhvr>
                                      <p:to>
                                        <p:strVal val="0.25"/>
                                      </p:to>
                                    </p:set>
                                    <p:animEffect filter="image" prLst="opacity: 0.25">
                                      <p:cBhvr rctx="IE">
                                        <p:cTn id="104" dur="indefinite"/>
                                        <p:tgtEl>
                                          <p:spTgt spid="42"/>
                                        </p:tgtEl>
                                      </p:cBhvr>
                                    </p:animEffect>
                                  </p:childTnLst>
                                </p:cTn>
                              </p:par>
                              <p:par>
                                <p:cTn id="105" presetID="9" presetClass="emph" presetSubtype="0" grpId="1" nodeType="withEffect">
                                  <p:stCondLst>
                                    <p:cond delay="100"/>
                                  </p:stCondLst>
                                  <p:childTnLst>
                                    <p:set>
                                      <p:cBhvr>
                                        <p:cTn id="106" dur="indefinite"/>
                                        <p:tgtEl>
                                          <p:spTgt spid="43"/>
                                        </p:tgtEl>
                                        <p:attrNameLst>
                                          <p:attrName>style.opacity</p:attrName>
                                        </p:attrNameLst>
                                      </p:cBhvr>
                                      <p:to>
                                        <p:strVal val="0.25"/>
                                      </p:to>
                                    </p:set>
                                    <p:animEffect filter="image" prLst="opacity: 0.25">
                                      <p:cBhvr rctx="IE">
                                        <p:cTn id="107" dur="indefinite"/>
                                        <p:tgtEl>
                                          <p:spTgt spid="43"/>
                                        </p:tgtEl>
                                      </p:cBhvr>
                                    </p:animEffect>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8288000" cy="10287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12834337" y="2509764"/>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strike="sngStrike">
              <a:solidFill>
                <a:prstClr val="white"/>
              </a:solidFill>
              <a:latin typeface="等线" panose="020F0502020204030204"/>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12834337" y="4776000"/>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strike="sngStrike">
              <a:solidFill>
                <a:prstClr val="white"/>
              </a:solidFill>
              <a:latin typeface="等线" panose="020F0502020204030204"/>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12843839" y="6930896"/>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strike="sngStrike">
              <a:solidFill>
                <a:prstClr val="white"/>
              </a:solidFill>
              <a:latin typeface="等线" panose="020F0502020204030204"/>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12811232" y="358203"/>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grpSp>
        <p:nvGrpSpPr>
          <p:cNvPr id="22" name="A"/>
          <p:cNvGrpSpPr/>
          <p:nvPr/>
        </p:nvGrpSpPr>
        <p:grpSpPr>
          <a:xfrm>
            <a:off x="11744963" y="649565"/>
            <a:ext cx="5938650" cy="1265370"/>
            <a:chOff x="8422160" y="1458037"/>
            <a:chExt cx="4813039" cy="1025531"/>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91995" y="1458037"/>
              <a:ext cx="3843204" cy="897986"/>
            </a:xfrm>
            <a:prstGeom prst="rect">
              <a:avLst/>
            </a:prstGeom>
            <a:noFill/>
          </p:spPr>
          <p:txBody>
            <a:bodyPr wrap="none" rtlCol="0">
              <a:spAutoFit/>
            </a:bodyPr>
            <a:lstStyle/>
            <a:p>
              <a:pPr algn="ctr" defTabSz="1371600"/>
              <a:r>
                <a:rPr lang="vi-VN" sz="3300" b="1">
                  <a:solidFill>
                    <a:srgbClr val="D83440"/>
                  </a:solidFill>
                  <a:latin typeface="UTM Avo" panose="02040603050506020204" pitchFamily="18" charset="0"/>
                </a:rPr>
                <a:t>Có 2 cặp cạnh đối </a:t>
              </a:r>
            </a:p>
            <a:p>
              <a:pPr algn="ctr" defTabSz="1371600"/>
              <a:r>
                <a:rPr lang="vi-VN" sz="3300" b="1">
                  <a:solidFill>
                    <a:srgbClr val="D83440"/>
                  </a:solidFill>
                  <a:latin typeface="UTM Avo" panose="02040603050506020204" pitchFamily="18" charset="0"/>
                </a:rPr>
                <a:t>diện song song nhau</a:t>
              </a:r>
              <a:endParaRPr lang="en-US" sz="3300" b="1">
                <a:solidFill>
                  <a:srgbClr val="D83440"/>
                </a:solidFill>
                <a:latin typeface="UTM Avo" panose="02040603050506020204" pitchFamily="18" charset="0"/>
              </a:endParaRPr>
            </a:p>
          </p:txBody>
        </p:sp>
      </p:grpSp>
      <p:grpSp>
        <p:nvGrpSpPr>
          <p:cNvPr id="23" name="B"/>
          <p:cNvGrpSpPr/>
          <p:nvPr/>
        </p:nvGrpSpPr>
        <p:grpSpPr>
          <a:xfrm>
            <a:off x="11744971" y="2806622"/>
            <a:ext cx="5938630" cy="1183257"/>
            <a:chOff x="8422168" y="2764573"/>
            <a:chExt cx="4813023" cy="958984"/>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91986" y="2764573"/>
              <a:ext cx="3843205" cy="897988"/>
            </a:xfrm>
            <a:prstGeom prst="rect">
              <a:avLst/>
            </a:prstGeom>
            <a:noFill/>
          </p:spPr>
          <p:txBody>
            <a:bodyPr wrap="none" rtlCol="0">
              <a:spAutoFit/>
            </a:bodyPr>
            <a:lstStyle/>
            <a:p>
              <a:pPr algn="ctr" defTabSz="1371600"/>
              <a:r>
                <a:rPr lang="vi-VN" sz="3300" b="1">
                  <a:solidFill>
                    <a:srgbClr val="D83440"/>
                  </a:solidFill>
                  <a:latin typeface="UTM Avo" panose="02040603050506020204" pitchFamily="18" charset="0"/>
                </a:rPr>
                <a:t>Có 1 cặp cạnh đối </a:t>
              </a:r>
            </a:p>
            <a:p>
              <a:pPr algn="ctr" defTabSz="1371600"/>
              <a:r>
                <a:rPr lang="vi-VN" sz="3300" b="1">
                  <a:solidFill>
                    <a:srgbClr val="D83440"/>
                  </a:solidFill>
                  <a:latin typeface="UTM Avo" panose="02040603050506020204" pitchFamily="18" charset="0"/>
                </a:rPr>
                <a:t>diện song song nhau</a:t>
              </a:r>
              <a:endParaRPr lang="en-US" sz="3300" b="1">
                <a:solidFill>
                  <a:srgbClr val="D83440"/>
                </a:solidFill>
                <a:latin typeface="UTM Avo" panose="02040603050506020204" pitchFamily="18" charset="0"/>
              </a:endParaRPr>
            </a:p>
          </p:txBody>
        </p:sp>
      </p:grpSp>
      <p:grpSp>
        <p:nvGrpSpPr>
          <p:cNvPr id="24" name="C"/>
          <p:cNvGrpSpPr/>
          <p:nvPr/>
        </p:nvGrpSpPr>
        <p:grpSpPr>
          <a:xfrm>
            <a:off x="11744975" y="5120164"/>
            <a:ext cx="5770308" cy="1130779"/>
            <a:chOff x="8422168" y="3757803"/>
            <a:chExt cx="4676602" cy="916451"/>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28394" y="3757803"/>
              <a:ext cx="3570376" cy="897986"/>
            </a:xfrm>
            <a:prstGeom prst="rect">
              <a:avLst/>
            </a:prstGeom>
            <a:noFill/>
          </p:spPr>
          <p:txBody>
            <a:bodyPr wrap="none" rtlCol="0">
              <a:spAutoFit/>
            </a:bodyPr>
            <a:lstStyle/>
            <a:p>
              <a:pPr algn="ctr" defTabSz="1371600"/>
              <a:r>
                <a:rPr lang="vi-VN" sz="3300" b="1">
                  <a:solidFill>
                    <a:srgbClr val="D83440"/>
                  </a:solidFill>
                  <a:latin typeface="UTM Avo" panose="02040603050506020204" pitchFamily="18" charset="0"/>
                </a:rPr>
                <a:t>Có 2 cặp cạnh đối </a:t>
              </a:r>
            </a:p>
            <a:p>
              <a:pPr algn="ctr" defTabSz="1371600"/>
              <a:r>
                <a:rPr lang="vi-VN" sz="3300" b="1">
                  <a:solidFill>
                    <a:srgbClr val="D83440"/>
                  </a:solidFill>
                  <a:latin typeface="UTM Avo" panose="02040603050506020204" pitchFamily="18" charset="0"/>
                </a:rPr>
                <a:t>diện bằng nhau</a:t>
              </a:r>
              <a:endParaRPr lang="en-US" sz="3300" b="1">
                <a:solidFill>
                  <a:srgbClr val="D83440"/>
                </a:solidFill>
                <a:latin typeface="UTM Avo" panose="02040603050506020204" pitchFamily="18" charset="0"/>
              </a:endParaRPr>
            </a:p>
          </p:txBody>
        </p:sp>
      </p:grpSp>
      <p:grpSp>
        <p:nvGrpSpPr>
          <p:cNvPr id="25" name="D"/>
          <p:cNvGrpSpPr/>
          <p:nvPr/>
        </p:nvGrpSpPr>
        <p:grpSpPr>
          <a:xfrm>
            <a:off x="11744951" y="7327694"/>
            <a:ext cx="5793444" cy="1110960"/>
            <a:chOff x="8469285" y="4724562"/>
            <a:chExt cx="4695361" cy="900389"/>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594264" y="4724562"/>
              <a:ext cx="3570382" cy="897987"/>
            </a:xfrm>
            <a:prstGeom prst="rect">
              <a:avLst/>
            </a:prstGeom>
            <a:noFill/>
          </p:spPr>
          <p:txBody>
            <a:bodyPr wrap="none" rtlCol="0">
              <a:spAutoFit/>
            </a:bodyPr>
            <a:lstStyle/>
            <a:p>
              <a:pPr algn="ctr" defTabSz="1371600"/>
              <a:r>
                <a:rPr lang="vi-VN" sz="3300" b="1">
                  <a:solidFill>
                    <a:srgbClr val="D83440"/>
                  </a:solidFill>
                  <a:latin typeface="UTM Avo" panose="02040603050506020204" pitchFamily="18" charset="0"/>
                </a:rPr>
                <a:t>Có 1 cặp cạnh đối </a:t>
              </a:r>
            </a:p>
            <a:p>
              <a:pPr algn="ctr" defTabSz="1371600"/>
              <a:r>
                <a:rPr lang="vi-VN" sz="3300" b="1">
                  <a:solidFill>
                    <a:srgbClr val="D83440"/>
                  </a:solidFill>
                  <a:latin typeface="UTM Avo" panose="02040603050506020204" pitchFamily="18" charset="0"/>
                </a:rPr>
                <a:t>diện bằng nhau</a:t>
              </a:r>
              <a:endParaRPr lang="en-US" sz="3300"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9518" y="8684083"/>
            <a:ext cx="3489618" cy="1257317"/>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359" y="8684083"/>
            <a:ext cx="3489618" cy="1257317"/>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8463" y="251028"/>
            <a:ext cx="1350798" cy="1797069"/>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36" y="282848"/>
            <a:ext cx="2383125" cy="1631036"/>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2368" y="282851"/>
            <a:ext cx="2383125" cy="1631036"/>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3436" y="282851"/>
            <a:ext cx="2383125" cy="1631036"/>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2368" y="282853"/>
            <a:ext cx="2383125" cy="1631036"/>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368" y="282854"/>
            <a:ext cx="2383125" cy="1631036"/>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4503" y="282854"/>
            <a:ext cx="2383125" cy="1631036"/>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1032321" y="3316533"/>
            <a:ext cx="5359572" cy="5788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3288199" y="218795"/>
            <a:ext cx="8841524" cy="8298821"/>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434999" y="2813281"/>
              <a:ext cx="4886511" cy="1169551"/>
            </a:xfrm>
            <a:prstGeom prst="rect">
              <a:avLst/>
            </a:prstGeom>
            <a:noFill/>
          </p:spPr>
          <p:txBody>
            <a:bodyPr wrap="square" rtlCol="0">
              <a:spAutoFit/>
            </a:bodyPr>
            <a:lstStyle/>
            <a:p>
              <a:pPr algn="ctr" defTabSz="1371600"/>
              <a:r>
                <a:rPr lang="vi-VN" sz="5400" b="1">
                  <a:solidFill>
                    <a:srgbClr val="D83440"/>
                  </a:solidFill>
                  <a:latin typeface="UTM Avo" panose="02040603050506020204" pitchFamily="18" charset="0"/>
                </a:rPr>
                <a:t>Hình thang là</a:t>
              </a:r>
            </a:p>
            <a:p>
              <a:pPr algn="ctr" defTabSz="1371600"/>
              <a:r>
                <a:rPr lang="vi-VN" sz="5400" b="1">
                  <a:solidFill>
                    <a:srgbClr val="D83440"/>
                  </a:solidFill>
                  <a:latin typeface="UTM Avo" panose="02040603050506020204" pitchFamily="18" charset="0"/>
                </a:rPr>
                <a:t>hình như thế nào?</a:t>
              </a:r>
              <a:endParaRPr lang="en-US" sz="54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82286" y="1064074"/>
              <a:ext cx="467863" cy="830997"/>
            </a:xfrm>
            <a:prstGeom prst="rect">
              <a:avLst/>
            </a:prstGeom>
            <a:noFill/>
          </p:spPr>
          <p:txBody>
            <a:bodyPr wrap="none" lIns="137160" tIns="68580" rIns="137160" bIns="68580">
              <a:spAutoFit/>
            </a:bodyPr>
            <a:lstStyle/>
            <a:p>
              <a:pPr algn="ctr" defTabSz="1371600"/>
              <a:r>
                <a:rPr lang="vi-VN" sz="7200">
                  <a:ln w="0"/>
                  <a:solidFill>
                    <a:srgbClr val="973537"/>
                  </a:solidFill>
                  <a:effectLst>
                    <a:outerShdw blurRad="38100" dist="19050" dir="2700000" algn="tl" rotWithShape="0">
                      <a:prstClr val="black">
                        <a:alpha val="40000"/>
                      </a:prstClr>
                    </a:outerShdw>
                  </a:effectLst>
                  <a:latin typeface="UTM Showcard" panose="02040603050506020204" pitchFamily="18" charset="0"/>
                </a:rPr>
                <a:t>2</a:t>
              </a:r>
              <a:endParaRPr lang="en-US" sz="7200">
                <a:ln w="0"/>
                <a:solidFill>
                  <a:srgbClr val="973537"/>
                </a:solidFill>
                <a:effectLst>
                  <a:outerShdw blurRad="38100" dist="19050" dir="2700000" algn="tl" rotWithShape="0">
                    <a:prstClr val="black">
                      <a:alpha val="40000"/>
                    </a:prstClr>
                  </a:outerShdw>
                </a:effectLst>
                <a:latin typeface="UTM Showcard" panose="02040603050506020204" pitchFamily="18" charset="0"/>
              </a:endParaRPr>
            </a:p>
          </p:txBody>
        </p:sp>
      </p:grpSp>
    </p:spTree>
    <p:extLst>
      <p:ext uri="{BB962C8B-B14F-4D97-AF65-F5344CB8AC3E}">
        <p14:creationId xmlns:p14="http://schemas.microsoft.com/office/powerpoint/2010/main" val="2819703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par>
                                <p:cTn id="102" presetID="9" presetClass="emph" presetSubtype="0" grpId="1" nodeType="withEffect">
                                  <p:stCondLst>
                                    <p:cond delay="100"/>
                                  </p:stCondLst>
                                  <p:childTnLst>
                                    <p:set>
                                      <p:cBhvr>
                                        <p:cTn id="103" dur="indefinite"/>
                                        <p:tgtEl>
                                          <p:spTgt spid="44"/>
                                        </p:tgtEl>
                                        <p:attrNameLst>
                                          <p:attrName>style.opacity</p:attrName>
                                        </p:attrNameLst>
                                      </p:cBhvr>
                                      <p:to>
                                        <p:strVal val="0.25"/>
                                      </p:to>
                                    </p:set>
                                    <p:animEffect filter="image" prLst="opacity: 0.25">
                                      <p:cBhvr rctx="IE">
                                        <p:cTn id="104" dur="indefinite"/>
                                        <p:tgtEl>
                                          <p:spTgt spid="44"/>
                                        </p:tgtEl>
                                      </p:cBhvr>
                                    </p:animEffect>
                                  </p:child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8288000" cy="10287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12834337" y="2509764"/>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12834337" y="4776000"/>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12843839" y="6930896"/>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12811232" y="358203"/>
            <a:ext cx="5002757" cy="1926945"/>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strike="sngStrike">
              <a:solidFill>
                <a:prstClr val="white"/>
              </a:solidFill>
              <a:latin typeface="等线" panose="020F0502020204030204"/>
            </a:endParaRPr>
          </a:p>
        </p:txBody>
      </p:sp>
      <p:grpSp>
        <p:nvGrpSpPr>
          <p:cNvPr id="22" name="A"/>
          <p:cNvGrpSpPr/>
          <p:nvPr/>
        </p:nvGrpSpPr>
        <p:grpSpPr>
          <a:xfrm>
            <a:off x="11744963" y="852405"/>
            <a:ext cx="4510683" cy="1062531"/>
            <a:chOff x="8422160" y="1622430"/>
            <a:chExt cx="3655729" cy="861138"/>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10719996" y="1622430"/>
              <a:ext cx="1357893" cy="523825"/>
            </a:xfrm>
            <a:prstGeom prst="rect">
              <a:avLst/>
            </a:prstGeom>
            <a:noFill/>
          </p:spPr>
          <p:txBody>
            <a:bodyPr wrap="none" rtlCol="0">
              <a:spAutoFit/>
            </a:bodyPr>
            <a:lstStyle/>
            <a:p>
              <a:pPr algn="ctr" defTabSz="1371600"/>
              <a:r>
                <a:rPr lang="vi-VN" sz="3600" b="1">
                  <a:solidFill>
                    <a:srgbClr val="D83440"/>
                  </a:solidFill>
                  <a:latin typeface="UTM Avo" panose="02040603050506020204" pitchFamily="18" charset="0"/>
                </a:rPr>
                <a:t>Hình 1</a:t>
              </a:r>
              <a:endParaRPr lang="en-US" sz="3600" b="1">
                <a:solidFill>
                  <a:srgbClr val="D83440"/>
                </a:solidFill>
                <a:latin typeface="UTM Avo" panose="02040603050506020204" pitchFamily="18" charset="0"/>
              </a:endParaRPr>
            </a:p>
          </p:txBody>
        </p:sp>
      </p:grpSp>
      <p:grpSp>
        <p:nvGrpSpPr>
          <p:cNvPr id="23" name="B"/>
          <p:cNvGrpSpPr/>
          <p:nvPr/>
        </p:nvGrpSpPr>
        <p:grpSpPr>
          <a:xfrm>
            <a:off x="11744969" y="2966933"/>
            <a:ext cx="4510677" cy="1022946"/>
            <a:chOff x="8422168" y="2894499"/>
            <a:chExt cx="3655724" cy="829058"/>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10719999" y="3017905"/>
              <a:ext cx="1357893" cy="523826"/>
            </a:xfrm>
            <a:prstGeom prst="rect">
              <a:avLst/>
            </a:prstGeom>
            <a:noFill/>
          </p:spPr>
          <p:txBody>
            <a:bodyPr wrap="none" rtlCol="0">
              <a:spAutoFit/>
            </a:bodyPr>
            <a:lstStyle/>
            <a:p>
              <a:pPr algn="ctr" defTabSz="1371600"/>
              <a:r>
                <a:rPr lang="vi-VN" sz="3600" b="1">
                  <a:solidFill>
                    <a:srgbClr val="D83440"/>
                  </a:solidFill>
                  <a:latin typeface="UTM Avo" panose="02040603050506020204" pitchFamily="18" charset="0"/>
                </a:rPr>
                <a:t>Hình 2</a:t>
              </a:r>
              <a:endParaRPr lang="en-US" sz="3600" b="1">
                <a:solidFill>
                  <a:srgbClr val="D83440"/>
                </a:solidFill>
                <a:latin typeface="UTM Avo" panose="02040603050506020204" pitchFamily="18" charset="0"/>
              </a:endParaRPr>
            </a:p>
          </p:txBody>
        </p:sp>
      </p:grpSp>
      <p:grpSp>
        <p:nvGrpSpPr>
          <p:cNvPr id="24" name="C"/>
          <p:cNvGrpSpPr/>
          <p:nvPr/>
        </p:nvGrpSpPr>
        <p:grpSpPr>
          <a:xfrm>
            <a:off x="11744971" y="5227998"/>
            <a:ext cx="4522280" cy="1022948"/>
            <a:chOff x="8422168" y="3845196"/>
            <a:chExt cx="3665128" cy="829058"/>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10729403" y="3943130"/>
              <a:ext cx="1357893" cy="523825"/>
            </a:xfrm>
            <a:prstGeom prst="rect">
              <a:avLst/>
            </a:prstGeom>
            <a:noFill/>
          </p:spPr>
          <p:txBody>
            <a:bodyPr wrap="none" rtlCol="0">
              <a:spAutoFit/>
            </a:bodyPr>
            <a:lstStyle/>
            <a:p>
              <a:pPr algn="ctr" defTabSz="1371600"/>
              <a:r>
                <a:rPr lang="vi-VN" sz="3600" b="1">
                  <a:solidFill>
                    <a:srgbClr val="D83440"/>
                  </a:solidFill>
                  <a:latin typeface="UTM Avo" panose="02040603050506020204" pitchFamily="18" charset="0"/>
                </a:rPr>
                <a:t>Hình 3</a:t>
              </a:r>
            </a:p>
          </p:txBody>
        </p:sp>
      </p:grpSp>
      <p:grpSp>
        <p:nvGrpSpPr>
          <p:cNvPr id="25" name="D"/>
          <p:cNvGrpSpPr/>
          <p:nvPr/>
        </p:nvGrpSpPr>
        <p:grpSpPr>
          <a:xfrm>
            <a:off x="11744954" y="7415711"/>
            <a:ext cx="4581437" cy="1022948"/>
            <a:chOff x="8469285" y="4795893"/>
            <a:chExt cx="3713076" cy="829058"/>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10824467" y="4886552"/>
              <a:ext cx="1357894" cy="523825"/>
            </a:xfrm>
            <a:prstGeom prst="rect">
              <a:avLst/>
            </a:prstGeom>
            <a:noFill/>
          </p:spPr>
          <p:txBody>
            <a:bodyPr wrap="none" rtlCol="0">
              <a:spAutoFit/>
            </a:bodyPr>
            <a:lstStyle/>
            <a:p>
              <a:pPr algn="ctr" defTabSz="1371600"/>
              <a:r>
                <a:rPr lang="vi-VN" sz="3600" b="1">
                  <a:solidFill>
                    <a:srgbClr val="D83440"/>
                  </a:solidFill>
                  <a:latin typeface="UTM Avo" panose="02040603050506020204" pitchFamily="18" charset="0"/>
                </a:rPr>
                <a:t>Hình 4</a:t>
              </a:r>
              <a:endParaRPr lang="en-US" sz="3600"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9518" y="8684083"/>
            <a:ext cx="3489618" cy="1257317"/>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359" y="8684083"/>
            <a:ext cx="3489618" cy="1257317"/>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8463" y="251028"/>
            <a:ext cx="1350798" cy="1797069"/>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36" y="282848"/>
            <a:ext cx="2383125" cy="1631036"/>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2368" y="282851"/>
            <a:ext cx="2383125" cy="1631036"/>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3436" y="282851"/>
            <a:ext cx="2383125" cy="1631036"/>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2368" y="282853"/>
            <a:ext cx="2383125" cy="1631036"/>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368" y="282854"/>
            <a:ext cx="2383125" cy="1631036"/>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4503" y="282854"/>
            <a:ext cx="2383125" cy="1631036"/>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1032321" y="3316533"/>
            <a:ext cx="5359572" cy="5788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3288199" y="218795"/>
            <a:ext cx="8841524" cy="8298821"/>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642864" y="2285001"/>
              <a:ext cx="4886511" cy="1169551"/>
            </a:xfrm>
            <a:prstGeom prst="rect">
              <a:avLst/>
            </a:prstGeom>
            <a:noFill/>
          </p:spPr>
          <p:txBody>
            <a:bodyPr wrap="square" rtlCol="0">
              <a:spAutoFit/>
            </a:bodyPr>
            <a:lstStyle/>
            <a:p>
              <a:pPr algn="ctr" defTabSz="1371600"/>
              <a:r>
                <a:rPr lang="vi-VN" sz="5400" b="1">
                  <a:solidFill>
                    <a:srgbClr val="D83440"/>
                  </a:solidFill>
                  <a:latin typeface="UTM Avo" panose="02040603050506020204" pitchFamily="18" charset="0"/>
                </a:rPr>
                <a:t>Hình nào dưới đây là hình thang ?</a:t>
              </a:r>
              <a:endParaRPr lang="en-US" sz="54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72668" y="1064074"/>
              <a:ext cx="487099" cy="830997"/>
            </a:xfrm>
            <a:prstGeom prst="rect">
              <a:avLst/>
            </a:prstGeom>
            <a:noFill/>
          </p:spPr>
          <p:txBody>
            <a:bodyPr wrap="none" lIns="137160" tIns="68580" rIns="137160" bIns="68580">
              <a:spAutoFit/>
            </a:bodyPr>
            <a:lstStyle/>
            <a:p>
              <a:pPr algn="ctr" defTabSz="1371600"/>
              <a:r>
                <a:rPr lang="vi-VN" sz="7200">
                  <a:ln w="0"/>
                  <a:solidFill>
                    <a:srgbClr val="973537"/>
                  </a:solidFill>
                  <a:effectLst>
                    <a:outerShdw blurRad="38100" dist="19050" dir="2700000" algn="tl" rotWithShape="0">
                      <a:prstClr val="black">
                        <a:alpha val="40000"/>
                      </a:prstClr>
                    </a:outerShdw>
                  </a:effectLst>
                  <a:latin typeface="UTM Showcard" panose="02040603050506020204" pitchFamily="18" charset="0"/>
                </a:rPr>
                <a:t>3</a:t>
              </a:r>
              <a:endParaRPr lang="en-US" sz="7200">
                <a:ln w="0"/>
                <a:solidFill>
                  <a:srgbClr val="973537"/>
                </a:solidFill>
                <a:effectLst>
                  <a:outerShdw blurRad="38100" dist="19050" dir="2700000" algn="tl" rotWithShape="0">
                    <a:prstClr val="black">
                      <a:alpha val="40000"/>
                    </a:prstClr>
                  </a:outerShdw>
                </a:effectLst>
                <a:latin typeface="UTM Showcard" panose="02040603050506020204" pitchFamily="18" charset="0"/>
              </a:endParaRPr>
            </a:p>
          </p:txBody>
        </p:sp>
      </p:grpSp>
      <p:grpSp>
        <p:nvGrpSpPr>
          <p:cNvPr id="11" name="Group 10">
            <a:extLst>
              <a:ext uri="{FF2B5EF4-FFF2-40B4-BE49-F238E27FC236}">
                <a16:creationId xmlns:a16="http://schemas.microsoft.com/office/drawing/2014/main" id="{419EFC2A-4E7A-441E-B04C-F86010824B31}"/>
              </a:ext>
            </a:extLst>
          </p:cNvPr>
          <p:cNvGrpSpPr/>
          <p:nvPr/>
        </p:nvGrpSpPr>
        <p:grpSpPr>
          <a:xfrm>
            <a:off x="3592514" y="5652013"/>
            <a:ext cx="7270706" cy="1929359"/>
            <a:chOff x="539750" y="1587723"/>
            <a:chExt cx="9933490" cy="2635956"/>
          </a:xfrm>
        </p:grpSpPr>
        <p:sp>
          <p:nvSpPr>
            <p:cNvPr id="45" name="Freeform 5">
              <a:extLst>
                <a:ext uri="{FF2B5EF4-FFF2-40B4-BE49-F238E27FC236}">
                  <a16:creationId xmlns:a16="http://schemas.microsoft.com/office/drawing/2014/main" id="{0C16FE85-7F64-4270-89FB-29C97E9448DB}"/>
                </a:ext>
              </a:extLst>
            </p:cNvPr>
            <p:cNvSpPr>
              <a:spLocks/>
            </p:cNvSpPr>
            <p:nvPr/>
          </p:nvSpPr>
          <p:spPr bwMode="auto">
            <a:xfrm>
              <a:off x="5682441" y="1843136"/>
              <a:ext cx="2087562" cy="1366837"/>
            </a:xfrm>
            <a:custGeom>
              <a:avLst/>
              <a:gdLst>
                <a:gd name="T0" fmla="*/ 2147483647 w 1315"/>
                <a:gd name="T1" fmla="*/ 0 h 861"/>
                <a:gd name="T2" fmla="*/ 2147483647 w 1315"/>
                <a:gd name="T3" fmla="*/ 0 h 861"/>
                <a:gd name="T4" fmla="*/ 2147483647 w 1315"/>
                <a:gd name="T5" fmla="*/ 2147483647 h 861"/>
                <a:gd name="T6" fmla="*/ 0 w 1315"/>
                <a:gd name="T7" fmla="*/ 2147483647 h 861"/>
                <a:gd name="T8" fmla="*/ 2147483647 w 1315"/>
                <a:gd name="T9" fmla="*/ 0 h 8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861">
                  <a:moveTo>
                    <a:pt x="476" y="0"/>
                  </a:moveTo>
                  <a:lnTo>
                    <a:pt x="1156" y="0"/>
                  </a:lnTo>
                  <a:lnTo>
                    <a:pt x="1315" y="861"/>
                  </a:lnTo>
                  <a:lnTo>
                    <a:pt x="0" y="861"/>
                  </a:lnTo>
                  <a:lnTo>
                    <a:pt x="476" y="0"/>
                  </a:ln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371600"/>
              <a:endParaRPr lang="en-US" sz="1575">
                <a:solidFill>
                  <a:prstClr val="black"/>
                </a:solidFill>
                <a:latin typeface="等线" panose="020F0502020204030204"/>
              </a:endParaRPr>
            </a:p>
          </p:txBody>
        </p:sp>
        <p:sp>
          <p:nvSpPr>
            <p:cNvPr id="46" name="Freeform 6">
              <a:extLst>
                <a:ext uri="{FF2B5EF4-FFF2-40B4-BE49-F238E27FC236}">
                  <a16:creationId xmlns:a16="http://schemas.microsoft.com/office/drawing/2014/main" id="{750F61A3-EBA2-4127-B696-502271A43637}"/>
                </a:ext>
              </a:extLst>
            </p:cNvPr>
            <p:cNvSpPr>
              <a:spLocks/>
            </p:cNvSpPr>
            <p:nvPr/>
          </p:nvSpPr>
          <p:spPr bwMode="auto">
            <a:xfrm rot="20083004">
              <a:off x="3194164" y="1587723"/>
              <a:ext cx="1943099" cy="1330726"/>
            </a:xfrm>
            <a:custGeom>
              <a:avLst/>
              <a:gdLst>
                <a:gd name="T0" fmla="*/ 2147483647 w 1224"/>
                <a:gd name="T1" fmla="*/ 0 h 567"/>
                <a:gd name="T2" fmla="*/ 2147483647 w 1224"/>
                <a:gd name="T3" fmla="*/ 0 h 567"/>
                <a:gd name="T4" fmla="*/ 2147483647 w 1224"/>
                <a:gd name="T5" fmla="*/ 2147483647 h 567"/>
                <a:gd name="T6" fmla="*/ 0 w 1224"/>
                <a:gd name="T7" fmla="*/ 2147483647 h 567"/>
                <a:gd name="T8" fmla="*/ 2147483647 w 1224"/>
                <a:gd name="T9" fmla="*/ 0 h 567"/>
                <a:gd name="T10" fmla="*/ 0 60000 65536"/>
                <a:gd name="T11" fmla="*/ 0 60000 65536"/>
                <a:gd name="T12" fmla="*/ 0 60000 65536"/>
                <a:gd name="T13" fmla="*/ 0 60000 65536"/>
                <a:gd name="T14" fmla="*/ 0 60000 65536"/>
                <a:gd name="connsiteX0" fmla="*/ 923 w 10000"/>
                <a:gd name="connsiteY0" fmla="*/ 4784 h 14784"/>
                <a:gd name="connsiteX1" fmla="*/ 5018 w 10000"/>
                <a:gd name="connsiteY1" fmla="*/ 0 h 14784"/>
                <a:gd name="connsiteX2" fmla="*/ 10000 w 10000"/>
                <a:gd name="connsiteY2" fmla="*/ 14784 h 14784"/>
                <a:gd name="connsiteX3" fmla="*/ 0 w 10000"/>
                <a:gd name="connsiteY3" fmla="*/ 14784 h 14784"/>
                <a:gd name="connsiteX4" fmla="*/ 923 w 10000"/>
                <a:gd name="connsiteY4" fmla="*/ 4784 h 1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784">
                  <a:moveTo>
                    <a:pt x="923" y="4784"/>
                  </a:moveTo>
                  <a:lnTo>
                    <a:pt x="5018" y="0"/>
                  </a:lnTo>
                  <a:lnTo>
                    <a:pt x="10000" y="14784"/>
                  </a:lnTo>
                  <a:lnTo>
                    <a:pt x="0" y="14784"/>
                  </a:lnTo>
                  <a:cubicBezTo>
                    <a:pt x="308" y="11451"/>
                    <a:pt x="615" y="8117"/>
                    <a:pt x="923" y="4784"/>
                  </a:cubicBez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371600"/>
              <a:endParaRPr lang="en-US" sz="1575">
                <a:solidFill>
                  <a:prstClr val="black"/>
                </a:solidFill>
                <a:latin typeface="等线" panose="020F0502020204030204"/>
              </a:endParaRPr>
            </a:p>
          </p:txBody>
        </p:sp>
        <p:sp>
          <p:nvSpPr>
            <p:cNvPr id="47" name="Freeform 8">
              <a:extLst>
                <a:ext uri="{FF2B5EF4-FFF2-40B4-BE49-F238E27FC236}">
                  <a16:creationId xmlns:a16="http://schemas.microsoft.com/office/drawing/2014/main" id="{10E99560-C957-4DA8-A579-60958D692BE5}"/>
                </a:ext>
              </a:extLst>
            </p:cNvPr>
            <p:cNvSpPr>
              <a:spLocks/>
            </p:cNvSpPr>
            <p:nvPr/>
          </p:nvSpPr>
          <p:spPr bwMode="auto">
            <a:xfrm rot="900000">
              <a:off x="864436" y="1837971"/>
              <a:ext cx="1979610" cy="1187449"/>
            </a:xfrm>
            <a:custGeom>
              <a:avLst/>
              <a:gdLst>
                <a:gd name="T0" fmla="*/ 2147483647 w 1247"/>
                <a:gd name="T1" fmla="*/ 2147483647 h 748"/>
                <a:gd name="T2" fmla="*/ 2147483647 w 1247"/>
                <a:gd name="T3" fmla="*/ 2147483647 h 748"/>
                <a:gd name="T4" fmla="*/ 2147483647 w 1247"/>
                <a:gd name="T5" fmla="*/ 0 h 748"/>
                <a:gd name="T6" fmla="*/ 0 w 1247"/>
                <a:gd name="T7" fmla="*/ 2147483647 h 748"/>
                <a:gd name="T8" fmla="*/ 2147483647 w 1247"/>
                <a:gd name="T9" fmla="*/ 2147483647 h 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7" h="748">
                  <a:moveTo>
                    <a:pt x="181" y="748"/>
                  </a:moveTo>
                  <a:lnTo>
                    <a:pt x="1247" y="748"/>
                  </a:lnTo>
                  <a:lnTo>
                    <a:pt x="589" y="0"/>
                  </a:lnTo>
                  <a:lnTo>
                    <a:pt x="0" y="159"/>
                  </a:lnTo>
                  <a:lnTo>
                    <a:pt x="181" y="748"/>
                  </a:ln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371600"/>
              <a:endParaRPr lang="en-US" sz="1575">
                <a:solidFill>
                  <a:prstClr val="black"/>
                </a:solidFill>
                <a:latin typeface="等线" panose="020F0502020204030204"/>
              </a:endParaRPr>
            </a:p>
          </p:txBody>
        </p:sp>
        <p:sp>
          <p:nvSpPr>
            <p:cNvPr id="48" name="Text Box 11">
              <a:extLst>
                <a:ext uri="{FF2B5EF4-FFF2-40B4-BE49-F238E27FC236}">
                  <a16:creationId xmlns:a16="http://schemas.microsoft.com/office/drawing/2014/main" id="{6D16B533-8E0A-451E-BC35-AE4945B8E17B}"/>
                </a:ext>
              </a:extLst>
            </p:cNvPr>
            <p:cNvSpPr txBox="1">
              <a:spLocks noChangeArrowheads="1"/>
            </p:cNvSpPr>
            <p:nvPr/>
          </p:nvSpPr>
          <p:spPr bwMode="auto">
            <a:xfrm>
              <a:off x="539750" y="3656011"/>
              <a:ext cx="1476376" cy="567668"/>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defTabSz="1371600">
                <a:spcBef>
                  <a:spcPct val="50000"/>
                </a:spcBef>
              </a:pPr>
              <a:endParaRPr lang="en-US" altLang="en-US" sz="2100">
                <a:solidFill>
                  <a:prstClr val="white"/>
                </a:solidFill>
              </a:endParaRPr>
            </a:p>
          </p:txBody>
        </p:sp>
        <p:sp>
          <p:nvSpPr>
            <p:cNvPr id="49" name="Text Box 12">
              <a:extLst>
                <a:ext uri="{FF2B5EF4-FFF2-40B4-BE49-F238E27FC236}">
                  <a16:creationId xmlns:a16="http://schemas.microsoft.com/office/drawing/2014/main" id="{E4A47A90-0206-4292-9E59-7125CE0EFE99}"/>
                </a:ext>
              </a:extLst>
            </p:cNvPr>
            <p:cNvSpPr txBox="1">
              <a:spLocks noChangeArrowheads="1"/>
            </p:cNvSpPr>
            <p:nvPr/>
          </p:nvSpPr>
          <p:spPr bwMode="auto">
            <a:xfrm>
              <a:off x="784872" y="3488804"/>
              <a:ext cx="2087561" cy="567668"/>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defTabSz="1371600">
                <a:spcBef>
                  <a:spcPct val="50000"/>
                </a:spcBef>
              </a:pPr>
              <a:r>
                <a:rPr lang="en-US" altLang="en-US" sz="2100">
                  <a:solidFill>
                    <a:prstClr val="black"/>
                  </a:solidFill>
                  <a:latin typeface="UTM Avo" panose="02040603050506020204" pitchFamily="18" charset="0"/>
                </a:rPr>
                <a:t>Hình 1</a:t>
              </a:r>
            </a:p>
          </p:txBody>
        </p:sp>
        <p:sp>
          <p:nvSpPr>
            <p:cNvPr id="50" name="Text Box 14">
              <a:extLst>
                <a:ext uri="{FF2B5EF4-FFF2-40B4-BE49-F238E27FC236}">
                  <a16:creationId xmlns:a16="http://schemas.microsoft.com/office/drawing/2014/main" id="{25A18053-E61A-4AD6-B3B5-9162CB6D2020}"/>
                </a:ext>
              </a:extLst>
            </p:cNvPr>
            <p:cNvSpPr txBox="1">
              <a:spLocks noChangeArrowheads="1"/>
            </p:cNvSpPr>
            <p:nvPr/>
          </p:nvSpPr>
          <p:spPr bwMode="auto">
            <a:xfrm>
              <a:off x="6149060" y="3522663"/>
              <a:ext cx="1734465" cy="567668"/>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defTabSz="1371600">
                <a:spcBef>
                  <a:spcPct val="50000"/>
                </a:spcBef>
              </a:pPr>
              <a:r>
                <a:rPr lang="en-US" altLang="en-US" sz="2100">
                  <a:solidFill>
                    <a:prstClr val="black"/>
                  </a:solidFill>
                  <a:latin typeface="UTM Avo" panose="02040603050506020204" pitchFamily="18" charset="0"/>
                </a:rPr>
                <a:t>Hình 3</a:t>
              </a:r>
            </a:p>
          </p:txBody>
        </p:sp>
        <p:sp>
          <p:nvSpPr>
            <p:cNvPr id="51" name="Text Box 17">
              <a:extLst>
                <a:ext uri="{FF2B5EF4-FFF2-40B4-BE49-F238E27FC236}">
                  <a16:creationId xmlns:a16="http://schemas.microsoft.com/office/drawing/2014/main" id="{DBF4F3F7-9DC0-4280-B3DD-E11F43E9DBE1}"/>
                </a:ext>
              </a:extLst>
            </p:cNvPr>
            <p:cNvSpPr txBox="1">
              <a:spLocks noChangeArrowheads="1"/>
            </p:cNvSpPr>
            <p:nvPr/>
          </p:nvSpPr>
          <p:spPr bwMode="auto">
            <a:xfrm>
              <a:off x="3190266" y="3522663"/>
              <a:ext cx="1703999" cy="567668"/>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defTabSz="1371600">
                <a:spcBef>
                  <a:spcPct val="50000"/>
                </a:spcBef>
              </a:pPr>
              <a:r>
                <a:rPr lang="en-US" altLang="en-US" sz="2100">
                  <a:solidFill>
                    <a:prstClr val="black"/>
                  </a:solidFill>
                  <a:latin typeface="UTM Avo" panose="02040603050506020204" pitchFamily="18" charset="0"/>
                </a:rPr>
                <a:t>Hình 2</a:t>
              </a:r>
            </a:p>
          </p:txBody>
        </p:sp>
        <p:sp>
          <p:nvSpPr>
            <p:cNvPr id="54" name="Freeform 8">
              <a:extLst>
                <a:ext uri="{FF2B5EF4-FFF2-40B4-BE49-F238E27FC236}">
                  <a16:creationId xmlns:a16="http://schemas.microsoft.com/office/drawing/2014/main" id="{561183D2-B2E0-4548-B40E-D0A0C9C66B79}"/>
                </a:ext>
              </a:extLst>
            </p:cNvPr>
            <p:cNvSpPr>
              <a:spLocks/>
            </p:cNvSpPr>
            <p:nvPr/>
          </p:nvSpPr>
          <p:spPr bwMode="auto">
            <a:xfrm rot="900000">
              <a:off x="8493630" y="1823696"/>
              <a:ext cx="1979610" cy="1187449"/>
            </a:xfrm>
            <a:prstGeom prst="rect">
              <a:avLst/>
            </a:pr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371600"/>
              <a:endParaRPr lang="en-US" sz="1575">
                <a:solidFill>
                  <a:prstClr val="black"/>
                </a:solidFill>
                <a:latin typeface="等线" panose="020F0502020204030204"/>
              </a:endParaRPr>
            </a:p>
          </p:txBody>
        </p:sp>
        <p:sp>
          <p:nvSpPr>
            <p:cNvPr id="55" name="Text Box 14">
              <a:extLst>
                <a:ext uri="{FF2B5EF4-FFF2-40B4-BE49-F238E27FC236}">
                  <a16:creationId xmlns:a16="http://schemas.microsoft.com/office/drawing/2014/main" id="{C54663FA-6154-406E-A946-09274A3A34DC}"/>
                </a:ext>
              </a:extLst>
            </p:cNvPr>
            <p:cNvSpPr txBox="1">
              <a:spLocks noChangeArrowheads="1"/>
            </p:cNvSpPr>
            <p:nvPr/>
          </p:nvSpPr>
          <p:spPr bwMode="auto">
            <a:xfrm>
              <a:off x="8557801" y="3562009"/>
              <a:ext cx="1734465" cy="567668"/>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defTabSz="1371600">
                <a:spcBef>
                  <a:spcPct val="50000"/>
                </a:spcBef>
              </a:pPr>
              <a:r>
                <a:rPr lang="en-US" altLang="en-US" sz="2100">
                  <a:solidFill>
                    <a:prstClr val="black"/>
                  </a:solidFill>
                  <a:latin typeface="UTM Avo" panose="02040603050506020204" pitchFamily="18" charset="0"/>
                </a:rPr>
                <a:t>Hình </a:t>
              </a:r>
              <a:r>
                <a:rPr lang="vi-VN" altLang="en-US" sz="2100">
                  <a:solidFill>
                    <a:prstClr val="black"/>
                  </a:solidFill>
                  <a:latin typeface="UTM Avo" panose="02040603050506020204" pitchFamily="18" charset="0"/>
                </a:rPr>
                <a:t>4</a:t>
              </a:r>
              <a:endParaRPr lang="en-US" altLang="en-US" sz="2100">
                <a:solidFill>
                  <a:prstClr val="black"/>
                </a:solidFill>
                <a:latin typeface="UTM Avo" panose="02040603050506020204" pitchFamily="18" charset="0"/>
              </a:endParaRPr>
            </a:p>
          </p:txBody>
        </p:sp>
      </p:grpSp>
    </p:spTree>
    <p:extLst>
      <p:ext uri="{BB962C8B-B14F-4D97-AF65-F5344CB8AC3E}">
        <p14:creationId xmlns:p14="http://schemas.microsoft.com/office/powerpoint/2010/main" val="3704475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4"/>
                                        </p:tgtEl>
                                        <p:attrNameLst>
                                          <p:attrName>style.opacity</p:attrName>
                                        </p:attrNameLst>
                                      </p:cBhvr>
                                      <p:to>
                                        <p:strVal val="0.25"/>
                                      </p:to>
                                    </p:set>
                                    <p:animEffect filter="image" prLst="opacity: 0.25">
                                      <p:cBhvr rctx="IE">
                                        <p:cTn id="101" dur="indefinite"/>
                                        <p:tgtEl>
                                          <p:spTgt spid="44"/>
                                        </p:tgtEl>
                                      </p:cBhvr>
                                    </p:animEffect>
                                  </p:childTnLst>
                                </p:cTn>
                              </p:par>
                              <p:par>
                                <p:cTn id="102" presetID="9" presetClass="emph" presetSubtype="0" nodeType="withEffect">
                                  <p:stCondLst>
                                    <p:cond delay="0"/>
                                  </p:stCondLst>
                                  <p:childTnLst>
                                    <p:set>
                                      <p:cBhvr rctx="PPT">
                                        <p:cTn id="103" dur="indefinite"/>
                                        <p:tgtEl>
                                          <p:spTgt spid="23"/>
                                        </p:tgtEl>
                                        <p:attrNameLst>
                                          <p:attrName>style.opacity</p:attrName>
                                        </p:attrNameLst>
                                      </p:cBhvr>
                                      <p:to>
                                        <p:strVal val="0.05"/>
                                      </p:to>
                                    </p:set>
                                    <p:animEffect filter="image" prLst="opacity: 0.05">
                                      <p:cBhvr rctx="IE">
                                        <p:cTn id="104" dur="indefinite"/>
                                        <p:tgtEl>
                                          <p:spTgt spid="23"/>
                                        </p:tgtEl>
                                      </p:cBhvr>
                                    </p:animEffect>
                                  </p:childTnLst>
                                  <p:subTnLst>
                                    <p:audio>
                                      <p:cMediaNode>
                                        <p:cTn display="0" masterRel="sameClick">
                                          <p:stCondLst>
                                            <p:cond evt="begin" delay="0">
                                              <p:tn val="102"/>
                                            </p:cond>
                                          </p:stCondLst>
                                          <p:endCondLst>
                                            <p:cond evt="onStopAudio" delay="0">
                                              <p:tgtEl>
                                                <p:sldTgt/>
                                              </p:tgtEl>
                                            </p:cond>
                                          </p:endCondLst>
                                        </p:cTn>
                                        <p:tgtEl>
                                          <p:sndTgt r:embed="rId5" name="WIN WIN.wav"/>
                                        </p:tgtEl>
                                      </p:cMediaNode>
                                    </p:audio>
                                  </p:sub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4" grpId="0" animBg="1"/>
      <p:bldP spid="44"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8288000" cy="10287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9613164" y="3198247"/>
            <a:ext cx="7799373" cy="84233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3920008" y="391205"/>
            <a:ext cx="9627080" cy="900597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34" y="1341025"/>
            <a:ext cx="4364771" cy="8447363"/>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17" y="9178787"/>
            <a:ext cx="609600" cy="609600"/>
          </a:xfrm>
          <a:prstGeom prst="rect">
            <a:avLst/>
          </a:prstGeom>
        </p:spPr>
      </p:pic>
    </p:spTree>
    <p:extLst>
      <p:ext uri="{BB962C8B-B14F-4D97-AF65-F5344CB8AC3E}">
        <p14:creationId xmlns:p14="http://schemas.microsoft.com/office/powerpoint/2010/main" val="338729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93C14EF7-31BF-FB33-E1B4-80C4B205E4A4}"/>
              </a:ext>
            </a:extLst>
          </p:cNvPr>
          <p:cNvPicPr>
            <a:picLocks noChangeAspect="1"/>
          </p:cNvPicPr>
          <p:nvPr/>
        </p:nvPicPr>
        <p:blipFill>
          <a:blip r:embed="rId14"/>
          <a:stretch>
            <a:fillRect/>
          </a:stretch>
        </p:blipFill>
        <p:spPr>
          <a:xfrm>
            <a:off x="1295400" y="4076700"/>
            <a:ext cx="15966808" cy="1859441"/>
          </a:xfrm>
          <a:prstGeom prst="rect">
            <a:avLst/>
          </a:prstGeom>
        </p:spPr>
      </p:pic>
      <p:pic>
        <p:nvPicPr>
          <p:cNvPr id="21" name="Picture 20">
            <a:extLst>
              <a:ext uri="{FF2B5EF4-FFF2-40B4-BE49-F238E27FC236}">
                <a16:creationId xmlns:a16="http://schemas.microsoft.com/office/drawing/2014/main" id="{58C55A01-532A-BA85-388C-95D5EA7BD482}"/>
              </a:ext>
            </a:extLst>
          </p:cNvPr>
          <p:cNvPicPr>
            <a:picLocks noChangeAspect="1"/>
          </p:cNvPicPr>
          <p:nvPr/>
        </p:nvPicPr>
        <p:blipFill>
          <a:blip r:embed="rId15"/>
          <a:stretch>
            <a:fillRect/>
          </a:stretch>
        </p:blipFill>
        <p:spPr>
          <a:xfrm>
            <a:off x="6858000" y="2400300"/>
            <a:ext cx="4669941"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572</Words>
  <Application>Microsoft Office PowerPoint</Application>
  <PresentationFormat>Custom</PresentationFormat>
  <Paragraphs>134</Paragraphs>
  <Slides>25</Slides>
  <Notes>10</Notes>
  <HiddenSlides>0</HiddenSlides>
  <MMClips>5</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1" baseType="lpstr">
      <vt:lpstr>宋体</vt:lpstr>
      <vt:lpstr>Arial</vt:lpstr>
      <vt:lpstr>Calibri</vt:lpstr>
      <vt:lpstr>Cambria</vt:lpstr>
      <vt:lpstr>Cambria Math</vt:lpstr>
      <vt:lpstr>等线</vt:lpstr>
      <vt:lpstr>等线 Light</vt:lpstr>
      <vt:lpstr>Noto Sans CJK Bold</vt:lpstr>
      <vt:lpstr>Times New Roman</vt:lpstr>
      <vt:lpstr>UTM Avo</vt:lpstr>
      <vt:lpstr>UTM Showcard</vt:lpstr>
      <vt:lpstr>Office Theme</vt:lpstr>
      <vt:lpstr>Office 主题​​</vt:lpstr>
      <vt:lpstr>1_Office 主题​​</vt:lpstr>
      <vt:lpstr>2_Office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5</cp:revision>
  <dcterms:created xsi:type="dcterms:W3CDTF">2006-08-16T00:00:00Z</dcterms:created>
  <dcterms:modified xsi:type="dcterms:W3CDTF">2025-01-11T03:24:41Z</dcterms:modified>
  <dc:identifier>DAGGBMTwqNQ</dc:identifier>
</cp:coreProperties>
</file>