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261" r:id="rId3"/>
    <p:sldId id="262" r:id="rId4"/>
    <p:sldId id="294" r:id="rId5"/>
    <p:sldId id="263" r:id="rId6"/>
    <p:sldId id="282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292" r:id="rId17"/>
    <p:sldId id="293" r:id="rId18"/>
  </p:sldIdLst>
  <p:sldSz cx="12192000" cy="6858000"/>
  <p:notesSz cx="6858000" cy="9144000"/>
  <p:embeddedFontLst>
    <p:embeddedFont>
      <p:font typeface="LNTH-LuoLuoNotangYuanTi 1" pitchFamily="2" charset="-128"/>
      <p:regular r:id="rId19"/>
    </p:embeddedFont>
    <p:embeddedFont>
      <p:font typeface="#9Slide03 Aturdida" pitchFamily="2" charset="-93"/>
      <p:regular r:id="rId20"/>
    </p:embeddedFont>
    <p:embeddedFont>
      <p:font typeface="Cambria Math" panose="02040503050406030204" pitchFamily="18" charset="0"/>
      <p:regular r:id="rId21"/>
    </p:embeddedFont>
    <p:embeddedFont>
      <p:font typeface="DFVN Bagel Fat One" pitchFamily="2" charset="-93"/>
      <p:regular r:id="rId22"/>
    </p:embeddedFont>
    <p:embeddedFont>
      <p:font typeface="SVN-Hole Hearted" panose="020B0A06020104020203" pitchFamily="34" charset="0"/>
      <p:regular r:id="rId23"/>
    </p:embeddedFont>
    <p:embeddedFont>
      <p:font typeface="SVN-Poky's" panose="020B0606040200020203" pitchFamily="34" charset="0"/>
      <p:regular r:id="rId24"/>
    </p:embeddedFont>
    <p:embeddedFont>
      <p:font typeface="UTM Duepuntozero" panose="02040603050506020204" pitchFamily="18" charset="0"/>
      <p:regular r:id="rId25"/>
      <p:bold r:id="rId26"/>
    </p:embeddedFont>
    <p:embeddedFont>
      <p:font typeface="UTM Edwardian" panose="02040603050506020204" pitchFamily="18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3060"/>
    <a:srgbClr val="F98386"/>
    <a:srgbClr val="C6EAFA"/>
    <a:srgbClr val="E4B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>
        <p:scale>
          <a:sx n="70" d="100"/>
          <a:sy n="70" d="100"/>
        </p:scale>
        <p:origin x="5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08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33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96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3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74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9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6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9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60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AA4-8F5F-487A-AC8C-14741505C3E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6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38AA4-8F5F-487A-AC8C-14741505C3E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A0D2-0416-4B4B-9AA5-AF01F4811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7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3">
            <a:extLst>
              <a:ext uri="{FF2B5EF4-FFF2-40B4-BE49-F238E27FC236}">
                <a16:creationId xmlns:a16="http://schemas.microsoft.com/office/drawing/2014/main" id="{ECBD5CC5-4741-73CA-53CB-9F78E89E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2627423" y="-2710"/>
            <a:ext cx="8376334" cy="6863419"/>
            <a:chOff x="2876479" y="2785268"/>
            <a:chExt cx="6688426" cy="2922920"/>
          </a:xfrm>
        </p:grpSpPr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85268"/>
              <a:ext cx="6688425" cy="2922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0">
                  <a:ln w="19050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2000" dirty="0">
                <a:ln w="19050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9" y="2785269"/>
              <a:ext cx="6688425" cy="2922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2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705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3320" y="19674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88A8FA-C1F4-0A06-B170-434DDF41B9B0}"/>
              </a:ext>
            </a:extLst>
          </p:cNvPr>
          <p:cNvSpPr/>
          <p:nvPr/>
        </p:nvSpPr>
        <p:spPr>
          <a:xfrm>
            <a:off x="579864" y="54641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#9Slide03 Aturdida" pitchFamily="2" charset="-93"/>
              </a:rPr>
              <a:t>2</a:t>
            </a:r>
            <a:endParaRPr lang="vi-VN" sz="6000" b="1" dirty="0">
              <a:latin typeface="#9Slide03 Aturdida" pitchFamily="2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2C878-FA91-15D6-FA5B-D3B041812853}"/>
              </a:ext>
            </a:extLst>
          </p:cNvPr>
          <p:cNvSpPr txBox="1"/>
          <p:nvPr/>
        </p:nvSpPr>
        <p:spPr>
          <a:xfrm>
            <a:off x="1799024" y="649667"/>
            <a:ext cx="98131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0">
                <a:solidFill>
                  <a:srgbClr val="F83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Tìm lỗi sai rồi sửa lại cho đúng</a:t>
            </a:r>
            <a:endParaRPr lang="vi-VN" sz="4000" b="1" dirty="0">
              <a:solidFill>
                <a:srgbClr val="F83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ece of bread with numbers on it&#10;&#10;Description automatically generated">
            <a:extLst>
              <a:ext uri="{FF2B5EF4-FFF2-40B4-BE49-F238E27FC236}">
                <a16:creationId xmlns:a16="http://schemas.microsoft.com/office/drawing/2014/main" id="{7AE9989A-F3F7-1B89-6E2F-AECC5C623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8" t="27108" r="10351"/>
          <a:stretch/>
        </p:blipFill>
        <p:spPr>
          <a:xfrm>
            <a:off x="460542" y="1810471"/>
            <a:ext cx="10968833" cy="3486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37B2AF-538E-FE4E-02A9-DF56048A9534}"/>
              </a:ext>
            </a:extLst>
          </p:cNvPr>
          <p:cNvSpPr txBox="1"/>
          <p:nvPr/>
        </p:nvSpPr>
        <p:spPr>
          <a:xfrm>
            <a:off x="2535174" y="2547079"/>
            <a:ext cx="454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83060"/>
                </a:solidFill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F2D76-CC32-9943-448D-EA916CCF9503}"/>
              </a:ext>
            </a:extLst>
          </p:cNvPr>
          <p:cNvSpPr txBox="1"/>
          <p:nvPr/>
        </p:nvSpPr>
        <p:spPr>
          <a:xfrm>
            <a:off x="6754817" y="2547079"/>
            <a:ext cx="454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83060"/>
                </a:solidFill>
              </a:rPr>
              <a:t>Đ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23A5DA-6D57-D6FB-F7C6-AEFF025DDADC}"/>
              </a:ext>
            </a:extLst>
          </p:cNvPr>
          <p:cNvSpPr txBox="1"/>
          <p:nvPr/>
        </p:nvSpPr>
        <p:spPr>
          <a:xfrm>
            <a:off x="10814753" y="2534788"/>
            <a:ext cx="454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83060"/>
                </a:solidFill>
              </a:rPr>
              <a:t>Đ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BDA60B-EE6C-08EC-1946-D62E356CA1E0}"/>
              </a:ext>
            </a:extLst>
          </p:cNvPr>
          <p:cNvSpPr txBox="1"/>
          <p:nvPr/>
        </p:nvSpPr>
        <p:spPr>
          <a:xfrm>
            <a:off x="6705580" y="3553768"/>
            <a:ext cx="454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83060"/>
                </a:solidFill>
              </a:rPr>
              <a:t>Đ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B3E074-7A98-AE95-C95E-31C2D4B6470C}"/>
              </a:ext>
            </a:extLst>
          </p:cNvPr>
          <p:cNvSpPr txBox="1"/>
          <p:nvPr/>
        </p:nvSpPr>
        <p:spPr>
          <a:xfrm>
            <a:off x="2583922" y="3559664"/>
            <a:ext cx="454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83060"/>
                </a:solidFill>
              </a:rPr>
              <a:t>S</a:t>
            </a:r>
            <a:endParaRPr lang="vi-VN" sz="2800" b="1" dirty="0">
              <a:solidFill>
                <a:srgbClr val="F83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9F8A1E-A508-89FC-1449-67D6B0935636}"/>
              </a:ext>
            </a:extLst>
          </p:cNvPr>
          <p:cNvSpPr txBox="1"/>
          <p:nvPr/>
        </p:nvSpPr>
        <p:spPr>
          <a:xfrm>
            <a:off x="10827238" y="3538383"/>
            <a:ext cx="454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83060"/>
                </a:solidFill>
              </a:rPr>
              <a:t>S</a:t>
            </a:r>
            <a:endParaRPr lang="vi-VN" sz="2800" b="1" dirty="0">
              <a:solidFill>
                <a:srgbClr val="F830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48E36-2F70-B88B-47CC-8CFD22A80B7D}"/>
                  </a:ext>
                </a:extLst>
              </p:cNvPr>
              <p:cNvSpPr txBox="1"/>
              <p:nvPr/>
            </p:nvSpPr>
            <p:spPr>
              <a:xfrm>
                <a:off x="719690" y="5144021"/>
                <a:ext cx="2158668" cy="7257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×5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×5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48E36-2F70-B88B-47CC-8CFD22A80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90" y="5144021"/>
                <a:ext cx="2158668" cy="7257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E36EFB6-5ECC-FC12-0231-5DAF0AEF505F}"/>
                  </a:ext>
                </a:extLst>
              </p:cNvPr>
              <p:cNvSpPr txBox="1"/>
              <p:nvPr/>
            </p:nvSpPr>
            <p:spPr>
              <a:xfrm>
                <a:off x="8749768" y="5174397"/>
                <a:ext cx="215866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×9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6 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×9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E36EFB6-5ECC-FC12-0231-5DAF0AEF5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768" y="5174397"/>
                <a:ext cx="2158668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115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3320" y="19674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88A8FA-C1F4-0A06-B170-434DDF41B9B0}"/>
              </a:ext>
            </a:extLst>
          </p:cNvPr>
          <p:cNvSpPr/>
          <p:nvPr/>
        </p:nvSpPr>
        <p:spPr>
          <a:xfrm>
            <a:off x="579864" y="54641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#9Slide03 Aturdida" pitchFamily="2" charset="-93"/>
              </a:rPr>
              <a:t>2</a:t>
            </a:r>
            <a:endParaRPr lang="vi-VN" sz="6000" b="1" dirty="0">
              <a:latin typeface="#9Slide03 Aturdida" pitchFamily="2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2C878-FA91-15D6-FA5B-D3B041812853}"/>
              </a:ext>
            </a:extLst>
          </p:cNvPr>
          <p:cNvSpPr txBox="1"/>
          <p:nvPr/>
        </p:nvSpPr>
        <p:spPr>
          <a:xfrm>
            <a:off x="1799024" y="649667"/>
            <a:ext cx="98131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0" dirty="0">
                <a:solidFill>
                  <a:srgbClr val="F83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Tính</a:t>
            </a:r>
            <a:endParaRPr lang="vi-VN" sz="4000" b="1" dirty="0">
              <a:solidFill>
                <a:srgbClr val="F83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48E36-2F70-B88B-47CC-8CFD22A80B7D}"/>
                  </a:ext>
                </a:extLst>
              </p:cNvPr>
              <p:cNvSpPr txBox="1"/>
              <p:nvPr/>
            </p:nvSpPr>
            <p:spPr>
              <a:xfrm>
                <a:off x="838562" y="3379620"/>
                <a:ext cx="4070025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vi-VN" sz="32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48E36-2F70-B88B-47CC-8CFD22A80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62" y="3379620"/>
                <a:ext cx="4070025" cy="9251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close-up of a math problem&#10;&#10;Description automatically generated">
            <a:extLst>
              <a:ext uri="{FF2B5EF4-FFF2-40B4-BE49-F238E27FC236}">
                <a16:creationId xmlns:a16="http://schemas.microsoft.com/office/drawing/2014/main" id="{08B94DD1-6D53-0A3D-922B-CF41681EC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38679" r="14724" b="12632"/>
          <a:stretch/>
        </p:blipFill>
        <p:spPr>
          <a:xfrm>
            <a:off x="1120196" y="1646484"/>
            <a:ext cx="10454278" cy="15474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9AD9CF-B1B7-10BA-D532-22BFE311054D}"/>
                  </a:ext>
                </a:extLst>
              </p:cNvPr>
              <p:cNvSpPr txBox="1"/>
              <p:nvPr/>
            </p:nvSpPr>
            <p:spPr>
              <a:xfrm>
                <a:off x="838561" y="4923969"/>
                <a:ext cx="4070024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vi-VN" sz="32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9AD9CF-B1B7-10BA-D532-22BFE3110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61" y="4923969"/>
                <a:ext cx="4070024" cy="9251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C089A3-5142-A3E4-8714-0CE6CEFED9B6}"/>
                  </a:ext>
                </a:extLst>
              </p:cNvPr>
              <p:cNvSpPr txBox="1"/>
              <p:nvPr/>
            </p:nvSpPr>
            <p:spPr>
              <a:xfrm>
                <a:off x="6451469" y="3408255"/>
                <a:ext cx="4070024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vi-VN" sz="32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C089A3-5142-A3E4-8714-0CE6CEFED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469" y="3408255"/>
                <a:ext cx="4070024" cy="9351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B04FB1-8709-1968-096E-9595C7B1E473}"/>
                  </a:ext>
                </a:extLst>
              </p:cNvPr>
              <p:cNvSpPr txBox="1"/>
              <p:nvPr/>
            </p:nvSpPr>
            <p:spPr>
              <a:xfrm>
                <a:off x="6097421" y="4923969"/>
                <a:ext cx="5514715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vi-VN" sz="32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B04FB1-8709-1968-096E-9595C7B1E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421" y="4923969"/>
                <a:ext cx="5514715" cy="9351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557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3320" y="19674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88A8FA-C1F4-0A06-B170-434DDF41B9B0}"/>
              </a:ext>
            </a:extLst>
          </p:cNvPr>
          <p:cNvSpPr/>
          <p:nvPr/>
        </p:nvSpPr>
        <p:spPr>
          <a:xfrm>
            <a:off x="579864" y="54641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#9Slide03 Aturdida" pitchFamily="2" charset="-93"/>
              </a:rPr>
              <a:t>3</a:t>
            </a:r>
            <a:endParaRPr lang="vi-VN" sz="6000" b="1" dirty="0">
              <a:latin typeface="#9Slide03 Aturdida" pitchFamily="2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2C878-FA91-15D6-FA5B-D3B041812853}"/>
              </a:ext>
            </a:extLst>
          </p:cNvPr>
          <p:cNvSpPr txBox="1"/>
          <p:nvPr/>
        </p:nvSpPr>
        <p:spPr>
          <a:xfrm>
            <a:off x="1799024" y="649667"/>
            <a:ext cx="98131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0">
                <a:solidFill>
                  <a:srgbClr val="F83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các thẻ chữ số và thẻ dấu phẩy sau:</a:t>
            </a:r>
            <a:endParaRPr lang="vi-VN" sz="4000" b="1" dirty="0">
              <a:solidFill>
                <a:srgbClr val="F83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71B62E0-E22E-FF00-6A55-4FA0493E0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6" t="22357" r="35758" b="44472"/>
          <a:stretch/>
        </p:blipFill>
        <p:spPr>
          <a:xfrm>
            <a:off x="3648457" y="1567365"/>
            <a:ext cx="3959352" cy="17097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B83B3A-E075-2C7B-2012-74552E678D98}"/>
              </a:ext>
            </a:extLst>
          </p:cNvPr>
          <p:cNvSpPr txBox="1"/>
          <p:nvPr/>
        </p:nvSpPr>
        <p:spPr>
          <a:xfrm>
            <a:off x="1013832" y="3535195"/>
            <a:ext cx="101643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Lập một số thập phân có sáu chữ số khác nhau và có ba chữ số ở phần thập phân.</a:t>
            </a:r>
          </a:p>
          <a:p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Làm tròn số thập phân lập được ở câu a đến hàng đơn vị, hàng phần mười, hàng phần trăm.</a:t>
            </a:r>
          </a:p>
        </p:txBody>
      </p:sp>
    </p:spTree>
    <p:extLst>
      <p:ext uri="{BB962C8B-B14F-4D97-AF65-F5344CB8AC3E}">
        <p14:creationId xmlns:p14="http://schemas.microsoft.com/office/powerpoint/2010/main" val="42451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3320" y="19674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88A8FA-C1F4-0A06-B170-434DDF41B9B0}"/>
              </a:ext>
            </a:extLst>
          </p:cNvPr>
          <p:cNvSpPr/>
          <p:nvPr/>
        </p:nvSpPr>
        <p:spPr>
          <a:xfrm>
            <a:off x="579864" y="54641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#9Slide03 Aturdida" pitchFamily="2" charset="-93"/>
              </a:rPr>
              <a:t>3</a:t>
            </a:r>
            <a:endParaRPr lang="vi-VN" sz="6000" b="1" dirty="0">
              <a:latin typeface="#9Slide03 Aturdida" pitchFamily="2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2C878-FA91-15D6-FA5B-D3B041812853}"/>
              </a:ext>
            </a:extLst>
          </p:cNvPr>
          <p:cNvSpPr txBox="1"/>
          <p:nvPr/>
        </p:nvSpPr>
        <p:spPr>
          <a:xfrm>
            <a:off x="1799024" y="649667"/>
            <a:ext cx="98131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0">
                <a:solidFill>
                  <a:srgbClr val="F83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các thẻ chữ số và thẻ dấu phẩy sau:</a:t>
            </a:r>
            <a:endParaRPr lang="vi-VN" sz="4000" b="1" dirty="0">
              <a:solidFill>
                <a:srgbClr val="F83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71B62E0-E22E-FF00-6A55-4FA0493E0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6" t="22357" r="35758" b="44472"/>
          <a:stretch/>
        </p:blipFill>
        <p:spPr>
          <a:xfrm>
            <a:off x="3648457" y="1567365"/>
            <a:ext cx="3959352" cy="17097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B83B3A-E075-2C7B-2012-74552E678D98}"/>
              </a:ext>
            </a:extLst>
          </p:cNvPr>
          <p:cNvSpPr txBox="1"/>
          <p:nvPr/>
        </p:nvSpPr>
        <p:spPr>
          <a:xfrm>
            <a:off x="579864" y="3752165"/>
            <a:ext cx="105983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123,456</a:t>
            </a:r>
          </a:p>
          <a:p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Làm tròn số 123,456 đến hàng đơn vị, ta được số </a:t>
            </a:r>
            <a:r>
              <a:rPr lang="vi-VN" sz="3200" b="1" i="0" dirty="0">
                <a:solidFill>
                  <a:srgbClr val="F83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123.</a:t>
            </a:r>
          </a:p>
          <a:p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 tròn số 123,456 đến hàng phần mười, ta được số </a:t>
            </a:r>
            <a:r>
              <a:rPr lang="vi-VN" sz="3200" b="1" i="0" dirty="0">
                <a:solidFill>
                  <a:srgbClr val="F83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123,5.</a:t>
            </a:r>
          </a:p>
          <a:p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 tròn số 123,456 đến hàng phần trăm, ta được số </a:t>
            </a:r>
            <a:r>
              <a:rPr lang="vi-VN" sz="3200" b="1" i="0" dirty="0">
                <a:solidFill>
                  <a:srgbClr val="F83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123,46.</a:t>
            </a:r>
          </a:p>
        </p:txBody>
      </p:sp>
    </p:spTree>
    <p:extLst>
      <p:ext uri="{BB962C8B-B14F-4D97-AF65-F5344CB8AC3E}">
        <p14:creationId xmlns:p14="http://schemas.microsoft.com/office/powerpoint/2010/main" val="358231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3320" y="19674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88A8FA-C1F4-0A06-B170-434DDF41B9B0}"/>
              </a:ext>
            </a:extLst>
          </p:cNvPr>
          <p:cNvSpPr/>
          <p:nvPr/>
        </p:nvSpPr>
        <p:spPr>
          <a:xfrm>
            <a:off x="579864" y="54641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#9Slide03 Aturdida" pitchFamily="2" charset="-93"/>
              </a:rPr>
              <a:t>4</a:t>
            </a:r>
            <a:endParaRPr lang="vi-VN" sz="6000" b="1" dirty="0">
              <a:latin typeface="#9Slide03 Aturdida" pitchFamily="2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2C878-FA91-15D6-FA5B-D3B041812853}"/>
              </a:ext>
            </a:extLst>
          </p:cNvPr>
          <p:cNvSpPr txBox="1"/>
          <p:nvPr/>
        </p:nvSpPr>
        <p:spPr>
          <a:xfrm>
            <a:off x="1799024" y="649667"/>
            <a:ext cx="98131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0" dirty="0">
                <a:solidFill>
                  <a:srgbClr val="F83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Ở mỗi ngã rẽ, Thu sẽ rẽ theo con đường ghi số thập phân bé hơn. Theo em, Thu đến thăm nhà bạn nào?</a:t>
            </a:r>
            <a:endParaRPr lang="vi-VN" sz="4000" b="1" dirty="0">
              <a:solidFill>
                <a:srgbClr val="F83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cartoon of a house&#10;&#10;Description automatically generated">
            <a:extLst>
              <a:ext uri="{FF2B5EF4-FFF2-40B4-BE49-F238E27FC236}">
                <a16:creationId xmlns:a16="http://schemas.microsoft.com/office/drawing/2014/main" id="{C0242852-F36A-C522-C805-95CBE1F1E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9" t="21460" r="9203" b="4868"/>
          <a:stretch/>
        </p:blipFill>
        <p:spPr>
          <a:xfrm>
            <a:off x="2039113" y="2706624"/>
            <a:ext cx="7031736" cy="381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96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3320" y="19674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88A8FA-C1F4-0A06-B170-434DDF41B9B0}"/>
              </a:ext>
            </a:extLst>
          </p:cNvPr>
          <p:cNvSpPr/>
          <p:nvPr/>
        </p:nvSpPr>
        <p:spPr>
          <a:xfrm>
            <a:off x="579864" y="54641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#9Slide03 Aturdida" pitchFamily="2" charset="-93"/>
              </a:rPr>
              <a:t>4</a:t>
            </a:r>
            <a:endParaRPr lang="vi-VN" sz="6000" b="1" dirty="0">
              <a:latin typeface="#9Slide03 Aturdida" pitchFamily="2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2C878-FA91-15D6-FA5B-D3B041812853}"/>
              </a:ext>
            </a:extLst>
          </p:cNvPr>
          <p:cNvSpPr txBox="1"/>
          <p:nvPr/>
        </p:nvSpPr>
        <p:spPr>
          <a:xfrm>
            <a:off x="1799024" y="649667"/>
            <a:ext cx="98131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0" dirty="0">
                <a:solidFill>
                  <a:srgbClr val="F83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 nên đến nhà bạn An.</a:t>
            </a:r>
            <a:endParaRPr lang="vi-VN" sz="4000" b="1" dirty="0">
              <a:solidFill>
                <a:srgbClr val="F83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diagram of a neighborhood&#10;&#10;Description automatically generated with medium confidence">
            <a:extLst>
              <a:ext uri="{FF2B5EF4-FFF2-40B4-BE49-F238E27FC236}">
                <a16:creationId xmlns:a16="http://schemas.microsoft.com/office/drawing/2014/main" id="{C27EA8C4-0D48-7165-A058-D5B1C0E4D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02" y="1810471"/>
            <a:ext cx="7300150" cy="410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2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r="4191"/>
          <a:stretch/>
        </p:blipFill>
        <p:spPr>
          <a:xfrm>
            <a:off x="-104504" y="0"/>
            <a:ext cx="12383590" cy="6858000"/>
          </a:xfrm>
          <a:prstGeom prst="rect">
            <a:avLst/>
          </a:prstGeom>
        </p:spPr>
      </p:pic>
      <p:pic>
        <p:nvPicPr>
          <p:cNvPr id="15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E24080AD-491A-4375-0EF0-50F38BE27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5" t="13312" r="21554" b="10650"/>
          <a:stretch/>
        </p:blipFill>
        <p:spPr>
          <a:xfrm>
            <a:off x="4210847" y="1721224"/>
            <a:ext cx="7814181" cy="5720338"/>
          </a:xfrm>
          <a:prstGeom prst="rect">
            <a:avLst/>
          </a:prstGeom>
        </p:spPr>
      </p:pic>
      <p:grpSp>
        <p:nvGrpSpPr>
          <p:cNvPr id="16" name="Nhóm 14">
            <a:extLst>
              <a:ext uri="{FF2B5EF4-FFF2-40B4-BE49-F238E27FC236}">
                <a16:creationId xmlns:a16="http://schemas.microsoft.com/office/drawing/2014/main" id="{186D5525-756D-3F5B-09AC-49D9A1F9FA85}"/>
              </a:ext>
            </a:extLst>
          </p:cNvPr>
          <p:cNvGrpSpPr/>
          <p:nvPr/>
        </p:nvGrpSpPr>
        <p:grpSpPr>
          <a:xfrm>
            <a:off x="5860844" y="5288694"/>
            <a:ext cx="4915216" cy="882861"/>
            <a:chOff x="3237546" y="1329982"/>
            <a:chExt cx="4915216" cy="882861"/>
          </a:xfrm>
        </p:grpSpPr>
        <p:sp>
          <p:nvSpPr>
            <p:cNvPr id="17" name="TextBox 47">
              <a:extLst>
                <a:ext uri="{FF2B5EF4-FFF2-40B4-BE49-F238E27FC236}">
                  <a16:creationId xmlns:a16="http://schemas.microsoft.com/office/drawing/2014/main" id="{11514643-4E34-A5A9-FDE6-B7B275DB4AA0}"/>
                </a:ext>
              </a:extLst>
            </p:cNvPr>
            <p:cNvSpPr txBox="1"/>
            <p:nvPr/>
          </p:nvSpPr>
          <p:spPr>
            <a:xfrm>
              <a:off x="3794576" y="1423464"/>
              <a:ext cx="4358186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Hình ảnh 13">
              <a:extLst>
                <a:ext uri="{FF2B5EF4-FFF2-40B4-BE49-F238E27FC236}">
                  <a16:creationId xmlns:a16="http://schemas.microsoft.com/office/drawing/2014/main" id="{0D463B1B-3ABD-11C2-D9CD-6A0F855D3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27" t="50000" r="66461" b="10821"/>
            <a:stretch/>
          </p:blipFill>
          <p:spPr>
            <a:xfrm>
              <a:off x="3237546" y="1329982"/>
              <a:ext cx="677525" cy="882861"/>
            </a:xfrm>
            <a:prstGeom prst="rect">
              <a:avLst/>
            </a:prstGeom>
          </p:spPr>
        </p:pic>
      </p:grpSp>
      <p:grpSp>
        <p:nvGrpSpPr>
          <p:cNvPr id="19" name="Nhóm 15">
            <a:extLst>
              <a:ext uri="{FF2B5EF4-FFF2-40B4-BE49-F238E27FC236}">
                <a16:creationId xmlns:a16="http://schemas.microsoft.com/office/drawing/2014/main" id="{562196CD-38AE-1A68-B151-B3C2E12CEDCB}"/>
              </a:ext>
            </a:extLst>
          </p:cNvPr>
          <p:cNvGrpSpPr/>
          <p:nvPr/>
        </p:nvGrpSpPr>
        <p:grpSpPr>
          <a:xfrm>
            <a:off x="5860844" y="3370628"/>
            <a:ext cx="4915216" cy="882861"/>
            <a:chOff x="3237546" y="1329982"/>
            <a:chExt cx="4915216" cy="882861"/>
          </a:xfrm>
        </p:grpSpPr>
        <p:sp>
          <p:nvSpPr>
            <p:cNvPr id="20" name="TextBox 47">
              <a:extLst>
                <a:ext uri="{FF2B5EF4-FFF2-40B4-BE49-F238E27FC236}">
                  <a16:creationId xmlns:a16="http://schemas.microsoft.com/office/drawing/2014/main" id="{442F4F02-101E-EE86-8A22-15C00705B5ED}"/>
                </a:ext>
              </a:extLst>
            </p:cNvPr>
            <p:cNvSpPr txBox="1"/>
            <p:nvPr/>
          </p:nvSpPr>
          <p:spPr>
            <a:xfrm>
              <a:off x="3794576" y="1423464"/>
              <a:ext cx="4358186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Hình ảnh 17">
              <a:extLst>
                <a:ext uri="{FF2B5EF4-FFF2-40B4-BE49-F238E27FC236}">
                  <a16:creationId xmlns:a16="http://schemas.microsoft.com/office/drawing/2014/main" id="{281C0316-CFCC-6DD7-9FC3-3418B607D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27" t="50000" r="66461" b="10821"/>
            <a:stretch/>
          </p:blipFill>
          <p:spPr>
            <a:xfrm>
              <a:off x="3237546" y="1329982"/>
              <a:ext cx="677525" cy="882861"/>
            </a:xfrm>
            <a:prstGeom prst="rect">
              <a:avLst/>
            </a:prstGeom>
          </p:spPr>
        </p:pic>
      </p:grpSp>
      <p:grpSp>
        <p:nvGrpSpPr>
          <p:cNvPr id="22" name="Nhóm 18">
            <a:extLst>
              <a:ext uri="{FF2B5EF4-FFF2-40B4-BE49-F238E27FC236}">
                <a16:creationId xmlns:a16="http://schemas.microsoft.com/office/drawing/2014/main" id="{9C09D894-83A2-A80F-C17C-E9665FDB294B}"/>
              </a:ext>
            </a:extLst>
          </p:cNvPr>
          <p:cNvGrpSpPr/>
          <p:nvPr/>
        </p:nvGrpSpPr>
        <p:grpSpPr>
          <a:xfrm>
            <a:off x="5860844" y="4394211"/>
            <a:ext cx="4829797" cy="882861"/>
            <a:chOff x="3237546" y="1329982"/>
            <a:chExt cx="4829797" cy="882861"/>
          </a:xfrm>
        </p:grpSpPr>
        <p:sp>
          <p:nvSpPr>
            <p:cNvPr id="23" name="TextBox 47">
              <a:extLst>
                <a:ext uri="{FF2B5EF4-FFF2-40B4-BE49-F238E27FC236}">
                  <a16:creationId xmlns:a16="http://schemas.microsoft.com/office/drawing/2014/main" id="{FBC5A1F8-2D44-2036-7AD5-BB27ECD42E53}"/>
                </a:ext>
              </a:extLst>
            </p:cNvPr>
            <p:cNvSpPr txBox="1"/>
            <p:nvPr/>
          </p:nvSpPr>
          <p:spPr>
            <a:xfrm>
              <a:off x="3709157" y="1423464"/>
              <a:ext cx="4358186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4" name="Hình ảnh 20">
              <a:extLst>
                <a:ext uri="{FF2B5EF4-FFF2-40B4-BE49-F238E27FC236}">
                  <a16:creationId xmlns:a16="http://schemas.microsoft.com/office/drawing/2014/main" id="{273F73AD-307A-0C4D-00E3-096C14194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27" t="50000" r="66461" b="10821"/>
            <a:stretch/>
          </p:blipFill>
          <p:spPr>
            <a:xfrm>
              <a:off x="3237546" y="1329982"/>
              <a:ext cx="677525" cy="882861"/>
            </a:xfrm>
            <a:prstGeom prst="rect">
              <a:avLst/>
            </a:prstGeom>
          </p:spPr>
        </p:pic>
      </p:grpSp>
      <p:grpSp>
        <p:nvGrpSpPr>
          <p:cNvPr id="25" name="Nhóm 21">
            <a:extLst>
              <a:ext uri="{FF2B5EF4-FFF2-40B4-BE49-F238E27FC236}">
                <a16:creationId xmlns:a16="http://schemas.microsoft.com/office/drawing/2014/main" id="{997D764A-06EA-FC54-EB23-79178493C7BB}"/>
              </a:ext>
            </a:extLst>
          </p:cNvPr>
          <p:cNvGrpSpPr/>
          <p:nvPr/>
        </p:nvGrpSpPr>
        <p:grpSpPr>
          <a:xfrm>
            <a:off x="5860844" y="2238696"/>
            <a:ext cx="4915216" cy="882861"/>
            <a:chOff x="3237546" y="1329982"/>
            <a:chExt cx="4915216" cy="882861"/>
          </a:xfrm>
        </p:grpSpPr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6FCFF10C-8139-0E14-4A1D-5A540FCFF107}"/>
                </a:ext>
              </a:extLst>
            </p:cNvPr>
            <p:cNvSpPr txBox="1"/>
            <p:nvPr/>
          </p:nvSpPr>
          <p:spPr>
            <a:xfrm>
              <a:off x="3794576" y="1423464"/>
              <a:ext cx="4358186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Hình ảnh 23">
              <a:extLst>
                <a:ext uri="{FF2B5EF4-FFF2-40B4-BE49-F238E27FC236}">
                  <a16:creationId xmlns:a16="http://schemas.microsoft.com/office/drawing/2014/main" id="{E6EEE333-FD13-C986-D03F-1A695A8E8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27" t="50000" r="66461" b="10821"/>
            <a:stretch/>
          </p:blipFill>
          <p:spPr>
            <a:xfrm>
              <a:off x="3237546" y="1329982"/>
              <a:ext cx="677525" cy="882861"/>
            </a:xfrm>
            <a:prstGeom prst="rect">
              <a:avLst/>
            </a:prstGeom>
          </p:spPr>
        </p:pic>
      </p:grpSp>
      <p:grpSp>
        <p:nvGrpSpPr>
          <p:cNvPr id="28" name="Nhóm 3">
            <a:extLst>
              <a:ext uri="{FF2B5EF4-FFF2-40B4-BE49-F238E27FC236}">
                <a16:creationId xmlns:a16="http://schemas.microsoft.com/office/drawing/2014/main" id="{F8FE6E6E-BB4F-8B1E-0100-16AC3378F992}"/>
              </a:ext>
            </a:extLst>
          </p:cNvPr>
          <p:cNvGrpSpPr/>
          <p:nvPr/>
        </p:nvGrpSpPr>
        <p:grpSpPr>
          <a:xfrm>
            <a:off x="4806491" y="62241"/>
            <a:ext cx="6622891" cy="4708981"/>
            <a:chOff x="0" y="0"/>
            <a:chExt cx="4522456" cy="4708981"/>
          </a:xfrm>
        </p:grpSpPr>
        <p:sp>
          <p:nvSpPr>
            <p:cNvPr id="29" name="Hộp Văn bản 1">
              <a:extLst>
                <a:ext uri="{FF2B5EF4-FFF2-40B4-BE49-F238E27FC236}">
                  <a16:creationId xmlns:a16="http://schemas.microsoft.com/office/drawing/2014/main" id="{ECAA970D-1699-3605-89B7-6550F38358CB}"/>
                </a:ext>
              </a:extLst>
            </p:cNvPr>
            <p:cNvSpPr txBox="1"/>
            <p:nvPr/>
          </p:nvSpPr>
          <p:spPr>
            <a:xfrm>
              <a:off x="0" y="0"/>
              <a:ext cx="4522456" cy="47089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0" b="1" dirty="0">
                  <a:ln w="317500">
                    <a:solidFill>
                      <a:schemeClr val="bg1"/>
                    </a:solidFill>
                    <a:prstDash val="solid"/>
                  </a:ln>
                  <a:solidFill>
                    <a:srgbClr val="FE913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DẶN DÒ</a:t>
              </a:r>
            </a:p>
          </p:txBody>
        </p:sp>
        <p:sp>
          <p:nvSpPr>
            <p:cNvPr id="30" name="Hộp Văn bản 2">
              <a:extLst>
                <a:ext uri="{FF2B5EF4-FFF2-40B4-BE49-F238E27FC236}">
                  <a16:creationId xmlns:a16="http://schemas.microsoft.com/office/drawing/2014/main" id="{FFB7A309-AE06-A776-2D5E-F5E1E85B709E}"/>
                </a:ext>
              </a:extLst>
            </p:cNvPr>
            <p:cNvSpPr txBox="1"/>
            <p:nvPr/>
          </p:nvSpPr>
          <p:spPr>
            <a:xfrm>
              <a:off x="0" y="0"/>
              <a:ext cx="4522456" cy="47089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DẶN DÒ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6" b="89602" l="4053" r="49944">
                        <a14:foregroundMark x1="40976" y1="31668" x2="41689" y2="31668"/>
                        <a14:foregroundMark x1="6454" y1="48751" x2="7205" y2="49359"/>
                        <a14:foregroundMark x1="8780" y1="61377" x2="8780" y2="61377"/>
                        <a14:foregroundMark x1="41313" y1="23160" x2="41313" y2="23160"/>
                        <a14:backgroundMark x1="35122" y1="83457" x2="32083" y2="8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" t="-2973" r="48963" b="7887"/>
          <a:stretch/>
        </p:blipFill>
        <p:spPr>
          <a:xfrm flipH="1">
            <a:off x="-459502" y="1347831"/>
            <a:ext cx="5521932" cy="577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0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r="4191"/>
          <a:stretch/>
        </p:blipFill>
        <p:spPr>
          <a:xfrm>
            <a:off x="-104504" y="0"/>
            <a:ext cx="1238359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44501" y="996535"/>
            <a:ext cx="2278967" cy="26551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2873176" y="238134"/>
            <a:ext cx="2449008" cy="2853213"/>
          </a:xfrm>
          <a:prstGeom prst="rect">
            <a:avLst/>
          </a:prstGeom>
        </p:spPr>
      </p:pic>
      <p:grpSp>
        <p:nvGrpSpPr>
          <p:cNvPr id="34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2745767" y="577681"/>
            <a:ext cx="8493812" cy="3505173"/>
            <a:chOff x="4133327" y="8204395"/>
            <a:chExt cx="7210038" cy="350517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6" b="89602" l="4053" r="49944">
                        <a14:foregroundMark x1="40976" y1="31668" x2="41689" y2="31668"/>
                        <a14:foregroundMark x1="6454" y1="48751" x2="7205" y2="49359"/>
                        <a14:foregroundMark x1="8780" y1="61377" x2="8780" y2="61377"/>
                        <a14:foregroundMark x1="41313" y1="23160" x2="41313" y2="23160"/>
                        <a14:backgroundMark x1="35122" y1="83457" x2="32083" y2="8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" t="-2973" r="48963" b="7887"/>
          <a:stretch/>
        </p:blipFill>
        <p:spPr>
          <a:xfrm flipH="1">
            <a:off x="-459502" y="1347831"/>
            <a:ext cx="5521932" cy="577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0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6"/>
          <a:stretch/>
        </p:blipFill>
        <p:spPr>
          <a:xfrm>
            <a:off x="1" y="0"/>
            <a:ext cx="12187646" cy="6887246"/>
          </a:xfrm>
          <a:prstGeom prst="rect">
            <a:avLst/>
          </a:prstGeom>
        </p:spPr>
      </p:pic>
      <p:grpSp>
        <p:nvGrpSpPr>
          <p:cNvPr id="14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5009870" y="2551440"/>
            <a:ext cx="4797215" cy="1381473"/>
            <a:chOff x="3666356" y="4573200"/>
            <a:chExt cx="4280542" cy="1381473"/>
          </a:xfrm>
        </p:grpSpPr>
        <p:sp>
          <p:nvSpPr>
            <p:cNvPr id="15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 HÁT</a:t>
              </a:r>
            </a:p>
          </p:txBody>
        </p:sp>
        <p:sp>
          <p:nvSpPr>
            <p:cNvPr id="16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 HÁT</a:t>
              </a:r>
            </a:p>
          </p:txBody>
        </p:sp>
      </p:grpSp>
      <p:grpSp>
        <p:nvGrpSpPr>
          <p:cNvPr id="17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2115180" y="3925599"/>
            <a:ext cx="10152824" cy="2100195"/>
            <a:chOff x="1308040" y="1899654"/>
            <a:chExt cx="8050104" cy="2183084"/>
          </a:xfrm>
        </p:grpSpPr>
        <p:sp>
          <p:nvSpPr>
            <p:cNvPr id="18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0" y="1907257"/>
              <a:ext cx="8050104" cy="21754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CHÚ ẾCH CON</a:t>
              </a:r>
              <a:endParaRPr lang="vi-VN" sz="13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9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406854" y="1899654"/>
              <a:ext cx="7852476" cy="21754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C</a:t>
              </a:r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Hole Hearted" panose="020B0A06020104020203" pitchFamily="34" charset="0"/>
                </a:rPr>
                <a:t>H</a:t>
              </a:r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Ú </a:t>
              </a:r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Hole Hearted" panose="020B0A06020104020203" pitchFamily="34" charset="0"/>
                </a:rPr>
                <a:t>Ế</a:t>
              </a:r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rgbClr val="F2ADA2"/>
                  </a:solidFill>
                  <a:latin typeface="SVN-Hole Hearted" panose="020B0A06020104020203" pitchFamily="34" charset="0"/>
                </a:rPr>
                <a:t>C</a:t>
              </a:r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VN-Hole Hearted" panose="020B0A06020104020203" pitchFamily="34" charset="0"/>
                </a:rPr>
                <a:t>H </a:t>
              </a:r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rgbClr val="A4EBF2"/>
                  </a:solidFill>
                  <a:latin typeface="SVN-Hole Hearted" panose="020B0A06020104020203" pitchFamily="34" charset="0"/>
                </a:rPr>
                <a:t>C</a:t>
              </a:r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13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endParaRPr lang="vi-VN" sz="13000" dirty="0">
                <a:ln w="28575">
                  <a:solidFill>
                    <a:srgbClr val="0070C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69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6407899504758195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59447"/>
            <a:ext cx="12192001" cy="691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0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rtoon farm with a barn and a horse&#10;&#10;Description automatically generated">
            <a:extLst>
              <a:ext uri="{FF2B5EF4-FFF2-40B4-BE49-F238E27FC236}">
                <a16:creationId xmlns:a16="http://schemas.microsoft.com/office/drawing/2014/main" id="{FB01AA42-A721-0ABE-53FC-07DD25A1E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5D60B7-06CA-73ED-820E-08318FBFF3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36" b="89602" l="4053" r="49944">
                        <a14:foregroundMark x1="40976" y1="31668" x2="41689" y2="31668"/>
                        <a14:foregroundMark x1="6454" y1="48751" x2="7205" y2="49359"/>
                        <a14:foregroundMark x1="8780" y1="61377" x2="8780" y2="61377"/>
                        <a14:foregroundMark x1="41313" y1="23160" x2="41313" y2="23160"/>
                        <a14:backgroundMark x1="35122" y1="83457" x2="32083" y2="8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" t="-2973" r="48963" b="7887"/>
          <a:stretch/>
        </p:blipFill>
        <p:spPr>
          <a:xfrm flipH="1">
            <a:off x="6521161" y="1448192"/>
            <a:ext cx="5521932" cy="5774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785EC2-0F1F-9A50-E912-4C557CE4C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811" y="335638"/>
            <a:ext cx="2270363" cy="16289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A0F47-9D80-C935-C364-9578C52A580D}"/>
              </a:ext>
            </a:extLst>
          </p:cNvPr>
          <p:cNvGrpSpPr/>
          <p:nvPr/>
        </p:nvGrpSpPr>
        <p:grpSpPr>
          <a:xfrm>
            <a:off x="147383" y="1725971"/>
            <a:ext cx="8728988" cy="2597000"/>
            <a:chOff x="147383" y="1725971"/>
            <a:chExt cx="8728988" cy="25970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C1AEF0-1564-B18B-B86D-6D7650D0FB4B}"/>
                </a:ext>
              </a:extLst>
            </p:cNvPr>
            <p:cNvSpPr txBox="1"/>
            <p:nvPr/>
          </p:nvSpPr>
          <p:spPr>
            <a:xfrm>
              <a:off x="148907" y="1725971"/>
              <a:ext cx="872746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0" dirty="0">
                  <a:ln w="3175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prstClr val="black"/>
                    </a:outerShdw>
                  </a:effectLst>
                  <a:latin typeface="DFVN Bagel Fat One" pitchFamily="2" charset="-93"/>
                  <a:ea typeface="DFVN Bagel Fat One" pitchFamily="2" charset="-93"/>
                </a:rPr>
                <a:t>EM ÔN LẠI NHỮNG GÌ ĐÃ HỌC</a:t>
              </a:r>
              <a:endParaRPr lang="vi-VN" sz="8000" dirty="0">
                <a:ln w="317500">
                  <a:solidFill>
                    <a:schemeClr val="bg1"/>
                  </a:solidFill>
                </a:ln>
                <a:effectLst>
                  <a:outerShdw dist="38100" dir="5400000" algn="t" rotWithShape="0">
                    <a:prstClr val="black"/>
                  </a:outerShdw>
                </a:effectLst>
                <a:latin typeface="DFVN Bagel Fat One" pitchFamily="2" charset="-93"/>
                <a:ea typeface="DFVN Bagel Fat One" pitchFamily="2" charset="-93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F1FBF9-A752-42E9-2C98-A83908091839}"/>
                </a:ext>
              </a:extLst>
            </p:cNvPr>
            <p:cNvSpPr txBox="1"/>
            <p:nvPr/>
          </p:nvSpPr>
          <p:spPr>
            <a:xfrm>
              <a:off x="147383" y="1768426"/>
              <a:ext cx="872746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0" dirty="0">
                  <a:gradFill>
                    <a:gsLst>
                      <a:gs pos="56000">
                        <a:srgbClr val="FFC000"/>
                      </a:gs>
                      <a:gs pos="54000">
                        <a:srgbClr val="F83060"/>
                      </a:gs>
                    </a:gsLst>
                    <a:lin ang="5400000" scaled="1"/>
                  </a:gradFill>
                  <a:latin typeface="DFVN Bagel Fat One" pitchFamily="2" charset="-93"/>
                  <a:ea typeface="DFVN Bagel Fat One" pitchFamily="2" charset="-93"/>
                </a:rPr>
                <a:t>EM ÔN LẠI NHỮNG GÌ ĐÃ HỌC</a:t>
              </a:r>
              <a:endParaRPr lang="vi-VN" sz="8000" dirty="0">
                <a:gradFill>
                  <a:gsLst>
                    <a:gs pos="56000">
                      <a:srgbClr val="FFC000"/>
                    </a:gs>
                    <a:gs pos="54000">
                      <a:srgbClr val="F83060"/>
                    </a:gs>
                  </a:gsLst>
                  <a:lin ang="5400000" scaled="1"/>
                </a:gradFill>
                <a:latin typeface="DFVN Bagel Fat One" pitchFamily="2" charset="-93"/>
                <a:ea typeface="DFVN Bagel Fat One" pitchFamily="2" charset="-93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0C57601-E70A-4D4E-7E85-A154F38A9D22}"/>
              </a:ext>
            </a:extLst>
          </p:cNvPr>
          <p:cNvSpPr/>
          <p:nvPr/>
        </p:nvSpPr>
        <p:spPr>
          <a:xfrm>
            <a:off x="4360126" y="4558295"/>
            <a:ext cx="1605777" cy="83439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983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solidFill>
                  <a:srgbClr val="F83060"/>
                </a:solidFill>
                <a:latin typeface="#9Slide03 Aturdida" pitchFamily="2" charset="-93"/>
              </a:rPr>
              <a:t>Tiết</a:t>
            </a:r>
            <a:r>
              <a:rPr lang="en-GB" sz="4800" dirty="0">
                <a:solidFill>
                  <a:srgbClr val="F83060"/>
                </a:solidFill>
                <a:latin typeface="#9Slide03 Aturdida" pitchFamily="2" charset="-93"/>
              </a:rPr>
              <a:t> 1</a:t>
            </a:r>
            <a:endParaRPr lang="vi-VN" sz="4800" dirty="0">
              <a:solidFill>
                <a:srgbClr val="F83060"/>
              </a:solidFill>
              <a:latin typeface="#9Slide03 Aturdid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47160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3">
            <a:extLst>
              <a:ext uri="{FF2B5EF4-FFF2-40B4-BE49-F238E27FC236}">
                <a16:creationId xmlns:a16="http://schemas.microsoft.com/office/drawing/2014/main" id="{ECBD5CC5-4741-73CA-53CB-9F78E89E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9CFD30-D015-9DBB-9E82-1D3C6CA70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87" y="468351"/>
            <a:ext cx="6529382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7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88A8FA-C1F4-0A06-B170-434DDF41B9B0}"/>
              </a:ext>
            </a:extLst>
          </p:cNvPr>
          <p:cNvSpPr/>
          <p:nvPr/>
        </p:nvSpPr>
        <p:spPr>
          <a:xfrm>
            <a:off x="579864" y="54641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#9Slide03 Aturdida" pitchFamily="2" charset="-93"/>
              </a:rPr>
              <a:t>1</a:t>
            </a:r>
            <a:endParaRPr lang="vi-VN" sz="6000" b="1" dirty="0">
              <a:latin typeface="#9Slide03 Aturdida" pitchFamily="2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2C878-FA91-15D6-FA5B-D3B041812853}"/>
              </a:ext>
            </a:extLst>
          </p:cNvPr>
          <p:cNvSpPr txBox="1"/>
          <p:nvPr/>
        </p:nvSpPr>
        <p:spPr>
          <a:xfrm>
            <a:off x="1799024" y="546410"/>
            <a:ext cx="98131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0" dirty="0">
                <a:solidFill>
                  <a:srgbClr val="F83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 cho bạn nghe những điều em học được trong chủ đề này:</a:t>
            </a:r>
            <a:endParaRPr lang="vi-VN" sz="4000" b="1" dirty="0">
              <a:solidFill>
                <a:srgbClr val="F83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group of children sitting at a desk&#10;&#10;Description automatically generated">
            <a:extLst>
              <a:ext uri="{FF2B5EF4-FFF2-40B4-BE49-F238E27FC236}">
                <a16:creationId xmlns:a16="http://schemas.microsoft.com/office/drawing/2014/main" id="{57E0A99A-023F-5B06-32FD-177C4E8B9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t="18080" r="12720"/>
          <a:stretch/>
        </p:blipFill>
        <p:spPr>
          <a:xfrm>
            <a:off x="2505455" y="2407529"/>
            <a:ext cx="7406641" cy="40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8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40752" y="0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88A8FA-C1F4-0A06-B170-434DDF41B9B0}"/>
              </a:ext>
            </a:extLst>
          </p:cNvPr>
          <p:cNvSpPr/>
          <p:nvPr/>
        </p:nvSpPr>
        <p:spPr>
          <a:xfrm>
            <a:off x="579864" y="54641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#9Slide03 Aturdida" pitchFamily="2" charset="-93"/>
              </a:rPr>
              <a:t>2</a:t>
            </a:r>
            <a:endParaRPr lang="vi-VN" sz="6000" b="1" dirty="0">
              <a:latin typeface="#9Slide03 Aturdida" pitchFamily="2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2C878-FA91-15D6-FA5B-D3B041812853}"/>
              </a:ext>
            </a:extLst>
          </p:cNvPr>
          <p:cNvSpPr txBox="1"/>
          <p:nvPr/>
        </p:nvSpPr>
        <p:spPr>
          <a:xfrm>
            <a:off x="1799024" y="546410"/>
            <a:ext cx="98131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0">
                <a:solidFill>
                  <a:srgbClr val="F83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Nêu phân số hoặc hỗn số chỉ phần đã tô màu trong các hình sau:</a:t>
            </a:r>
            <a:endParaRPr lang="vi-VN" sz="4000" b="1" dirty="0">
              <a:solidFill>
                <a:srgbClr val="F83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screenshot of a math game&#10;&#10;Description automatically generated">
            <a:extLst>
              <a:ext uri="{FF2B5EF4-FFF2-40B4-BE49-F238E27FC236}">
                <a16:creationId xmlns:a16="http://schemas.microsoft.com/office/drawing/2014/main" id="{3FE43B9D-AEF5-869D-B4A3-A9413698F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t="22987" r="8772" b="31017"/>
          <a:stretch/>
        </p:blipFill>
        <p:spPr>
          <a:xfrm>
            <a:off x="735312" y="2007220"/>
            <a:ext cx="10426903" cy="24780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8C1806-059F-B751-1A6A-9EE4ADF5D49A}"/>
                  </a:ext>
                </a:extLst>
              </p:cNvPr>
              <p:cNvSpPr txBox="1"/>
              <p:nvPr/>
            </p:nvSpPr>
            <p:spPr>
              <a:xfrm>
                <a:off x="1176510" y="4622616"/>
                <a:ext cx="800100" cy="11524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vi-VN" sz="4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8C1806-059F-B751-1A6A-9EE4ADF5D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510" y="4622616"/>
                <a:ext cx="800100" cy="11524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DB1341-3621-ECA4-91E9-47B56E134FC4}"/>
                  </a:ext>
                </a:extLst>
              </p:cNvPr>
              <p:cNvSpPr txBox="1"/>
              <p:nvPr/>
            </p:nvSpPr>
            <p:spPr>
              <a:xfrm>
                <a:off x="4665817" y="4622615"/>
                <a:ext cx="800100" cy="11524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vi-VN" sz="4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DB1341-3621-ECA4-91E9-47B56E134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817" y="4622615"/>
                <a:ext cx="800100" cy="11524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BC6D46-A766-AE08-4616-3BEADEC09ECC}"/>
                  </a:ext>
                </a:extLst>
              </p:cNvPr>
              <p:cNvSpPr txBox="1"/>
              <p:nvPr/>
            </p:nvSpPr>
            <p:spPr>
              <a:xfrm>
                <a:off x="9090882" y="4498308"/>
                <a:ext cx="800100" cy="11564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BC6D46-A766-AE08-4616-3BEADEC09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882" y="4498308"/>
                <a:ext cx="800100" cy="11564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83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40752" y="301752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88A8FA-C1F4-0A06-B170-434DDF41B9B0}"/>
              </a:ext>
            </a:extLst>
          </p:cNvPr>
          <p:cNvSpPr/>
          <p:nvPr/>
        </p:nvSpPr>
        <p:spPr>
          <a:xfrm>
            <a:off x="579864" y="54641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#9Slide03 Aturdida" pitchFamily="2" charset="-93"/>
              </a:rPr>
              <a:t>2</a:t>
            </a:r>
            <a:endParaRPr lang="vi-VN" sz="6000" b="1" dirty="0">
              <a:latin typeface="#9Slide03 Aturdida" pitchFamily="2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2C878-FA91-15D6-FA5B-D3B041812853}"/>
              </a:ext>
            </a:extLst>
          </p:cNvPr>
          <p:cNvSpPr txBox="1"/>
          <p:nvPr/>
        </p:nvSpPr>
        <p:spPr>
          <a:xfrm>
            <a:off x="1799024" y="649667"/>
            <a:ext cx="98131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0" dirty="0">
                <a:solidFill>
                  <a:srgbClr val="F83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&gt;, &lt;, = ?</a:t>
            </a:r>
            <a:endParaRPr lang="vi-VN" sz="4000" b="1" dirty="0">
              <a:solidFill>
                <a:srgbClr val="F83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screenshot of a math game&#10;&#10;Description automatically generated">
            <a:extLst>
              <a:ext uri="{FF2B5EF4-FFF2-40B4-BE49-F238E27FC236}">
                <a16:creationId xmlns:a16="http://schemas.microsoft.com/office/drawing/2014/main" id="{55089EF1-CB38-9A0F-B3FA-719325C96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3" t="70339" r="12193" b="5059"/>
          <a:stretch/>
        </p:blipFill>
        <p:spPr>
          <a:xfrm>
            <a:off x="697027" y="2047291"/>
            <a:ext cx="10924253" cy="176925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AD93FB-1B8F-7420-1846-7F4BABD87A5B}"/>
              </a:ext>
            </a:extLst>
          </p:cNvPr>
          <p:cNvSpPr/>
          <p:nvPr/>
        </p:nvSpPr>
        <p:spPr>
          <a:xfrm>
            <a:off x="1494264" y="2474719"/>
            <a:ext cx="914400" cy="914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rgbClr val="F83060"/>
                </a:solidFill>
              </a:rPr>
              <a:t>&gt;</a:t>
            </a:r>
            <a:endParaRPr lang="vi-VN" sz="5400" dirty="0">
              <a:solidFill>
                <a:srgbClr val="F8306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0D1FEF-031D-BEF8-56AA-B6169D368B22}"/>
              </a:ext>
            </a:extLst>
          </p:cNvPr>
          <p:cNvSpPr/>
          <p:nvPr/>
        </p:nvSpPr>
        <p:spPr>
          <a:xfrm>
            <a:off x="5701953" y="2474719"/>
            <a:ext cx="914400" cy="914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rgbClr val="F83060"/>
                </a:solidFill>
              </a:rPr>
              <a:t>&lt;</a:t>
            </a:r>
            <a:endParaRPr lang="vi-VN" sz="5400" dirty="0">
              <a:solidFill>
                <a:srgbClr val="F8306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3E75C9-7B74-A02D-2729-D0905B8B54CD}"/>
              </a:ext>
            </a:extLst>
          </p:cNvPr>
          <p:cNvSpPr/>
          <p:nvPr/>
        </p:nvSpPr>
        <p:spPr>
          <a:xfrm>
            <a:off x="9783336" y="2474719"/>
            <a:ext cx="914400" cy="914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rgbClr val="F83060"/>
                </a:solidFill>
              </a:rPr>
              <a:t>&lt;</a:t>
            </a:r>
            <a:endParaRPr lang="vi-VN" sz="5400" dirty="0">
              <a:solidFill>
                <a:srgbClr val="F83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9E3A0E-7EE9-161E-DF5B-D310826905F0}"/>
              </a:ext>
            </a:extLst>
          </p:cNvPr>
          <p:cNvSpPr txBox="1"/>
          <p:nvPr/>
        </p:nvSpPr>
        <p:spPr>
          <a:xfrm>
            <a:off x="240752" y="3703934"/>
            <a:ext cx="3169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fr-FR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fr-FR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fr-FR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là 28</a:t>
            </a:r>
            <a:endParaRPr lang="vi-V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F23BF4-FC1A-9E49-CB06-137C5149A24C}"/>
              </a:ext>
            </a:extLst>
          </p:cNvPr>
          <p:cNvSpPr txBox="1"/>
          <p:nvPr/>
        </p:nvSpPr>
        <p:spPr>
          <a:xfrm>
            <a:off x="4346036" y="3721370"/>
            <a:ext cx="3169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fr-FR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fr-FR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fr-FR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là 25</a:t>
            </a:r>
            <a:endParaRPr lang="vi-V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C67BAF-7CDC-0FC0-21C4-CB732EE13012}"/>
              </a:ext>
            </a:extLst>
          </p:cNvPr>
          <p:cNvSpPr txBox="1"/>
          <p:nvPr/>
        </p:nvSpPr>
        <p:spPr>
          <a:xfrm>
            <a:off x="8648787" y="3721370"/>
            <a:ext cx="3169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fr-FR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fr-FR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fr-FR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là 36</a:t>
            </a:r>
            <a:endParaRPr lang="vi-V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53A9C29-62E3-8D8A-F12A-466EA270DCEF}"/>
                  </a:ext>
                </a:extLst>
              </p:cNvPr>
              <p:cNvSpPr txBox="1"/>
              <p:nvPr/>
            </p:nvSpPr>
            <p:spPr>
              <a:xfrm>
                <a:off x="675671" y="4246567"/>
                <a:ext cx="215866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×7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×7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53A9C29-62E3-8D8A-F12A-466EA270D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1" y="4246567"/>
                <a:ext cx="2158668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3A701F-7E4F-0914-8438-0E756E791914}"/>
                  </a:ext>
                </a:extLst>
              </p:cNvPr>
              <p:cNvSpPr txBox="1"/>
              <p:nvPr/>
            </p:nvSpPr>
            <p:spPr>
              <a:xfrm>
                <a:off x="675671" y="5255226"/>
                <a:ext cx="2158668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5 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7 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3A701F-7E4F-0914-8438-0E756E791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1" y="5255226"/>
                <a:ext cx="2158668" cy="7013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8003BE5-DD33-915A-AFE9-A95732B6CE6D}"/>
                  </a:ext>
                </a:extLst>
              </p:cNvPr>
              <p:cNvSpPr txBox="1"/>
              <p:nvPr/>
            </p:nvSpPr>
            <p:spPr>
              <a:xfrm>
                <a:off x="5102984" y="4249028"/>
                <a:ext cx="2158668" cy="7257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×5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5 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×5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8003BE5-DD33-915A-AFE9-A95732B6C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984" y="4249028"/>
                <a:ext cx="2158668" cy="7257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53B2905-1BDE-0E9C-DC58-EBE50CA2C8D6}"/>
                  </a:ext>
                </a:extLst>
              </p:cNvPr>
              <p:cNvSpPr txBox="1"/>
              <p:nvPr/>
            </p:nvSpPr>
            <p:spPr>
              <a:xfrm>
                <a:off x="8756531" y="4287095"/>
                <a:ext cx="2158668" cy="7257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5 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×4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9 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×4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53B2905-1BDE-0E9C-DC58-EBE50CA2C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6531" y="4287095"/>
                <a:ext cx="2158668" cy="7257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C7BC1ED-3A7E-4BC2-23CD-675993935571}"/>
                  </a:ext>
                </a:extLst>
              </p:cNvPr>
              <p:cNvSpPr txBox="1"/>
              <p:nvPr/>
            </p:nvSpPr>
            <p:spPr>
              <a:xfrm>
                <a:off x="8756531" y="5274612"/>
                <a:ext cx="249850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7 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12 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C7BC1ED-3A7E-4BC2-23CD-675993935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6531" y="5274612"/>
                <a:ext cx="2498504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84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/>
      <p:bldP spid="16" grpId="0"/>
      <p:bldP spid="17" grpId="0"/>
      <p:bldP spid="18" grpId="0"/>
      <p:bldP spid="20" grpId="0"/>
      <p:bldP spid="21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3320" y="196749"/>
            <a:ext cx="11556314" cy="6464501"/>
          </a:xfrm>
          <a:custGeom>
            <a:avLst/>
            <a:gdLst>
              <a:gd name="connsiteX0" fmla="*/ 0 w 11556314"/>
              <a:gd name="connsiteY0" fmla="*/ 1077438 h 6464501"/>
              <a:gd name="connsiteX1" fmla="*/ 1077438 w 11556314"/>
              <a:gd name="connsiteY1" fmla="*/ 0 h 6464501"/>
              <a:gd name="connsiteX2" fmla="*/ 10478876 w 11556314"/>
              <a:gd name="connsiteY2" fmla="*/ 0 h 6464501"/>
              <a:gd name="connsiteX3" fmla="*/ 11556314 w 11556314"/>
              <a:gd name="connsiteY3" fmla="*/ 1077438 h 6464501"/>
              <a:gd name="connsiteX4" fmla="*/ 11556314 w 11556314"/>
              <a:gd name="connsiteY4" fmla="*/ 5387063 h 6464501"/>
              <a:gd name="connsiteX5" fmla="*/ 10478876 w 11556314"/>
              <a:gd name="connsiteY5" fmla="*/ 6464501 h 6464501"/>
              <a:gd name="connsiteX6" fmla="*/ 1077438 w 11556314"/>
              <a:gd name="connsiteY6" fmla="*/ 6464501 h 6464501"/>
              <a:gd name="connsiteX7" fmla="*/ 0 w 11556314"/>
              <a:gd name="connsiteY7" fmla="*/ 5387063 h 6464501"/>
              <a:gd name="connsiteX8" fmla="*/ 0 w 11556314"/>
              <a:gd name="connsiteY8" fmla="*/ 1077438 h 64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64501" fill="none" extrusionOk="0">
                <a:moveTo>
                  <a:pt x="0" y="1077438"/>
                </a:moveTo>
                <a:cubicBezTo>
                  <a:pt x="-113572" y="489447"/>
                  <a:pt x="466684" y="89156"/>
                  <a:pt x="1077438" y="0"/>
                </a:cubicBezTo>
                <a:cubicBezTo>
                  <a:pt x="2845474" y="77600"/>
                  <a:pt x="9321180" y="-27269"/>
                  <a:pt x="10478876" y="0"/>
                </a:cubicBezTo>
                <a:cubicBezTo>
                  <a:pt x="11086867" y="-17067"/>
                  <a:pt x="11654606" y="511321"/>
                  <a:pt x="11556314" y="1077438"/>
                </a:cubicBezTo>
                <a:cubicBezTo>
                  <a:pt x="11665314" y="2912318"/>
                  <a:pt x="11478105" y="4512458"/>
                  <a:pt x="11556314" y="5387063"/>
                </a:cubicBezTo>
                <a:cubicBezTo>
                  <a:pt x="11448273" y="5939851"/>
                  <a:pt x="11014376" y="6490765"/>
                  <a:pt x="10478876" y="6464501"/>
                </a:cubicBezTo>
                <a:cubicBezTo>
                  <a:pt x="6196029" y="6513678"/>
                  <a:pt x="5449467" y="6341799"/>
                  <a:pt x="1077438" y="6464501"/>
                </a:cubicBezTo>
                <a:cubicBezTo>
                  <a:pt x="475604" y="6516582"/>
                  <a:pt x="-8013" y="5989016"/>
                  <a:pt x="0" y="5387063"/>
                </a:cubicBezTo>
                <a:cubicBezTo>
                  <a:pt x="47022" y="3891383"/>
                  <a:pt x="104569" y="1569815"/>
                  <a:pt x="0" y="1077438"/>
                </a:cubicBezTo>
                <a:close/>
              </a:path>
              <a:path w="11556314" h="6464501" stroke="0" extrusionOk="0">
                <a:moveTo>
                  <a:pt x="0" y="1077438"/>
                </a:moveTo>
                <a:cubicBezTo>
                  <a:pt x="37507" y="478098"/>
                  <a:pt x="552259" y="-4662"/>
                  <a:pt x="1077438" y="0"/>
                </a:cubicBezTo>
                <a:cubicBezTo>
                  <a:pt x="3231816" y="-129276"/>
                  <a:pt x="6072687" y="-77778"/>
                  <a:pt x="10478876" y="0"/>
                </a:cubicBezTo>
                <a:cubicBezTo>
                  <a:pt x="11043814" y="-96006"/>
                  <a:pt x="11538219" y="586724"/>
                  <a:pt x="11556314" y="1077438"/>
                </a:cubicBezTo>
                <a:cubicBezTo>
                  <a:pt x="11637913" y="1832735"/>
                  <a:pt x="11710614" y="4080341"/>
                  <a:pt x="11556314" y="5387063"/>
                </a:cubicBezTo>
                <a:cubicBezTo>
                  <a:pt x="11604008" y="6082699"/>
                  <a:pt x="11030186" y="6479368"/>
                  <a:pt x="10478876" y="6464501"/>
                </a:cubicBezTo>
                <a:cubicBezTo>
                  <a:pt x="7080896" y="6508721"/>
                  <a:pt x="3958131" y="6435119"/>
                  <a:pt x="1077438" y="6464501"/>
                </a:cubicBezTo>
                <a:cubicBezTo>
                  <a:pt x="453830" y="6354785"/>
                  <a:pt x="-8837" y="5980074"/>
                  <a:pt x="0" y="5387063"/>
                </a:cubicBezTo>
                <a:cubicBezTo>
                  <a:pt x="-159954" y="3559182"/>
                  <a:pt x="22140" y="3120266"/>
                  <a:pt x="0" y="107743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88A8FA-C1F4-0A06-B170-434DDF41B9B0}"/>
              </a:ext>
            </a:extLst>
          </p:cNvPr>
          <p:cNvSpPr/>
          <p:nvPr/>
        </p:nvSpPr>
        <p:spPr>
          <a:xfrm>
            <a:off x="579864" y="54641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#9Slide03 Aturdida" pitchFamily="2" charset="-93"/>
              </a:rPr>
              <a:t>2</a:t>
            </a:r>
            <a:endParaRPr lang="vi-VN" sz="6000" b="1" dirty="0">
              <a:latin typeface="#9Slide03 Aturdida" pitchFamily="2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2C878-FA91-15D6-FA5B-D3B041812853}"/>
              </a:ext>
            </a:extLst>
          </p:cNvPr>
          <p:cNvSpPr txBox="1"/>
          <p:nvPr/>
        </p:nvSpPr>
        <p:spPr>
          <a:xfrm>
            <a:off x="1799024" y="649667"/>
            <a:ext cx="98131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0">
                <a:solidFill>
                  <a:srgbClr val="F83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Tìm lỗi sai rồi sửa lại cho đúng</a:t>
            </a:r>
            <a:endParaRPr lang="vi-VN" sz="4000" b="1" dirty="0">
              <a:solidFill>
                <a:srgbClr val="F83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ece of bread with numbers on it&#10;&#10;Description automatically generated">
            <a:extLst>
              <a:ext uri="{FF2B5EF4-FFF2-40B4-BE49-F238E27FC236}">
                <a16:creationId xmlns:a16="http://schemas.microsoft.com/office/drawing/2014/main" id="{7AE9989A-F3F7-1B89-6E2F-AECC5C623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8" t="27108" r="10351"/>
          <a:stretch/>
        </p:blipFill>
        <p:spPr>
          <a:xfrm>
            <a:off x="460542" y="1810471"/>
            <a:ext cx="10968833" cy="348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3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397</Words>
  <Application>Microsoft Office PowerPoint</Application>
  <PresentationFormat>Widescreen</PresentationFormat>
  <Paragraphs>69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DFVN Bagel Fat One</vt:lpstr>
      <vt:lpstr>Calibri</vt:lpstr>
      <vt:lpstr>#9Slide03 Aturdida</vt:lpstr>
      <vt:lpstr>UTM Duepuntozero</vt:lpstr>
      <vt:lpstr>SVN-Poky's</vt:lpstr>
      <vt:lpstr>SVN-Hole Hearted</vt:lpstr>
      <vt:lpstr>Cambria Math</vt:lpstr>
      <vt:lpstr>Calibri Light</vt:lpstr>
      <vt:lpstr>UTM Edwardian</vt:lpstr>
      <vt:lpstr>LNTH-LuoLuoNotangYuanTi 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 NGOC HONG HANH</dc:creator>
  <cp:lastModifiedBy>VO THI YEN NHI</cp:lastModifiedBy>
  <cp:revision>26</cp:revision>
  <dcterms:created xsi:type="dcterms:W3CDTF">2022-12-14T06:13:10Z</dcterms:created>
  <dcterms:modified xsi:type="dcterms:W3CDTF">2024-09-25T18:00:42Z</dcterms:modified>
</cp:coreProperties>
</file>