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8" r:id="rId4"/>
    <p:sldId id="259" r:id="rId5"/>
    <p:sldId id="256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E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1670D-7204-4108-B9A8-15D0B7957A3E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891DE-60D8-44BA-B2C8-08FC4F90B0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49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29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0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3072-8C62-7C5B-EDE3-F32D52CA3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29611-D638-74F0-1ACA-2DF0565F9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AEBC0-9C05-B0A6-FB4F-210A95DF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18AEC-DCC4-A92A-8255-FC290FC6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57B2-E0E5-C1AF-526C-3E3D6BDF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42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AF70-1E0D-B721-CC37-9BB6C2D0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1ACD7-31CA-1E0F-788A-B531BD934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64EE1-A195-5404-94FA-6D217651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C1454-CF85-13F9-4946-3EDB906F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91948-3D57-8BC6-90FE-46B5C0D8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55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767AE-A143-2D04-5C9E-6AF4F113C7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73761-10D2-0701-B42C-E3DF29081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CC625-2D49-ECCB-0452-29517261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091F-116C-0A64-2990-C86800C0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CCBB6-4D16-0F1E-080D-F841BDF3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76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kids riding a train&#10;&#10;Description automatically generated">
            <a:extLst>
              <a:ext uri="{FF2B5EF4-FFF2-40B4-BE49-F238E27FC236}">
                <a16:creationId xmlns:a16="http://schemas.microsoft.com/office/drawing/2014/main" id="{951B8E32-D931-F627-E294-AA31346A8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5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0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6" y="0"/>
            <a:ext cx="12180864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9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3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b="8360"/>
          <a:stretch/>
        </p:blipFill>
        <p:spPr>
          <a:xfrm>
            <a:off x="-1057" y="-24981"/>
            <a:ext cx="12193057" cy="706833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76941" y="376644"/>
            <a:ext cx="11038115" cy="6126480"/>
            <a:chOff x="576943" y="1867989"/>
            <a:chExt cx="11038115" cy="4428308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727166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271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rcRect b="10611"/>
          <a:stretch/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576943" y="1867989"/>
            <a:ext cx="11038115" cy="4428308"/>
            <a:chOff x="576943" y="1867989"/>
            <a:chExt cx="11038115" cy="4428308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727165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611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57A2-33CA-35A6-4300-DF3AE8E1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DDC7-F5F3-84A1-2316-D85117D2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942A7-F240-63C7-A1F6-85510992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C0289-17D8-6774-B8DA-D61FCE53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8D68C-496E-8693-ECA8-1094EC54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6161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0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in the clouds&#10;&#10;Description automatically generated">
            <a:extLst>
              <a:ext uri="{FF2B5EF4-FFF2-40B4-BE49-F238E27FC236}">
                <a16:creationId xmlns:a16="http://schemas.microsoft.com/office/drawing/2014/main" id="{AD2749F2-7D3A-39D9-E41C-2666F0B0B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542544" y="1743456"/>
            <a:ext cx="11106912" cy="4389120"/>
            <a:chOff x="633984" y="1743456"/>
            <a:chExt cx="11106912" cy="4389120"/>
          </a:xfrm>
        </p:grpSpPr>
        <p:sp>
          <p:nvSpPr>
            <p:cNvPr id="12" name="Rounded Rectangle 11"/>
            <p:cNvSpPr/>
            <p:nvPr userDrawn="1"/>
          </p:nvSpPr>
          <p:spPr>
            <a:xfrm>
              <a:off x="633984" y="1743456"/>
              <a:ext cx="11106912" cy="4389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792480" y="1914144"/>
              <a:ext cx="10789920" cy="40477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8991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/>
          <a:stretch/>
        </p:blipFill>
        <p:spPr>
          <a:xfrm>
            <a:off x="-1" y="0"/>
            <a:ext cx="12192001" cy="68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719" y="247818"/>
            <a:ext cx="11656562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4F5E-F123-790A-3EB8-72487301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3BB6D-9327-7219-9CDB-F842BA3BF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C5E38-C2C5-DC40-5AB4-B8D61956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1EDC8-AFA1-7FAD-9629-A2A55E2E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C370E-DCFC-B442-3891-4C53972E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632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2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2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C9CD-0769-2543-2030-45CC600CD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140A-B1DF-8A37-8083-FB9236D66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36FC6-7AC3-BB16-DFCD-974F779C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182B0-A98C-8A5C-4C4E-F5F5C57F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31227-B248-D2A6-76C8-DF89F67D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B0158-1B00-54EF-300A-33E5CA7D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551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1ECC-8D93-C081-E3ED-5FD117BE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5BB50-9752-3F89-0F44-BB91BE5F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0E120-0AF3-80A0-394A-7A242F5A7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23CC5-B323-7BD7-BC17-C10DA13DE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8C2C2-422A-AF26-FEA1-FE8CEA4B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6DE02-24F0-E5BD-BE12-5D0D6650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C774F-6A06-4611-EBD7-2A1D7A57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9D831-38A0-B0CD-DF2E-BE4E5097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63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6970-77DD-F93B-10A4-7020B10F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03641-2002-4264-D354-A146A9C5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14BAC-F5F6-CA2B-5D36-ACFEEDAF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0ADC7-68B0-9194-5BDA-709A4223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52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DC3E5-EC0C-A855-D805-DE0E0F69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EB8B6-B058-2CF5-13FD-B26396EB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59CD1-24DC-6D74-1F56-338A58F2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02A3-DA10-9DCD-510A-A34CF818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30B18-C3F2-0231-A76B-559AEB1C3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D5ED-34AD-5EC6-7581-367E2E4D8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FEB7D-3397-0B48-7FC9-277A23BC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B6391-AA39-E03C-3BA3-D1ED95BB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E6A16-F19A-E435-80FF-259C40BA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265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165B-DE75-9BC4-4356-E82A1B20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71295-3F34-6A90-B78E-D5A37F16E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804CA-6B9E-CF31-E47E-E2EF0DB78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873F8-FFA5-68A6-9E41-9F9D515C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BD311-0B05-A68C-9EEA-33C5A72B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30D0B-C479-9135-8612-C801B120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51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AF081-4890-A5E3-52EB-A21B9827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AC75F-4A22-071A-8F49-497FB298F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1F6E2-A3DA-A6AF-5358-B2D9A8F7D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483B05-1F70-4E1A-B002-579E2E0C083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3D43-B068-B626-FCD8-A7BD7AA53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1355-EEE8-4172-9114-95EA0BCDE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90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24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88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slide" Target="slide18.xml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slide" Target="slide16.xml"/><Relationship Id="rId12" Type="http://schemas.microsoft.com/office/2007/relationships/hdphoto" Target="../media/hdphoto2.wdp"/><Relationship Id="rId17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7.gif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3.wdp"/><Relationship Id="rId10" Type="http://schemas.openxmlformats.org/officeDocument/2006/relationships/image" Target="../media/image20.png"/><Relationship Id="rId19" Type="http://schemas.openxmlformats.org/officeDocument/2006/relationships/image" Target="../media/image26.gif"/><Relationship Id="rId4" Type="http://schemas.openxmlformats.org/officeDocument/2006/relationships/slide" Target="slide10.xml"/><Relationship Id="rId9" Type="http://schemas.openxmlformats.org/officeDocument/2006/relationships/slide" Target="slide14.xml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128" y="371117"/>
            <a:ext cx="5895343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16686" y="299286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  <a:endParaRPr lang="vi-VN" sz="4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CA1C4-6968-4408-4ABF-CA86F4DFD2A0}"/>
                  </a:ext>
                </a:extLst>
              </p:cNvPr>
              <p:cNvSpPr txBox="1"/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438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n-NO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17,5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45,71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CA1C4-6968-4408-4ABF-CA86F4DFD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blipFill>
                <a:blip r:embed="rId3"/>
                <a:stretch>
                  <a:fillRect l="-2408" t="-535" b="-12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6CC5C8D-122D-52D5-29F2-709BB3ED4687}"/>
              </a:ext>
            </a:extLst>
          </p:cNvPr>
          <p:cNvSpPr txBox="1"/>
          <p:nvPr/>
        </p:nvSpPr>
        <p:spPr>
          <a:xfrm>
            <a:off x="1091184" y="2824129"/>
            <a:ext cx="10570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nghìn chín trăm ba mươi ki-lô-mét vuông,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lăm phẩy hai mươi sáu ki-lô-mét vuông,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Chín trăm bốn mươi mốt phẩy bảy ki-lô-mét vuông.</a:t>
            </a:r>
          </a:p>
        </p:txBody>
      </p:sp>
    </p:spTree>
    <p:extLst>
      <p:ext uri="{BB962C8B-B14F-4D97-AF65-F5344CB8AC3E}">
        <p14:creationId xmlns:p14="http://schemas.microsoft.com/office/powerpoint/2010/main" val="162499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03" y="1624912"/>
            <a:ext cx="4763898" cy="4797995"/>
          </a:xfrm>
          <a:prstGeom prst="rect">
            <a:avLst/>
          </a:prstGeom>
        </p:spPr>
      </p:pic>
      <p:pic>
        <p:nvPicPr>
          <p:cNvPr id="10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846" t="30472" r="19449" b="29057"/>
          <a:stretch/>
        </p:blipFill>
        <p:spPr>
          <a:xfrm>
            <a:off x="2676503" y="1873477"/>
            <a:ext cx="2427333" cy="89552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05156" y="3087062"/>
            <a:ext cx="4804064" cy="3017782"/>
            <a:chOff x="1405156" y="3087062"/>
            <a:chExt cx="4804064" cy="30177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5156" y="3087062"/>
              <a:ext cx="4804064" cy="30177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5244" y="3550282"/>
              <a:ext cx="4189853" cy="1824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9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16686" y="299286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  <a:endParaRPr lang="vi-VN" sz="4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CA1C4-6968-4408-4ABF-CA86F4DFD2A0}"/>
                  </a:ext>
                </a:extLst>
              </p:cNvPr>
              <p:cNvSpPr txBox="1"/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438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n-NO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17,5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45,71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CA1C4-6968-4408-4ABF-CA86F4DFD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blipFill>
                <a:blip r:embed="rId3"/>
                <a:stretch>
                  <a:fillRect l="-2408" t="-535" b="-12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6CC5C8D-122D-52D5-29F2-709BB3ED4687}"/>
              </a:ext>
            </a:extLst>
          </p:cNvPr>
          <p:cNvSpPr txBox="1"/>
          <p:nvPr/>
        </p:nvSpPr>
        <p:spPr>
          <a:xfrm>
            <a:off x="1091184" y="2824129"/>
            <a:ext cx="10570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D5A592-62E2-D9B3-DCFF-CD05756BE1C3}"/>
                  </a:ext>
                </a:extLst>
              </p:cNvPr>
              <p:cNvSpPr txBox="1"/>
              <p:nvPr/>
            </p:nvSpPr>
            <p:spPr>
              <a:xfrm>
                <a:off x="1091184" y="3470460"/>
                <a:ext cx="10009632" cy="2922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438 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Bốn trăm ba mươi tám ki-lô-mét vuông.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Một phần năm trăm ki-lô-mét vuông.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17,5 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Mười bảy phẩy năm ki-lô-mét vuông.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45,71 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Bốn mươi lăm phẩy bảy mươi mốt ki-lô-mét vuông.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D5A592-62E2-D9B3-DCFF-CD05756BE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184" y="3470460"/>
                <a:ext cx="10009632" cy="2922531"/>
              </a:xfrm>
              <a:prstGeom prst="rect">
                <a:avLst/>
              </a:prstGeom>
              <a:blipFill>
                <a:blip r:embed="rId4"/>
                <a:stretch>
                  <a:fillRect l="-1218" b="-29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21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16686" y="299286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  <a:endParaRPr lang="vi-VN" sz="4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C5C8D-122D-52D5-29F2-709BB3ED4687}"/>
              </a:ext>
            </a:extLst>
          </p:cNvPr>
          <p:cNvSpPr txBox="1"/>
          <p:nvPr/>
        </p:nvSpPr>
        <p:spPr>
          <a:xfrm>
            <a:off x="1091184" y="1096016"/>
            <a:ext cx="10570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D5A592-62E2-D9B3-DCFF-CD05756BE1C3}"/>
                  </a:ext>
                </a:extLst>
              </p:cNvPr>
              <p:cNvSpPr txBox="1"/>
              <p:nvPr/>
            </p:nvSpPr>
            <p:spPr>
              <a:xfrm>
                <a:off x="1091184" y="1955122"/>
                <a:ext cx="10786872" cy="325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– Mười nghìn chín trăm ba mươi ki-lô-mét vuông: 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10 930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𝒌𝒎</m:t>
                        </m:r>
                      </m:e>
                      <m:sup>
                        <m:r>
                          <a:rPr lang="en-GB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– Mười lăm phẩy hai mươi sáu ki-lô-mét vuông: 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15,26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𝒌𝒎</m:t>
                        </m:r>
                      </m:e>
                      <m:sup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– Chín trăm bốn mươi mốt phẩy bảy ki-lô-mét vuông: 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941,7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𝒌𝒎</m:t>
                        </m:r>
                      </m:e>
                      <m:sup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D5A592-62E2-D9B3-DCFF-CD05756BE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184" y="1955122"/>
                <a:ext cx="10786872" cy="3258649"/>
              </a:xfrm>
              <a:prstGeom prst="rect">
                <a:avLst/>
              </a:prstGeom>
              <a:blipFill>
                <a:blip r:embed="rId3"/>
                <a:stretch>
                  <a:fillRect l="-1130" b="-50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14">
            <a:hlinkClick r:id="rId4" action="ppaction://hlinksldjump"/>
            <a:extLst>
              <a:ext uri="{FF2B5EF4-FFF2-40B4-BE49-F238E27FC236}">
                <a16:creationId xmlns:a16="http://schemas.microsoft.com/office/drawing/2014/main" id="{EFCC20D2-A7F8-53E4-49D4-26C8BF2DC51C}"/>
              </a:ext>
            </a:extLst>
          </p:cNvPr>
          <p:cNvSpPr/>
          <p:nvPr/>
        </p:nvSpPr>
        <p:spPr>
          <a:xfrm>
            <a:off x="10329036" y="5919000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11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5400" b="1" ker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vi-VN" sz="48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2</a:t>
            </a:r>
            <a:endParaRPr lang="vi-VN" sz="48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A5B4617-D797-932B-7D9F-93C275555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31336" r="11535" b="11840"/>
          <a:stretch/>
        </p:blipFill>
        <p:spPr>
          <a:xfrm>
            <a:off x="265176" y="1704820"/>
            <a:ext cx="11631168" cy="25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9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11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5400" b="1" kern="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5400" b="1" kern="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b="1" kern="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5400" b="1" kern="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8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2</a:t>
            </a:r>
            <a:endParaRPr lang="vi-VN" sz="48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892584-F012-9A62-9840-FFD94122C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801922"/>
              </p:ext>
            </p:extLst>
          </p:nvPr>
        </p:nvGraphicFramePr>
        <p:xfrm>
          <a:off x="1024128" y="554582"/>
          <a:ext cx="8951976" cy="3333782"/>
        </p:xfrm>
        <a:graphic>
          <a:graphicData uri="http://schemas.openxmlformats.org/drawingml/2006/table">
            <a:tbl>
              <a:tblPr/>
              <a:tblGrid>
                <a:gridCol w="6369655">
                  <a:extLst>
                    <a:ext uri="{9D8B030D-6E8A-4147-A177-3AD203B41FA5}">
                      <a16:colId xmlns:a16="http://schemas.microsoft.com/office/drawing/2014/main" val="2089612986"/>
                    </a:ext>
                  </a:extLst>
                </a:gridCol>
                <a:gridCol w="2582321">
                  <a:extLst>
                    <a:ext uri="{9D8B030D-6E8A-4147-A177-3AD203B41FA5}">
                      <a16:colId xmlns:a16="http://schemas.microsoft.com/office/drawing/2014/main" val="3291585438"/>
                    </a:ext>
                  </a:extLst>
                </a:gridCol>
              </a:tblGrid>
              <a:tr h="3333782">
                <a:tc>
                  <a:txBody>
                    <a:bodyPr/>
                    <a:lstStyle/>
                    <a:p>
                      <a:pPr algn="just"/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3 km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= </a:t>
                      </a:r>
                      <a:r>
                        <a:rPr lang="it-IT" sz="3600" dirty="0">
                          <a:solidFill>
                            <a:srgbClr val="ED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3 000 000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it-IT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1 000 000 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= </a:t>
                      </a:r>
                      <a:r>
                        <a:rPr lang="it-IT" sz="3600" dirty="0">
                          <a:solidFill>
                            <a:srgbClr val="ED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km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it-IT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5 km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= </a:t>
                      </a:r>
                      <a:r>
                        <a:rPr lang="it-IT" sz="3600" dirty="0">
                          <a:solidFill>
                            <a:srgbClr val="ED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34826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D81778-263B-3F94-9F90-B01833DB5E3A}"/>
              </a:ext>
            </a:extLst>
          </p:cNvPr>
          <p:cNvSpPr txBox="1"/>
          <p:nvPr/>
        </p:nvSpPr>
        <p:spPr>
          <a:xfrm>
            <a:off x="6467856" y="1419181"/>
            <a:ext cx="80505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332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600" b="0" i="0" dirty="0">
                <a:solidFill>
                  <a:srgbClr val="ED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332 000 000 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9 000 000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600" b="0" i="0" dirty="0">
                <a:solidFill>
                  <a:srgbClr val="ED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4 500 ha = </a:t>
            </a:r>
            <a:r>
              <a:rPr lang="vi-VN" sz="3600" b="0" i="0" dirty="0">
                <a:solidFill>
                  <a:srgbClr val="ED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ight Arrow 14">
            <a:hlinkClick r:id="rId3" action="ppaction://hlinksldjump"/>
            <a:extLst>
              <a:ext uri="{FF2B5EF4-FFF2-40B4-BE49-F238E27FC236}">
                <a16:creationId xmlns:a16="http://schemas.microsoft.com/office/drawing/2014/main" id="{445A5211-0CA7-35A4-530F-FBF09938A582}"/>
              </a:ext>
            </a:extLst>
          </p:cNvPr>
          <p:cNvSpPr/>
          <p:nvPr/>
        </p:nvSpPr>
        <p:spPr>
          <a:xfrm>
            <a:off x="10329036" y="5919000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4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2021):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3</a:t>
            </a:r>
            <a:endParaRPr lang="vi-VN" sz="48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BC9B63B-A1F4-1E1E-643E-3BA037CA4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26000" r="7588" b="8320"/>
          <a:stretch/>
        </p:blipFill>
        <p:spPr>
          <a:xfrm>
            <a:off x="313944" y="1966786"/>
            <a:ext cx="11245699" cy="32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3</a:t>
            </a:r>
            <a:endParaRPr lang="vi-VN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4F6E8-31FC-BB61-A23C-C639996926D6}"/>
              </a:ext>
            </a:extLst>
          </p:cNvPr>
          <p:cNvSpPr txBox="1"/>
          <p:nvPr/>
        </p:nvSpPr>
        <p:spPr>
          <a:xfrm>
            <a:off x="694944" y="1993392"/>
            <a:ext cx="10571226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1 284,7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2 095,4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3 359,8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Thành phố có diện tích bé nhất là Đà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Thành phố có diện tích lớn nhất là Hà Nội.</a:t>
            </a:r>
          </a:p>
        </p:txBody>
      </p:sp>
      <p:sp>
        <p:nvSpPr>
          <p:cNvPr id="9" name="Right Arrow 14">
            <a:hlinkClick r:id="rId3" action="ppaction://hlinksldjump"/>
            <a:extLst>
              <a:ext uri="{FF2B5EF4-FFF2-40B4-BE49-F238E27FC236}">
                <a16:creationId xmlns:a16="http://schemas.microsoft.com/office/drawing/2014/main" id="{8EBB0A23-31B1-9608-C234-78D48CB1F20C}"/>
              </a:ext>
            </a:extLst>
          </p:cNvPr>
          <p:cNvSpPr/>
          <p:nvPr/>
        </p:nvSpPr>
        <p:spPr>
          <a:xfrm>
            <a:off x="10329036" y="5919000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68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BA041-BC49-861C-9BB5-5FEB1B79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43" y="574472"/>
            <a:ext cx="9413040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:a16="http://schemas.microsoft.com/office/drawing/2014/main" id="{0B39A2FA-28DB-D64C-C938-3A1D9F60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28945" r="9956" b="2243"/>
          <a:stretch/>
        </p:blipFill>
        <p:spPr>
          <a:xfrm>
            <a:off x="1078993" y="1536192"/>
            <a:ext cx="9601200" cy="4997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1062228" y="335863"/>
            <a:ext cx="1006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1km. 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547F-224C-633E-0EC5-16E8604CE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3F737-5CDE-8921-3193-E797675EA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3B5E2D47-C3C3-1CC5-3957-3DD9E433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8F6C6-D5C3-0C58-0F2B-9FBE72CB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38" y="620884"/>
            <a:ext cx="2270363" cy="1628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649922-9497-D039-FB1B-21C2C6789B6F}"/>
              </a:ext>
            </a:extLst>
          </p:cNvPr>
          <p:cNvGrpSpPr/>
          <p:nvPr/>
        </p:nvGrpSpPr>
        <p:grpSpPr>
          <a:xfrm>
            <a:off x="886969" y="2028616"/>
            <a:ext cx="7991856" cy="2800767"/>
            <a:chOff x="886969" y="2028616"/>
            <a:chExt cx="7991856" cy="2800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B0F552-216C-7E6B-1D63-3C1260FF5732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srgbClr val="3EE7B0"/>
                    </a:outerShdw>
                  </a:effectLst>
                  <a:latin typeface="#9Slide07 SVNBrandon Printed Sh" panose="02000000000000000000" pitchFamily="2" charset="0"/>
                </a:rPr>
                <a:t>KI- LÔ- MÉT VUÔNG</a:t>
              </a:r>
              <a:endParaRPr lang="vi-VN" sz="88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srgbClr val="3EE7B0"/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DC3BCE-1243-B417-FC99-6856A9CC73A7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gradFill>
                    <a:gsLst>
                      <a:gs pos="48000">
                        <a:srgbClr val="FFC000"/>
                      </a:gs>
                      <a:gs pos="67000">
                        <a:srgbClr val="FF9933"/>
                      </a:gs>
                    </a:gsLst>
                    <a:lin ang="5400000" scaled="1"/>
                  </a:gradFill>
                  <a:latin typeface="#9Slide07 SVNBrandon Printed Sh" panose="02000000000000000000" pitchFamily="2" charset="0"/>
                </a:rPr>
                <a:t>KI- LÔ- MÉT VUÔNG</a:t>
              </a:r>
              <a:endParaRPr lang="vi-VN" sz="8800" dirty="0">
                <a:gradFill>
                  <a:gsLst>
                    <a:gs pos="48000">
                      <a:srgbClr val="FFC000"/>
                    </a:gs>
                    <a:gs pos="67000">
                      <a:srgbClr val="FF9933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038F17-4207-2690-C233-105CC3DD4532}"/>
              </a:ext>
            </a:extLst>
          </p:cNvPr>
          <p:cNvSpPr txBox="1"/>
          <p:nvPr/>
        </p:nvSpPr>
        <p:spPr>
          <a:xfrm>
            <a:off x="5518515" y="4995932"/>
            <a:ext cx="150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-93"/>
              </a:rPr>
              <a:t>Tiết</a:t>
            </a: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-93"/>
              </a:rPr>
              <a:t> 1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oosterNextFYBlack" panose="02000A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59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28" y="689130"/>
            <a:ext cx="589534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678180" y="473023"/>
            <a:ext cx="10358628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9900" algn="l"/>
              </a:tabLst>
            </a:pP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phế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Ki-lô-mét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km.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678180" y="473023"/>
            <a:ext cx="10358628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Cách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viết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ki-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kern="100" baseline="300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A7174-22E3-7159-4A74-3FDFCE1C058C}"/>
              </a:ext>
            </a:extLst>
          </p:cNvPr>
          <p:cNvSpPr/>
          <p:nvPr/>
        </p:nvSpPr>
        <p:spPr>
          <a:xfrm>
            <a:off x="2743200" y="1691640"/>
            <a:ext cx="6300216" cy="2651760"/>
          </a:xfrm>
          <a:prstGeom prst="roundRect">
            <a:avLst/>
          </a:prstGeom>
          <a:solidFill>
            <a:srgbClr val="3EE7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lnSpc>
                <a:spcPct val="150000"/>
              </a:lnSpc>
              <a:spcAft>
                <a:spcPts val="400"/>
              </a:spcAft>
              <a:tabLst>
                <a:tab pos="483870" algn="l"/>
              </a:tabLst>
            </a:pP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  <a:r>
              <a:rPr lang="en-US" sz="3600" b="1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1 000 000 m</a:t>
            </a:r>
            <a:r>
              <a:rPr lang="en-US" sz="3600" b="1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54000" algn="ctr">
              <a:lnSpc>
                <a:spcPct val="150000"/>
              </a:lnSpc>
              <a:spcAft>
                <a:spcPts val="400"/>
              </a:spcAft>
              <a:tabLst>
                <a:tab pos="483870" algn="l"/>
              </a:tabLst>
            </a:pP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  <a:r>
              <a:rPr lang="en-US" sz="3600" b="1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ha.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FCE764D0-7C9E-0B9C-1A95-7C91B3130B0A}"/>
              </a:ext>
            </a:extLst>
          </p:cNvPr>
          <p:cNvSpPr/>
          <p:nvPr/>
        </p:nvSpPr>
        <p:spPr>
          <a:xfrm>
            <a:off x="8053282" y="2403906"/>
            <a:ext cx="4120430" cy="6463792"/>
          </a:xfrm>
          <a:custGeom>
            <a:avLst/>
            <a:gdLst/>
            <a:ahLst/>
            <a:cxnLst/>
            <a:rect l="l" t="t" r="r" b="b"/>
            <a:pathLst>
              <a:path w="2464624" h="3710963">
                <a:moveTo>
                  <a:pt x="0" y="0"/>
                </a:moveTo>
                <a:lnTo>
                  <a:pt x="2464624" y="0"/>
                </a:lnTo>
                <a:lnTo>
                  <a:pt x="2464624" y="3710962"/>
                </a:lnTo>
                <a:lnTo>
                  <a:pt x="0" y="3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1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678180" y="500455"/>
            <a:ext cx="10358628" cy="16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VD: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 (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2021) là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2 095,4 km</a:t>
            </a:r>
            <a:r>
              <a:rPr lang="fr-FR" sz="3600" kern="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FCE764D0-7C9E-0B9C-1A95-7C91B3130B0A}"/>
              </a:ext>
            </a:extLst>
          </p:cNvPr>
          <p:cNvSpPr/>
          <p:nvPr/>
        </p:nvSpPr>
        <p:spPr>
          <a:xfrm>
            <a:off x="8053282" y="2403906"/>
            <a:ext cx="4120430" cy="6463792"/>
          </a:xfrm>
          <a:custGeom>
            <a:avLst/>
            <a:gdLst/>
            <a:ahLst/>
            <a:cxnLst/>
            <a:rect l="l" t="t" r="r" b="b"/>
            <a:pathLst>
              <a:path w="2464624" h="3710963">
                <a:moveTo>
                  <a:pt x="0" y="0"/>
                </a:moveTo>
                <a:lnTo>
                  <a:pt x="2464624" y="0"/>
                </a:lnTo>
                <a:lnTo>
                  <a:pt x="2464624" y="3710962"/>
                </a:lnTo>
                <a:lnTo>
                  <a:pt x="0" y="3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3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3198F-61AA-A4FF-C56D-7DCA844B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828830"/>
            <a:ext cx="653547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31" y="1598081"/>
            <a:ext cx="2629582" cy="262958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284" y="3121194"/>
            <a:ext cx="2177434" cy="221293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673" y="2659141"/>
            <a:ext cx="2421930" cy="242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9886" r="8973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865" y="4070255"/>
            <a:ext cx="763642" cy="87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962" y="5038684"/>
            <a:ext cx="912211" cy="1044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667" l="9886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672" y="5038684"/>
            <a:ext cx="752936" cy="858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2019" y="389097"/>
            <a:ext cx="8815580" cy="140829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96281" y="111235"/>
            <a:ext cx="1493246" cy="1571839"/>
          </a:xfrm>
          <a:prstGeom prst="rect">
            <a:avLst/>
          </a:prstGeom>
        </p:spPr>
      </p:pic>
      <p:sp>
        <p:nvSpPr>
          <p:cNvPr id="15" name="Right Arrow 14">
            <a:hlinkClick r:id="rId18" action="ppaction://hlinksldjump"/>
          </p:cNvPr>
          <p:cNvSpPr/>
          <p:nvPr/>
        </p:nvSpPr>
        <p:spPr>
          <a:xfrm>
            <a:off x="1224793" y="5710651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1374" y="2108255"/>
            <a:ext cx="1517227" cy="148688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109273" y="3329186"/>
            <a:ext cx="1444637" cy="1415744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08061" y="3484412"/>
            <a:ext cx="1444637" cy="1415744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6A86B7FE-056D-5E33-DD87-9E8E30D8D857}"/>
              </a:ext>
            </a:extLst>
          </p:cNvPr>
          <p:cNvSpPr/>
          <p:nvPr/>
        </p:nvSpPr>
        <p:spPr>
          <a:xfrm>
            <a:off x="9422848" y="2744889"/>
            <a:ext cx="3080573" cy="4631434"/>
          </a:xfrm>
          <a:custGeom>
            <a:avLst/>
            <a:gdLst/>
            <a:ahLst/>
            <a:cxnLst/>
            <a:rect l="l" t="t" r="r" b="b"/>
            <a:pathLst>
              <a:path w="2343977" h="3642010">
                <a:moveTo>
                  <a:pt x="0" y="0"/>
                </a:moveTo>
                <a:lnTo>
                  <a:pt x="2343977" y="0"/>
                </a:lnTo>
                <a:lnTo>
                  <a:pt x="2343977" y="3642010"/>
                </a:lnTo>
                <a:lnTo>
                  <a:pt x="0" y="36420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9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435</Words>
  <Application>Microsoft Office PowerPoint</Application>
  <PresentationFormat>Widescreen</PresentationFormat>
  <Paragraphs>55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#9Slide03 BoosterNextFYBlack</vt:lpstr>
      <vt:lpstr>#9Slide07 SVNBrandon Printed Sh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2024-09-22T17:16:03Z</dcterms:created>
  <dcterms:modified xsi:type="dcterms:W3CDTF">2024-09-22T17:44:08Z</dcterms:modified>
</cp:coreProperties>
</file>