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0"/>
  </p:notesMasterIdLst>
  <p:handoutMasterIdLst>
    <p:handoutMasterId r:id="rId21"/>
  </p:handoutMasterIdLst>
  <p:sldIdLst>
    <p:sldId id="542" r:id="rId2"/>
    <p:sldId id="495" r:id="rId3"/>
    <p:sldId id="256" r:id="rId4"/>
    <p:sldId id="259" r:id="rId5"/>
    <p:sldId id="260" r:id="rId6"/>
    <p:sldId id="554" r:id="rId7"/>
    <p:sldId id="263" r:id="rId8"/>
    <p:sldId id="264" r:id="rId9"/>
    <p:sldId id="543" r:id="rId10"/>
    <p:sldId id="555" r:id="rId11"/>
    <p:sldId id="556" r:id="rId12"/>
    <p:sldId id="557" r:id="rId13"/>
    <p:sldId id="558" r:id="rId14"/>
    <p:sldId id="545" r:id="rId15"/>
    <p:sldId id="522" r:id="rId16"/>
    <p:sldId id="559" r:id="rId17"/>
    <p:sldId id="560" r:id="rId18"/>
    <p:sldId id="544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525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39800"/>
    <a:srgbClr val="EBA46B"/>
    <a:srgbClr val="B1511B"/>
    <a:srgbClr val="F3B855"/>
    <a:srgbClr val="EEBCA0"/>
    <a:srgbClr val="E7A27C"/>
    <a:srgbClr val="FFA615"/>
    <a:srgbClr val="CCAAAA"/>
    <a:srgbClr val="FFF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6" autoAdjust="0"/>
    <p:restoredTop sz="94151" autoAdjust="0"/>
  </p:normalViewPr>
  <p:slideViewPr>
    <p:cSldViewPr snapToGrid="0">
      <p:cViewPr varScale="1">
        <p:scale>
          <a:sx n="70" d="100"/>
          <a:sy n="70" d="100"/>
        </p:scale>
        <p:origin x="388" y="32"/>
      </p:cViewPr>
      <p:guideLst>
        <p:guide orient="horz" pos="152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notesViewPr>
    <p:cSldViewPr snapToGrid="0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40368-950E-44C6-ABD5-7DED203BF7D7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01631-06C5-4A24-B4DE-CB26605C5E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5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38CBA-F651-4BC8-83A2-85FC35B4132B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FC6B1-4671-4B08-B652-1573495F51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36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Thầy cô nhấn vào con gấu bông để đến câu hỏi</a:t>
            </a:r>
          </a:p>
          <a:p>
            <a:r>
              <a:rPr lang="vi-VN" dirty="0"/>
              <a:t>Nhấn vào ngôi sao để đến bài học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20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Thầy cô nhấn vào ngôi sao để quay lại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41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Thầy cô nhấn vào ngôi sao để quay lại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7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79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0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58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61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FC6B1-4671-4B08-B652-1573495F5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8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265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710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956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635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5D13CD-FF2C-B5EA-243D-0958ABC299A4}"/>
              </a:ext>
            </a:extLst>
          </p:cNvPr>
          <p:cNvSpPr txBox="1">
            <a:spLocks/>
          </p:cNvSpPr>
          <p:nvPr userDrawn="1"/>
        </p:nvSpPr>
        <p:spPr>
          <a:xfrm>
            <a:off x="1308013" y="9589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1CF6D6-F076-BC85-21FB-31C74D1AE569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9543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7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41" r:id="rId2"/>
    <p:sldLayoutId id="2147483736" r:id="rId3"/>
    <p:sldLayoutId id="2147483742" r:id="rId4"/>
    <p:sldLayoutId id="2147483755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slide" Target="slide7.xml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slide" Target="slide5.xml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audio" Target="../media/audio4.wav"/><Relationship Id="rId9" Type="http://schemas.openxmlformats.org/officeDocument/2006/relationships/image" Target="../media/image28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audio" Target="../media/audio4.wav"/><Relationship Id="rId9" Type="http://schemas.openxmlformats.org/officeDocument/2006/relationships/image" Target="../media/image28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2" y="0"/>
            <a:ext cx="11921067" cy="23283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12192000" cy="5734051"/>
          </a:xfrm>
          <a:prstGeom prst="rect">
            <a:avLst/>
          </a:prstGeom>
        </p:spPr>
      </p:pic>
      <p:pic>
        <p:nvPicPr>
          <p:cNvPr id="2" name="Picture 1" descr="A green and white logo&#10;&#10;Description automatically generated">
            <a:extLst>
              <a:ext uri="{FF2B5EF4-FFF2-40B4-BE49-F238E27FC236}">
                <a16:creationId xmlns:a16="http://schemas.microsoft.com/office/drawing/2014/main" id="{6B1D90ED-1EC7-FED8-C052-6373E87F59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96" y="282267"/>
            <a:ext cx="1431773" cy="1431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417338-0C1E-D1EC-2F26-4D9DBCD80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595" y="759495"/>
            <a:ext cx="6905335" cy="1568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0E0870-82D8-7DA6-C066-F1CA4B5CE914}"/>
              </a:ext>
            </a:extLst>
          </p:cNvPr>
          <p:cNvSpPr txBox="1"/>
          <p:nvPr/>
        </p:nvSpPr>
        <p:spPr>
          <a:xfrm>
            <a:off x="1870927" y="1816294"/>
            <a:ext cx="2116285" cy="120032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GB" sz="7200" dirty="0" err="1">
                <a:latin typeface="#9Slide05 Kathya" panose="02000000000000000000" pitchFamily="2" charset="-93"/>
              </a:rPr>
              <a:t>Bài</a:t>
            </a:r>
            <a:r>
              <a:rPr lang="en-GB" sz="7200" dirty="0">
                <a:latin typeface="#9Slide05 Kathya" panose="02000000000000000000" pitchFamily="2" charset="-93"/>
              </a:rPr>
              <a:t> 26</a:t>
            </a:r>
            <a:endParaRPr lang="vi-VN" sz="7200" dirty="0">
              <a:latin typeface="#9Slide05 Kathya" panose="02000000000000000000" pitchFamily="2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FD76D-1EB7-C695-7FE6-09F313049CBB}"/>
              </a:ext>
            </a:extLst>
          </p:cNvPr>
          <p:cNvSpPr txBox="1"/>
          <p:nvPr/>
        </p:nvSpPr>
        <p:spPr>
          <a:xfrm>
            <a:off x="6685915" y="4085682"/>
            <a:ext cx="1709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C00000"/>
                </a:solidFill>
                <a:latin typeface="#9Slide05 Kathya" panose="02000000000000000000" pitchFamily="2" charset="-93"/>
              </a:rPr>
              <a:t>(</a:t>
            </a:r>
            <a:r>
              <a:rPr lang="en-GB" sz="6000" dirty="0" err="1">
                <a:solidFill>
                  <a:srgbClr val="C00000"/>
                </a:solidFill>
                <a:latin typeface="#9Slide05 Kathya" panose="02000000000000000000" pitchFamily="2" charset="-93"/>
              </a:rPr>
              <a:t>Tiết</a:t>
            </a:r>
            <a:r>
              <a:rPr lang="en-GB" sz="6000" dirty="0">
                <a:solidFill>
                  <a:srgbClr val="C00000"/>
                </a:solidFill>
                <a:latin typeface="#9Slide05 Kathya" panose="02000000000000000000" pitchFamily="2" charset="-93"/>
              </a:rPr>
              <a:t> 1)</a:t>
            </a:r>
            <a:endParaRPr lang="vi-VN" sz="6000" dirty="0">
              <a:solidFill>
                <a:srgbClr val="C00000"/>
              </a:solidFill>
              <a:latin typeface="#9Slide05 Kathya" panose="02000000000000000000" pitchFamily="2" charset="-93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234396-4039-6034-3631-AA4DA44DD30A}"/>
              </a:ext>
            </a:extLst>
          </p:cNvPr>
          <p:cNvGrpSpPr/>
          <p:nvPr/>
        </p:nvGrpSpPr>
        <p:grpSpPr>
          <a:xfrm>
            <a:off x="1047967" y="2225548"/>
            <a:ext cx="9343795" cy="1888937"/>
            <a:chOff x="1870927" y="2044904"/>
            <a:chExt cx="9343795" cy="18889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16903D-F74D-2B48-8880-21A11A1DC4EE}"/>
                </a:ext>
              </a:extLst>
            </p:cNvPr>
            <p:cNvSpPr txBox="1"/>
            <p:nvPr/>
          </p:nvSpPr>
          <p:spPr>
            <a:xfrm>
              <a:off x="1870927" y="2071793"/>
              <a:ext cx="933781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dirty="0" err="1">
                  <a:ln w="190500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5 Kathya" panose="02000000000000000000" pitchFamily="2" charset="-93"/>
                </a:rPr>
                <a:t>Trừ</a:t>
              </a:r>
              <a:r>
                <a:rPr lang="en-GB" sz="11500" dirty="0">
                  <a:ln w="190500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5 Kathya" panose="02000000000000000000" pitchFamily="2" charset="-93"/>
                </a:rPr>
                <a:t> </a:t>
              </a:r>
              <a:r>
                <a:rPr lang="en-GB" sz="11500" dirty="0" err="1">
                  <a:ln w="190500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5 Kathya" panose="02000000000000000000" pitchFamily="2" charset="-93"/>
                </a:rPr>
                <a:t>các</a:t>
              </a:r>
              <a:r>
                <a:rPr lang="en-GB" sz="11500" dirty="0">
                  <a:ln w="190500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5 Kathya" panose="02000000000000000000" pitchFamily="2" charset="-93"/>
                </a:rPr>
                <a:t> </a:t>
              </a:r>
              <a:r>
                <a:rPr lang="en-GB" sz="11500" dirty="0" err="1">
                  <a:ln w="190500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5 Kathya" panose="02000000000000000000" pitchFamily="2" charset="-93"/>
                </a:rPr>
                <a:t>số</a:t>
              </a:r>
              <a:r>
                <a:rPr lang="en-GB" sz="11500" dirty="0">
                  <a:ln w="190500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5 Kathya" panose="02000000000000000000" pitchFamily="2" charset="-93"/>
                </a:rPr>
                <a:t> </a:t>
              </a:r>
              <a:r>
                <a:rPr lang="en-GB" sz="11500" dirty="0" err="1">
                  <a:ln w="190500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5 Kathya" panose="02000000000000000000" pitchFamily="2" charset="-93"/>
                </a:rPr>
                <a:t>thập</a:t>
              </a:r>
              <a:r>
                <a:rPr lang="en-GB" sz="11500" dirty="0">
                  <a:ln w="190500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5 Kathya" panose="02000000000000000000" pitchFamily="2" charset="-93"/>
                </a:rPr>
                <a:t> </a:t>
              </a:r>
              <a:r>
                <a:rPr lang="en-GB" sz="11500" dirty="0" err="1">
                  <a:ln w="190500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5 Kathya" panose="02000000000000000000" pitchFamily="2" charset="-93"/>
                </a:rPr>
                <a:t>phân</a:t>
              </a:r>
              <a:endParaRPr lang="vi-VN" sz="11500" dirty="0">
                <a:ln w="190500">
                  <a:solidFill>
                    <a:schemeClr val="bg1"/>
                  </a:solidFill>
                </a:ln>
                <a:effectLst>
                  <a:outerShdw dist="38100" dir="5400000" algn="t" rotWithShape="0">
                    <a:prstClr val="black"/>
                  </a:outerShdw>
                </a:effectLst>
                <a:latin typeface="#9Slide05 Kathya" panose="02000000000000000000" pitchFamily="2" charset="-93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B25FDD-5F51-9C0F-10EC-9CFA10C448DE}"/>
                </a:ext>
              </a:extLst>
            </p:cNvPr>
            <p:cNvSpPr txBox="1"/>
            <p:nvPr/>
          </p:nvSpPr>
          <p:spPr>
            <a:xfrm>
              <a:off x="1876909" y="2044904"/>
              <a:ext cx="933781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dirty="0" err="1">
                  <a:solidFill>
                    <a:srgbClr val="FF3399"/>
                  </a:solidFill>
                  <a:latin typeface="#9Slide05 Kathya" panose="02000000000000000000" pitchFamily="2" charset="-93"/>
                </a:rPr>
                <a:t>Trừ</a:t>
              </a:r>
              <a:r>
                <a:rPr lang="en-GB" sz="11500" dirty="0">
                  <a:solidFill>
                    <a:srgbClr val="FF3399"/>
                  </a:solidFill>
                  <a:latin typeface="#9Slide05 Kathya" panose="02000000000000000000" pitchFamily="2" charset="-93"/>
                </a:rPr>
                <a:t> </a:t>
              </a:r>
              <a:r>
                <a:rPr lang="en-GB" sz="11500" dirty="0" err="1">
                  <a:solidFill>
                    <a:srgbClr val="FF3399"/>
                  </a:solidFill>
                  <a:latin typeface="#9Slide05 Kathya" panose="02000000000000000000" pitchFamily="2" charset="-93"/>
                </a:rPr>
                <a:t>các</a:t>
              </a:r>
              <a:r>
                <a:rPr lang="en-GB" sz="11500" dirty="0">
                  <a:solidFill>
                    <a:srgbClr val="FF3399"/>
                  </a:solidFill>
                  <a:latin typeface="#9Slide05 Kathya" panose="02000000000000000000" pitchFamily="2" charset="-93"/>
                </a:rPr>
                <a:t> </a:t>
              </a:r>
              <a:r>
                <a:rPr lang="en-GB" sz="11500" dirty="0" err="1">
                  <a:solidFill>
                    <a:srgbClr val="FF3399"/>
                  </a:solidFill>
                  <a:latin typeface="#9Slide05 Kathya" panose="02000000000000000000" pitchFamily="2" charset="-93"/>
                </a:rPr>
                <a:t>số</a:t>
              </a:r>
              <a:r>
                <a:rPr lang="en-GB" sz="11500" dirty="0">
                  <a:solidFill>
                    <a:srgbClr val="FF3399"/>
                  </a:solidFill>
                  <a:latin typeface="#9Slide05 Kathya" panose="02000000000000000000" pitchFamily="2" charset="-93"/>
                </a:rPr>
                <a:t> </a:t>
              </a:r>
              <a:r>
                <a:rPr lang="en-GB" sz="11500" dirty="0" err="1">
                  <a:solidFill>
                    <a:srgbClr val="FF3399"/>
                  </a:solidFill>
                  <a:latin typeface="#9Slide05 Kathya" panose="02000000000000000000" pitchFamily="2" charset="-93"/>
                </a:rPr>
                <a:t>thập</a:t>
              </a:r>
              <a:r>
                <a:rPr lang="en-GB" sz="11500" dirty="0">
                  <a:solidFill>
                    <a:srgbClr val="FF3399"/>
                  </a:solidFill>
                  <a:latin typeface="#9Slide05 Kathya" panose="02000000000000000000" pitchFamily="2" charset="-93"/>
                </a:rPr>
                <a:t> </a:t>
              </a:r>
              <a:r>
                <a:rPr lang="en-GB" sz="11500" dirty="0" err="1">
                  <a:solidFill>
                    <a:srgbClr val="FF3399"/>
                  </a:solidFill>
                  <a:latin typeface="#9Slide05 Kathya" panose="02000000000000000000" pitchFamily="2" charset="-93"/>
                </a:rPr>
                <a:t>phân</a:t>
              </a:r>
              <a:endParaRPr lang="vi-VN" sz="11500" dirty="0">
                <a:solidFill>
                  <a:srgbClr val="FF3399"/>
                </a:solidFill>
                <a:latin typeface="#9Slide05 Kathya" panose="02000000000000000000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116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2" y="0"/>
            <a:ext cx="11921067" cy="232833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7A3F4-B692-8EEE-A5DD-13DE71F6785A}"/>
              </a:ext>
            </a:extLst>
          </p:cNvPr>
          <p:cNvSpPr/>
          <p:nvPr/>
        </p:nvSpPr>
        <p:spPr>
          <a:xfrm>
            <a:off x="270935" y="232370"/>
            <a:ext cx="11515681" cy="6278157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 descr="A cartoon of a child and an elephant&#10;&#10;Description automatically generated">
            <a:extLst>
              <a:ext uri="{FF2B5EF4-FFF2-40B4-BE49-F238E27FC236}">
                <a16:creationId xmlns:a16="http://schemas.microsoft.com/office/drawing/2014/main" id="{CBE14163-239B-0D85-F143-7A51B3D39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6840" r="7777"/>
          <a:stretch/>
        </p:blipFill>
        <p:spPr>
          <a:xfrm>
            <a:off x="813815" y="977181"/>
            <a:ext cx="10342991" cy="49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06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2" y="0"/>
            <a:ext cx="11921067" cy="232833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7A3F4-B692-8EEE-A5DD-13DE71F6785A}"/>
              </a:ext>
            </a:extLst>
          </p:cNvPr>
          <p:cNvSpPr/>
          <p:nvPr/>
        </p:nvSpPr>
        <p:spPr>
          <a:xfrm>
            <a:off x="270935" y="232370"/>
            <a:ext cx="11515681" cy="6278157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307C1-7591-4733-F804-90326109F6CB}"/>
              </a:ext>
            </a:extLst>
          </p:cNvPr>
          <p:cNvSpPr txBox="1"/>
          <p:nvPr/>
        </p:nvSpPr>
        <p:spPr>
          <a:xfrm>
            <a:off x="2846576" y="134928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/>
              <a:t>Tính 1,43- 1,39 =?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B7C976-E6F1-338B-A03A-B48A36DFA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12877" r="64506" b="52907"/>
          <a:stretch/>
        </p:blipFill>
        <p:spPr>
          <a:xfrm>
            <a:off x="481638" y="1383623"/>
            <a:ext cx="3209490" cy="3209543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82F50D-055E-5F98-249B-0A48FCAFD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0" t="13312" r="41447" b="51528"/>
          <a:stretch/>
        </p:blipFill>
        <p:spPr>
          <a:xfrm>
            <a:off x="3904623" y="1383623"/>
            <a:ext cx="2871081" cy="3298105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7E5F85-B0A8-4145-ED42-27A91F992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5" t="13368" r="8960" b="51472"/>
          <a:stretch/>
        </p:blipFill>
        <p:spPr>
          <a:xfrm>
            <a:off x="7242655" y="1388857"/>
            <a:ext cx="4050185" cy="32981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D583CA-18C4-327B-C114-1D5DDE326395}"/>
              </a:ext>
            </a:extLst>
          </p:cNvPr>
          <p:cNvSpPr txBox="1"/>
          <p:nvPr/>
        </p:nvSpPr>
        <p:spPr>
          <a:xfrm>
            <a:off x="857384" y="4918531"/>
            <a:ext cx="98593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kern="100" dirty="0" err="1">
                <a:solidFill>
                  <a:srgbClr val="FF3399"/>
                </a:solidFill>
                <a:effectLst/>
                <a:latin typeface="+mj-lt"/>
                <a:ea typeface="Times New Roman" panose="02020603050405020304" pitchFamily="18" charset="0"/>
              </a:rPr>
              <a:t>Đọc</a:t>
            </a:r>
            <a:r>
              <a:rPr lang="en-US" sz="5400" b="1" kern="100" dirty="0">
                <a:solidFill>
                  <a:srgbClr val="FF3399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400" b="1" kern="100" dirty="0" err="1">
                <a:solidFill>
                  <a:srgbClr val="FF3399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5400" b="1" kern="100" dirty="0">
                <a:solidFill>
                  <a:srgbClr val="FF3399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400" b="1" kern="100" dirty="0" err="1">
                <a:solidFill>
                  <a:srgbClr val="FF3399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5400" b="1" kern="100" dirty="0">
                <a:solidFill>
                  <a:srgbClr val="FF3399"/>
                </a:solidFill>
                <a:effectLst/>
                <a:latin typeface="+mj-lt"/>
                <a:ea typeface="Times New Roman" panose="02020603050405020304" pitchFamily="18" charset="0"/>
              </a:rPr>
              <a:t>: 1,43 - 1,39 = 0,04.</a:t>
            </a:r>
            <a:endParaRPr lang="vi-VN" sz="5400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3401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2" y="0"/>
            <a:ext cx="11921067" cy="232833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7A3F4-B692-8EEE-A5DD-13DE71F6785A}"/>
              </a:ext>
            </a:extLst>
          </p:cNvPr>
          <p:cNvSpPr/>
          <p:nvPr/>
        </p:nvSpPr>
        <p:spPr>
          <a:xfrm>
            <a:off x="270935" y="232370"/>
            <a:ext cx="11515681" cy="6278157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EC131-F20E-4AD1-024C-88DE64C5EC4C}"/>
              </a:ext>
            </a:extLst>
          </p:cNvPr>
          <p:cNvSpPr txBox="1"/>
          <p:nvPr/>
        </p:nvSpPr>
        <p:spPr>
          <a:xfrm>
            <a:off x="950976" y="1609344"/>
            <a:ext cx="10597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 trừ hai số thập phân, ta làm như sau:</a:t>
            </a:r>
          </a:p>
          <a:p>
            <a:r>
              <a:rPr lang="vi-VN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Viết số trừ dưới số bị trừ sao cho các chữ số ở cùng một hàng đặt thẳng cột với nhau.</a:t>
            </a:r>
          </a:p>
          <a:p>
            <a:r>
              <a:rPr lang="vi-VN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Trừ như trừ hai số tự nhiên.</a:t>
            </a:r>
          </a:p>
          <a:p>
            <a:r>
              <a:rPr lang="vi-VN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Viết dấu phẩy ở hiệu thẳng cột với các dấu phẩy của số bị trừ và số trừ.</a:t>
            </a:r>
          </a:p>
        </p:txBody>
      </p:sp>
    </p:spTree>
    <p:extLst>
      <p:ext uri="{BB962C8B-B14F-4D97-AF65-F5344CB8AC3E}">
        <p14:creationId xmlns:p14="http://schemas.microsoft.com/office/powerpoint/2010/main" val="3722308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2" y="0"/>
            <a:ext cx="11921067" cy="232833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7A3F4-B692-8EEE-A5DD-13DE71F6785A}"/>
              </a:ext>
            </a:extLst>
          </p:cNvPr>
          <p:cNvSpPr/>
          <p:nvPr/>
        </p:nvSpPr>
        <p:spPr>
          <a:xfrm>
            <a:off x="1860149" y="927315"/>
            <a:ext cx="8471701" cy="389635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392" y="1164167"/>
            <a:ext cx="12192000" cy="5734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3DA979-B595-1A4E-C6A0-6F1891805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7401" y="1143659"/>
            <a:ext cx="10104207" cy="39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2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28537B-9260-33E9-2F62-69F8DE3CB7A9}"/>
              </a:ext>
            </a:extLst>
          </p:cNvPr>
          <p:cNvSpPr txBox="1"/>
          <p:nvPr/>
        </p:nvSpPr>
        <p:spPr>
          <a:xfrm>
            <a:off x="263524" y="415010"/>
            <a:ext cx="204383" cy="80001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Pattaya" panose="00000500000000000000" pitchFamily="2" charset="-34"/>
              <a:ea typeface="+mn-ea"/>
              <a:cs typeface="#9Slide05 Pattaya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F3FB1-6537-FE8D-6A0E-979E2029531F}"/>
              </a:ext>
            </a:extLst>
          </p:cNvPr>
          <p:cNvSpPr txBox="1"/>
          <p:nvPr/>
        </p:nvSpPr>
        <p:spPr>
          <a:xfrm>
            <a:off x="365715" y="380853"/>
            <a:ext cx="319592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Pattaya" panose="00000500000000000000" pitchFamily="2" charset="-34"/>
                <a:ea typeface="+mn-ea"/>
                <a:cs typeface="#9Slide05 Pattaya" panose="00000500000000000000" pitchFamily="2" charset="-34"/>
              </a:rPr>
              <a:t>Bài 1: </a:t>
            </a: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Pattaya" panose="00000500000000000000" pitchFamily="2" charset="-34"/>
                <a:ea typeface="+mn-ea"/>
                <a:cs typeface="#9Slide05 Pattaya" panose="00000500000000000000" pitchFamily="2" charset="-34"/>
              </a:rPr>
              <a:t>a)</a:t>
            </a:r>
            <a:r>
              <a:rPr kumimoji="0" lang="en-GB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Pattaya" panose="00000500000000000000" pitchFamily="2" charset="-34"/>
                <a:ea typeface="+mn-ea"/>
                <a:cs typeface="#9Slide05 Pattaya" panose="00000500000000000000" pitchFamily="2" charset="-34"/>
              </a:rPr>
              <a:t>Tính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Pattaya" panose="00000500000000000000" pitchFamily="2" charset="-34"/>
              <a:ea typeface="+mn-ea"/>
              <a:cs typeface="#9Slide05 Pattaya" panose="00000500000000000000" pitchFamily="2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9674B8-FBC6-1C04-2179-340B4810B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447" y="0"/>
            <a:ext cx="1861405" cy="1707112"/>
          </a:xfrm>
          <a:prstGeom prst="rect">
            <a:avLst/>
          </a:prstGeom>
        </p:spPr>
      </p:pic>
      <p:pic>
        <p:nvPicPr>
          <p:cNvPr id="15" name="Picture 14" descr="A close-up of numbers&#10;&#10;Description automatically generated">
            <a:extLst>
              <a:ext uri="{FF2B5EF4-FFF2-40B4-BE49-F238E27FC236}">
                <a16:creationId xmlns:a16="http://schemas.microsoft.com/office/drawing/2014/main" id="{1A14DF06-918B-FE7B-3112-3578DA141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31980" r="78355" b="12487"/>
          <a:stretch/>
        </p:blipFill>
        <p:spPr>
          <a:xfrm>
            <a:off x="365715" y="1685185"/>
            <a:ext cx="2275469" cy="3504559"/>
          </a:xfrm>
          <a:prstGeom prst="rect">
            <a:avLst/>
          </a:prstGeom>
        </p:spPr>
      </p:pic>
      <p:pic>
        <p:nvPicPr>
          <p:cNvPr id="16" name="Picture 15" descr="A close-up of numbers&#10;&#10;Description automatically generated">
            <a:extLst>
              <a:ext uri="{FF2B5EF4-FFF2-40B4-BE49-F238E27FC236}">
                <a16:creationId xmlns:a16="http://schemas.microsoft.com/office/drawing/2014/main" id="{409091E1-8633-C45E-63EC-35845B592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8" t="33190" r="55521" b="16324"/>
          <a:stretch/>
        </p:blipFill>
        <p:spPr>
          <a:xfrm>
            <a:off x="2890790" y="1696148"/>
            <a:ext cx="2830163" cy="3482632"/>
          </a:xfrm>
          <a:prstGeom prst="rect">
            <a:avLst/>
          </a:prstGeom>
        </p:spPr>
      </p:pic>
      <p:pic>
        <p:nvPicPr>
          <p:cNvPr id="17" name="Picture 16" descr="A close-up of numbers&#10;&#10;Description automatically generated">
            <a:extLst>
              <a:ext uri="{FF2B5EF4-FFF2-40B4-BE49-F238E27FC236}">
                <a16:creationId xmlns:a16="http://schemas.microsoft.com/office/drawing/2014/main" id="{D7A78800-3150-1CDA-3D7A-362774365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9" t="35002" r="33430" b="14512"/>
          <a:stretch/>
        </p:blipFill>
        <p:spPr>
          <a:xfrm>
            <a:off x="5836444" y="1707112"/>
            <a:ext cx="2830163" cy="3482632"/>
          </a:xfrm>
          <a:prstGeom prst="rect">
            <a:avLst/>
          </a:prstGeom>
        </p:spPr>
      </p:pic>
      <p:pic>
        <p:nvPicPr>
          <p:cNvPr id="18" name="Picture 17" descr="A close-up of numbers&#10;&#10;Description automatically generated">
            <a:extLst>
              <a:ext uri="{FF2B5EF4-FFF2-40B4-BE49-F238E27FC236}">
                <a16:creationId xmlns:a16="http://schemas.microsoft.com/office/drawing/2014/main" id="{334E9C00-8D97-29A0-F70F-D0D54A337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5" t="34245" r="10924" b="15269"/>
          <a:stretch/>
        </p:blipFill>
        <p:spPr>
          <a:xfrm>
            <a:off x="8916213" y="1696148"/>
            <a:ext cx="2830163" cy="34826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3D616D-52F1-6702-3326-FA30F1C16DF0}"/>
              </a:ext>
            </a:extLst>
          </p:cNvPr>
          <p:cNvSpPr/>
          <p:nvPr/>
        </p:nvSpPr>
        <p:spPr>
          <a:xfrm>
            <a:off x="365715" y="3959352"/>
            <a:ext cx="2148840" cy="9601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C00000"/>
                </a:solidFill>
              </a:rPr>
              <a:t>38,8</a:t>
            </a:r>
            <a:endParaRPr lang="vi-VN" sz="7200" dirty="0">
              <a:solidFill>
                <a:srgbClr val="C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122479-0EAE-0ECC-37D4-6F5C23D2D82D}"/>
              </a:ext>
            </a:extLst>
          </p:cNvPr>
          <p:cNvSpPr/>
          <p:nvPr/>
        </p:nvSpPr>
        <p:spPr>
          <a:xfrm>
            <a:off x="3177619" y="3959352"/>
            <a:ext cx="2409219" cy="12025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C00000"/>
                </a:solidFill>
              </a:rPr>
              <a:t>10,62</a:t>
            </a:r>
            <a:endParaRPr lang="vi-VN" sz="7200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5CCF45-6ABD-296C-4E52-CD51C9E1C564}"/>
              </a:ext>
            </a:extLst>
          </p:cNvPr>
          <p:cNvSpPr/>
          <p:nvPr/>
        </p:nvSpPr>
        <p:spPr>
          <a:xfrm>
            <a:off x="6257388" y="3945232"/>
            <a:ext cx="2409219" cy="12025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C00000"/>
                </a:solidFill>
              </a:rPr>
              <a:t>19,05</a:t>
            </a:r>
            <a:endParaRPr lang="vi-VN" sz="7200" dirty="0">
              <a:solidFill>
                <a:srgbClr val="C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24CC06-15E6-EC2E-2AEB-9DD256C5B0F3}"/>
              </a:ext>
            </a:extLst>
          </p:cNvPr>
          <p:cNvSpPr/>
          <p:nvPr/>
        </p:nvSpPr>
        <p:spPr>
          <a:xfrm>
            <a:off x="9198865" y="3929557"/>
            <a:ext cx="2547512" cy="12025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C00000"/>
                </a:solidFill>
              </a:rPr>
              <a:t>8,42</a:t>
            </a:r>
            <a:endParaRPr lang="vi-VN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12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AE59087A-E846-DC14-96F4-BFBD96F45B2A}"/>
              </a:ext>
            </a:extLst>
          </p:cNvPr>
          <p:cNvSpPr/>
          <p:nvPr/>
        </p:nvSpPr>
        <p:spPr>
          <a:xfrm>
            <a:off x="115496" y="1361841"/>
            <a:ext cx="11729734" cy="415741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A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8537B-9260-33E9-2F62-69F8DE3CB7A9}"/>
              </a:ext>
            </a:extLst>
          </p:cNvPr>
          <p:cNvSpPr txBox="1"/>
          <p:nvPr/>
        </p:nvSpPr>
        <p:spPr>
          <a:xfrm>
            <a:off x="3730624" y="182026"/>
            <a:ext cx="204383" cy="80001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none" rtlCol="0">
            <a:spAutoFit/>
          </a:bodyPr>
          <a:lstStyle/>
          <a:p>
            <a:endParaRPr lang="en-US" sz="4500" dirty="0">
              <a:solidFill>
                <a:schemeClr val="bg1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F3FB1-6537-FE8D-6A0E-979E2029531F}"/>
              </a:ext>
            </a:extLst>
          </p:cNvPr>
          <p:cNvSpPr txBox="1"/>
          <p:nvPr/>
        </p:nvSpPr>
        <p:spPr>
          <a:xfrm>
            <a:off x="2691605" y="246759"/>
            <a:ext cx="5747120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4500" dirty="0">
                <a:solidFill>
                  <a:schemeClr val="bg1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Bài 1: </a:t>
            </a:r>
            <a:r>
              <a:rPr lang="en-GB" sz="4500" dirty="0">
                <a:solidFill>
                  <a:schemeClr val="bg1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b)</a:t>
            </a:r>
            <a:r>
              <a:rPr lang="vi-VN" sz="4500" dirty="0">
                <a:solidFill>
                  <a:schemeClr val="bg1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Đặt tính rồi tính</a:t>
            </a:r>
            <a:endParaRPr lang="en-US" sz="4500" dirty="0">
              <a:solidFill>
                <a:schemeClr val="bg1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pic>
        <p:nvPicPr>
          <p:cNvPr id="17" name="图片 27">
            <a:extLst>
              <a:ext uri="{FF2B5EF4-FFF2-40B4-BE49-F238E27FC236}">
                <a16:creationId xmlns:a16="http://schemas.microsoft.com/office/drawing/2014/main" id="{F0D76084-DBA5-4E19-5012-BE75BB067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9258" b="-1129"/>
          <a:stretch/>
        </p:blipFill>
        <p:spPr>
          <a:xfrm>
            <a:off x="-1109093" y="1123949"/>
            <a:ext cx="7405650" cy="5798784"/>
          </a:xfrm>
          <a:prstGeom prst="rect">
            <a:avLst/>
          </a:prstGeom>
        </p:spPr>
      </p:pic>
      <p:pic>
        <p:nvPicPr>
          <p:cNvPr id="29" name="图片 4">
            <a:extLst>
              <a:ext uri="{FF2B5EF4-FFF2-40B4-BE49-F238E27FC236}">
                <a16:creationId xmlns:a16="http://schemas.microsoft.com/office/drawing/2014/main" id="{64CB792D-A971-85A4-65C5-2125D836FE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t="68770"/>
          <a:stretch/>
        </p:blipFill>
        <p:spPr>
          <a:xfrm flipH="1">
            <a:off x="9977527" y="5127954"/>
            <a:ext cx="2137750" cy="1950981"/>
          </a:xfrm>
          <a:prstGeom prst="rect">
            <a:avLst/>
          </a:prstGeom>
        </p:spPr>
      </p:pic>
      <p:pic>
        <p:nvPicPr>
          <p:cNvPr id="5" name="Picture 4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E387AE2-E851-A820-19FA-E250607B0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29869" r="64825" b="13888"/>
          <a:stretch/>
        </p:blipFill>
        <p:spPr>
          <a:xfrm>
            <a:off x="2163117" y="1558500"/>
            <a:ext cx="4306825" cy="3764096"/>
          </a:xfrm>
          <a:prstGeom prst="rect">
            <a:avLst/>
          </a:prstGeom>
        </p:spPr>
      </p:pic>
      <p:pic>
        <p:nvPicPr>
          <p:cNvPr id="7" name="Picture 6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9C951D6B-150D-CD5B-62B6-4B1B37B2D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29207" r="18594" b="14550"/>
          <a:stretch/>
        </p:blipFill>
        <p:spPr>
          <a:xfrm>
            <a:off x="6830788" y="1558500"/>
            <a:ext cx="4306825" cy="37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42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AE59087A-E846-DC14-96F4-BFBD96F45B2A}"/>
              </a:ext>
            </a:extLst>
          </p:cNvPr>
          <p:cNvSpPr/>
          <p:nvPr/>
        </p:nvSpPr>
        <p:spPr>
          <a:xfrm>
            <a:off x="115496" y="1361840"/>
            <a:ext cx="11729734" cy="501152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A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8537B-9260-33E9-2F62-69F8DE3CB7A9}"/>
              </a:ext>
            </a:extLst>
          </p:cNvPr>
          <p:cNvSpPr txBox="1"/>
          <p:nvPr/>
        </p:nvSpPr>
        <p:spPr>
          <a:xfrm>
            <a:off x="3730624" y="182026"/>
            <a:ext cx="204383" cy="80001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none" rtlCol="0">
            <a:spAutoFit/>
          </a:bodyPr>
          <a:lstStyle/>
          <a:p>
            <a:endParaRPr lang="en-US" sz="4500" dirty="0">
              <a:solidFill>
                <a:schemeClr val="bg1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F3FB1-6537-FE8D-6A0E-979E2029531F}"/>
              </a:ext>
            </a:extLst>
          </p:cNvPr>
          <p:cNvSpPr txBox="1"/>
          <p:nvPr/>
        </p:nvSpPr>
        <p:spPr>
          <a:xfrm>
            <a:off x="2691605" y="246759"/>
            <a:ext cx="5747120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4500" dirty="0">
                <a:solidFill>
                  <a:schemeClr val="bg1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Bài 1: </a:t>
            </a:r>
            <a:r>
              <a:rPr lang="en-GB" sz="4500" dirty="0">
                <a:solidFill>
                  <a:schemeClr val="bg1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b)</a:t>
            </a:r>
            <a:r>
              <a:rPr lang="vi-VN" sz="4500" dirty="0">
                <a:solidFill>
                  <a:schemeClr val="bg1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Đặt tính rồi tính</a:t>
            </a:r>
            <a:endParaRPr lang="en-US" sz="4500" dirty="0">
              <a:solidFill>
                <a:schemeClr val="bg1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pic>
        <p:nvPicPr>
          <p:cNvPr id="29" name="图片 4">
            <a:extLst>
              <a:ext uri="{FF2B5EF4-FFF2-40B4-BE49-F238E27FC236}">
                <a16:creationId xmlns:a16="http://schemas.microsoft.com/office/drawing/2014/main" id="{64CB792D-A971-85A4-65C5-2125D836FE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t="68770"/>
          <a:stretch/>
        </p:blipFill>
        <p:spPr>
          <a:xfrm flipH="1">
            <a:off x="9977527" y="5127954"/>
            <a:ext cx="2137750" cy="1950981"/>
          </a:xfrm>
          <a:prstGeom prst="rect">
            <a:avLst/>
          </a:prstGeom>
        </p:spPr>
      </p:pic>
      <p:pic>
        <p:nvPicPr>
          <p:cNvPr id="5" name="Picture 4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E387AE2-E851-A820-19FA-E250607B0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29869" r="64825" b="45171"/>
          <a:stretch/>
        </p:blipFill>
        <p:spPr>
          <a:xfrm>
            <a:off x="558350" y="1661451"/>
            <a:ext cx="3172274" cy="12304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601A66E-DD18-3A24-ACE7-6C98B7021A93}"/>
              </a:ext>
            </a:extLst>
          </p:cNvPr>
          <p:cNvGrpSpPr/>
          <p:nvPr/>
        </p:nvGrpSpPr>
        <p:grpSpPr>
          <a:xfrm>
            <a:off x="1092689" y="2891871"/>
            <a:ext cx="2050629" cy="2604289"/>
            <a:chOff x="1092689" y="2891871"/>
            <a:chExt cx="2050629" cy="260428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539099-B0B0-6FCF-1969-ACC2433D9171}"/>
                </a:ext>
              </a:extLst>
            </p:cNvPr>
            <p:cNvSpPr txBox="1"/>
            <p:nvPr/>
          </p:nvSpPr>
          <p:spPr>
            <a:xfrm>
              <a:off x="1554421" y="2891871"/>
              <a:ext cx="1588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26,58</a:t>
              </a:r>
              <a:endParaRPr lang="vi-VN" sz="4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223207-0B90-96E9-43B9-9305374ED4E9}"/>
                </a:ext>
              </a:extLst>
            </p:cNvPr>
            <p:cNvSpPr txBox="1"/>
            <p:nvPr/>
          </p:nvSpPr>
          <p:spPr>
            <a:xfrm>
              <a:off x="1554421" y="3778517"/>
              <a:ext cx="1588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18,19</a:t>
              </a:r>
              <a:endParaRPr lang="vi-VN" sz="4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ED9DA8-54DA-91E5-2AA0-CE608ACFE698}"/>
                </a:ext>
              </a:extLst>
            </p:cNvPr>
            <p:cNvSpPr txBox="1"/>
            <p:nvPr/>
          </p:nvSpPr>
          <p:spPr>
            <a:xfrm>
              <a:off x="1092689" y="3363018"/>
              <a:ext cx="373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-</a:t>
              </a:r>
              <a:endParaRPr lang="vi-VN" sz="48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25B904-84BB-4BB3-FE5F-E262B557B06E}"/>
                </a:ext>
              </a:extLst>
            </p:cNvPr>
            <p:cNvCxnSpPr>
              <a:cxnSpLocks/>
            </p:cNvCxnSpPr>
            <p:nvPr/>
          </p:nvCxnSpPr>
          <p:spPr>
            <a:xfrm>
              <a:off x="1382707" y="4609514"/>
              <a:ext cx="1727941" cy="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E6F257-57F2-E921-24B6-610EB7080EC2}"/>
                </a:ext>
              </a:extLst>
            </p:cNvPr>
            <p:cNvSpPr txBox="1"/>
            <p:nvPr/>
          </p:nvSpPr>
          <p:spPr>
            <a:xfrm>
              <a:off x="1834337" y="4665163"/>
              <a:ext cx="12763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8,39</a:t>
              </a:r>
              <a:endParaRPr lang="vi-VN" sz="4800" dirty="0"/>
            </a:p>
          </p:txBody>
        </p:sp>
      </p:grpSp>
      <p:pic>
        <p:nvPicPr>
          <p:cNvPr id="19" name="Picture 18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E1FECB4-9413-2644-1F92-2BC4CCA33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58614" r="64895" b="14423"/>
          <a:stretch/>
        </p:blipFill>
        <p:spPr>
          <a:xfrm>
            <a:off x="6133305" y="1526227"/>
            <a:ext cx="3683610" cy="154339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6853A5-BAFD-EE91-B941-DC1B9AD6DE6E}"/>
              </a:ext>
            </a:extLst>
          </p:cNvPr>
          <p:cNvGrpSpPr/>
          <p:nvPr/>
        </p:nvGrpSpPr>
        <p:grpSpPr>
          <a:xfrm>
            <a:off x="6949795" y="2875165"/>
            <a:ext cx="2390799" cy="2604290"/>
            <a:chOff x="1092689" y="2891871"/>
            <a:chExt cx="2390799" cy="26042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089888-E5A6-0B0B-4894-167BD253D1A9}"/>
                </a:ext>
              </a:extLst>
            </p:cNvPr>
            <p:cNvSpPr txBox="1"/>
            <p:nvPr/>
          </p:nvSpPr>
          <p:spPr>
            <a:xfrm>
              <a:off x="1554421" y="2891871"/>
              <a:ext cx="1588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12,34</a:t>
              </a:r>
              <a:endParaRPr lang="vi-VN" sz="4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D129EB-9C43-1AF1-49CB-9790C18D53D8}"/>
                </a:ext>
              </a:extLst>
            </p:cNvPr>
            <p:cNvSpPr txBox="1"/>
            <p:nvPr/>
          </p:nvSpPr>
          <p:spPr>
            <a:xfrm>
              <a:off x="1582005" y="3765031"/>
              <a:ext cx="19014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10,125</a:t>
              </a:r>
              <a:endParaRPr lang="vi-VN" sz="4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5ED08E-A686-A8A3-3340-5FFC1F76EECB}"/>
                </a:ext>
              </a:extLst>
            </p:cNvPr>
            <p:cNvSpPr txBox="1"/>
            <p:nvPr/>
          </p:nvSpPr>
          <p:spPr>
            <a:xfrm>
              <a:off x="1092689" y="3363018"/>
              <a:ext cx="373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-</a:t>
              </a:r>
              <a:endParaRPr lang="vi-VN" sz="48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E78350-1CA4-314A-904C-3BA17529EAD0}"/>
                </a:ext>
              </a:extLst>
            </p:cNvPr>
            <p:cNvCxnSpPr>
              <a:cxnSpLocks/>
            </p:cNvCxnSpPr>
            <p:nvPr/>
          </p:nvCxnSpPr>
          <p:spPr>
            <a:xfrm>
              <a:off x="1382707" y="4609514"/>
              <a:ext cx="1727941" cy="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AE2A03-0E46-C146-D641-9367E97C1570}"/>
                </a:ext>
              </a:extLst>
            </p:cNvPr>
            <p:cNvSpPr txBox="1"/>
            <p:nvPr/>
          </p:nvSpPr>
          <p:spPr>
            <a:xfrm>
              <a:off x="1894591" y="4665164"/>
              <a:ext cx="1588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2,215</a:t>
              </a:r>
              <a:endParaRPr lang="vi-VN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0064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AE59087A-E846-DC14-96F4-BFBD96F45B2A}"/>
              </a:ext>
            </a:extLst>
          </p:cNvPr>
          <p:cNvSpPr/>
          <p:nvPr/>
        </p:nvSpPr>
        <p:spPr>
          <a:xfrm>
            <a:off x="115496" y="1361840"/>
            <a:ext cx="11729734" cy="501152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A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8537B-9260-33E9-2F62-69F8DE3CB7A9}"/>
              </a:ext>
            </a:extLst>
          </p:cNvPr>
          <p:cNvSpPr txBox="1"/>
          <p:nvPr/>
        </p:nvSpPr>
        <p:spPr>
          <a:xfrm>
            <a:off x="3730624" y="182026"/>
            <a:ext cx="204383" cy="80001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none" rtlCol="0">
            <a:spAutoFit/>
          </a:bodyPr>
          <a:lstStyle/>
          <a:p>
            <a:endParaRPr lang="en-US" sz="4500" dirty="0">
              <a:solidFill>
                <a:schemeClr val="bg1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F3FB1-6537-FE8D-6A0E-979E2029531F}"/>
              </a:ext>
            </a:extLst>
          </p:cNvPr>
          <p:cNvSpPr txBox="1"/>
          <p:nvPr/>
        </p:nvSpPr>
        <p:spPr>
          <a:xfrm>
            <a:off x="2691605" y="246759"/>
            <a:ext cx="5747120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4500" dirty="0">
                <a:solidFill>
                  <a:schemeClr val="bg1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Bài 1: </a:t>
            </a:r>
            <a:r>
              <a:rPr lang="en-GB" sz="4500" dirty="0">
                <a:solidFill>
                  <a:schemeClr val="bg1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b)</a:t>
            </a:r>
            <a:r>
              <a:rPr lang="vi-VN" sz="4500" dirty="0">
                <a:solidFill>
                  <a:schemeClr val="bg1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Đặt tính rồi tính</a:t>
            </a:r>
            <a:endParaRPr lang="en-US" sz="4500" dirty="0">
              <a:solidFill>
                <a:schemeClr val="bg1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pic>
        <p:nvPicPr>
          <p:cNvPr id="29" name="图片 4">
            <a:extLst>
              <a:ext uri="{FF2B5EF4-FFF2-40B4-BE49-F238E27FC236}">
                <a16:creationId xmlns:a16="http://schemas.microsoft.com/office/drawing/2014/main" id="{64CB792D-A971-85A4-65C5-2125D836FE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t="68770"/>
          <a:stretch/>
        </p:blipFill>
        <p:spPr>
          <a:xfrm flipH="1">
            <a:off x="9977527" y="5127954"/>
            <a:ext cx="2137750" cy="19509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601A66E-DD18-3A24-ACE7-6C98B7021A93}"/>
              </a:ext>
            </a:extLst>
          </p:cNvPr>
          <p:cNvGrpSpPr/>
          <p:nvPr/>
        </p:nvGrpSpPr>
        <p:grpSpPr>
          <a:xfrm>
            <a:off x="893852" y="2875164"/>
            <a:ext cx="2249466" cy="2616276"/>
            <a:chOff x="893852" y="2875164"/>
            <a:chExt cx="2249466" cy="261627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539099-B0B0-6FCF-1969-ACC2433D9171}"/>
                </a:ext>
              </a:extLst>
            </p:cNvPr>
            <p:cNvSpPr txBox="1"/>
            <p:nvPr/>
          </p:nvSpPr>
          <p:spPr>
            <a:xfrm>
              <a:off x="1241835" y="2875164"/>
              <a:ext cx="19014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238,57</a:t>
              </a:r>
              <a:endParaRPr lang="vi-VN" sz="4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223207-0B90-96E9-43B9-9305374ED4E9}"/>
                </a:ext>
              </a:extLst>
            </p:cNvPr>
            <p:cNvSpPr txBox="1"/>
            <p:nvPr/>
          </p:nvSpPr>
          <p:spPr>
            <a:xfrm>
              <a:off x="1182490" y="3655138"/>
              <a:ext cx="11224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138</a:t>
              </a:r>
              <a:endParaRPr lang="vi-VN" sz="4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ED9DA8-54DA-91E5-2AA0-CE608ACFE698}"/>
                </a:ext>
              </a:extLst>
            </p:cNvPr>
            <p:cNvSpPr txBox="1"/>
            <p:nvPr/>
          </p:nvSpPr>
          <p:spPr>
            <a:xfrm>
              <a:off x="967013" y="3263692"/>
              <a:ext cx="373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-</a:t>
              </a:r>
              <a:endParaRPr lang="vi-VN" sz="48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25B904-84BB-4BB3-FE5F-E262B557B06E}"/>
                </a:ext>
              </a:extLst>
            </p:cNvPr>
            <p:cNvCxnSpPr>
              <a:cxnSpLocks/>
            </p:cNvCxnSpPr>
            <p:nvPr/>
          </p:nvCxnSpPr>
          <p:spPr>
            <a:xfrm>
              <a:off x="893852" y="4579322"/>
              <a:ext cx="2216796" cy="30192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E6F257-57F2-E921-24B6-610EB7080EC2}"/>
                </a:ext>
              </a:extLst>
            </p:cNvPr>
            <p:cNvSpPr txBox="1"/>
            <p:nvPr/>
          </p:nvSpPr>
          <p:spPr>
            <a:xfrm>
              <a:off x="1092054" y="4660443"/>
              <a:ext cx="19014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100,57</a:t>
              </a:r>
              <a:endParaRPr lang="vi-VN" sz="4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6853A5-BAFD-EE91-B941-DC1B9AD6DE6E}"/>
              </a:ext>
            </a:extLst>
          </p:cNvPr>
          <p:cNvGrpSpPr/>
          <p:nvPr/>
        </p:nvGrpSpPr>
        <p:grpSpPr>
          <a:xfrm>
            <a:off x="6949795" y="2875165"/>
            <a:ext cx="2078213" cy="2656453"/>
            <a:chOff x="1092689" y="2891871"/>
            <a:chExt cx="2078213" cy="265645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089888-E5A6-0B0B-4894-167BD253D1A9}"/>
                </a:ext>
              </a:extLst>
            </p:cNvPr>
            <p:cNvSpPr txBox="1"/>
            <p:nvPr/>
          </p:nvSpPr>
          <p:spPr>
            <a:xfrm>
              <a:off x="1554421" y="2891871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43</a:t>
              </a:r>
              <a:endParaRPr lang="vi-VN" sz="4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D129EB-9C43-1AF1-49CB-9790C18D53D8}"/>
                </a:ext>
              </a:extLst>
            </p:cNvPr>
            <p:cNvSpPr txBox="1"/>
            <p:nvPr/>
          </p:nvSpPr>
          <p:spPr>
            <a:xfrm>
              <a:off x="1582005" y="3765031"/>
              <a:ext cx="1588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21,86</a:t>
              </a:r>
              <a:endParaRPr lang="vi-VN" sz="4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5ED08E-A686-A8A3-3340-5FFC1F76EECB}"/>
                </a:ext>
              </a:extLst>
            </p:cNvPr>
            <p:cNvSpPr txBox="1"/>
            <p:nvPr/>
          </p:nvSpPr>
          <p:spPr>
            <a:xfrm>
              <a:off x="1092689" y="3363018"/>
              <a:ext cx="373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-</a:t>
              </a:r>
              <a:endParaRPr lang="vi-VN" sz="48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E78350-1CA4-314A-904C-3BA17529EAD0}"/>
                </a:ext>
              </a:extLst>
            </p:cNvPr>
            <p:cNvCxnSpPr>
              <a:cxnSpLocks/>
            </p:cNvCxnSpPr>
            <p:nvPr/>
          </p:nvCxnSpPr>
          <p:spPr>
            <a:xfrm>
              <a:off x="1382707" y="4609514"/>
              <a:ext cx="1727941" cy="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AE2A03-0E46-C146-D641-9367E97C1570}"/>
                </a:ext>
              </a:extLst>
            </p:cNvPr>
            <p:cNvSpPr txBox="1"/>
            <p:nvPr/>
          </p:nvSpPr>
          <p:spPr>
            <a:xfrm>
              <a:off x="1571993" y="4717327"/>
              <a:ext cx="1588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21,14</a:t>
              </a:r>
              <a:endParaRPr lang="vi-VN" sz="4800" dirty="0"/>
            </a:p>
          </p:txBody>
        </p:sp>
      </p:grpSp>
      <p:pic>
        <p:nvPicPr>
          <p:cNvPr id="7" name="Picture 6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54E44650-AFC3-7FBF-BDD6-6D7255C0E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29207" r="18594" b="45314"/>
          <a:stretch/>
        </p:blipFill>
        <p:spPr>
          <a:xfrm>
            <a:off x="506353" y="1635036"/>
            <a:ext cx="3132960" cy="1240424"/>
          </a:xfrm>
          <a:prstGeom prst="rect">
            <a:avLst/>
          </a:prstGeom>
        </p:spPr>
      </p:pic>
      <p:pic>
        <p:nvPicPr>
          <p:cNvPr id="8" name="Picture 7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FC81E76-D558-3F66-548B-C6F6A2404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1" t="59832" r="18900" b="14689"/>
          <a:stretch/>
        </p:blipFill>
        <p:spPr>
          <a:xfrm>
            <a:off x="6417200" y="1512629"/>
            <a:ext cx="3132960" cy="12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50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2" y="0"/>
            <a:ext cx="11921067" cy="232833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E15011-9CF2-E32C-6C44-9049B5EB8105}"/>
              </a:ext>
            </a:extLst>
          </p:cNvPr>
          <p:cNvSpPr/>
          <p:nvPr/>
        </p:nvSpPr>
        <p:spPr>
          <a:xfrm>
            <a:off x="1860149" y="927315"/>
            <a:ext cx="8471701" cy="389635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D0CAB7-5D81-61C9-2FFC-810D9DB91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817" y="1164167"/>
            <a:ext cx="7959428" cy="35572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12192000" cy="57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12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2" y="0"/>
            <a:ext cx="11921067" cy="232833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7FA536-219C-8E34-C716-621D7C2952C1}"/>
              </a:ext>
            </a:extLst>
          </p:cNvPr>
          <p:cNvSpPr/>
          <p:nvPr/>
        </p:nvSpPr>
        <p:spPr>
          <a:xfrm>
            <a:off x="1860149" y="915117"/>
            <a:ext cx="8471701" cy="389635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8520DE-457F-961D-C2C2-FC13B1459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403" y="1651054"/>
            <a:ext cx="9741192" cy="23399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12192000" cy="573405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18" y="3585867"/>
            <a:ext cx="3271698" cy="16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22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orange background with clouds&#10;&#10;Description automatically generated">
            <a:extLst>
              <a:ext uri="{FF2B5EF4-FFF2-40B4-BE49-F238E27FC236}">
                <a16:creationId xmlns:a16="http://schemas.microsoft.com/office/drawing/2014/main" id="{0771F37D-568D-EFB0-317A-4917DA56B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40C9BE-6ED3-7C76-FB15-06E3A3DC7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585" y="655319"/>
            <a:ext cx="838910" cy="8108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E738B-CB3F-D4CD-4775-DFFE2B0FA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4949" y="0"/>
            <a:ext cx="355454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23FAAA-CE7F-64DC-1F9F-D7294F943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57238"/>
            <a:ext cx="4279763" cy="270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7BBAB6-6729-027C-727C-78A35B155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058712" y="3171652"/>
            <a:ext cx="2235351" cy="3686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F54588-49AA-2CD5-9936-EBF6F48E10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190" y="3429000"/>
            <a:ext cx="2292096" cy="3429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975BAD-5E6B-6723-6229-5E4771F3A7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8423" y="1152173"/>
            <a:ext cx="814095" cy="1423387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831C52-DE5F-BBEA-8915-ADC9467C2F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2875" y="2294385"/>
            <a:ext cx="1920629" cy="9804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4D3423-96D5-8FF2-071E-96D1B79E53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099" y="112487"/>
            <a:ext cx="763895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6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orange background with clouds&#10;&#10;Description automatically generated">
            <a:extLst>
              <a:ext uri="{FF2B5EF4-FFF2-40B4-BE49-F238E27FC236}">
                <a16:creationId xmlns:a16="http://schemas.microsoft.com/office/drawing/2014/main" id="{3232B78B-A2C8-B9A9-1921-23117E161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B2CA6B-8C21-232C-6984-E78F6AA99A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682" b="34573"/>
          <a:stretch/>
        </p:blipFill>
        <p:spPr>
          <a:xfrm>
            <a:off x="5316947" y="-46123"/>
            <a:ext cx="6358270" cy="6950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537487" y="2274355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41" y="2594344"/>
            <a:ext cx="2850017" cy="4263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94DD5-EC88-358C-C19C-6C54B9C0E7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493" y="979889"/>
            <a:ext cx="789854" cy="1614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1E8C5-D822-D82E-78E9-DAE2AE5AED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8873" y="973359"/>
            <a:ext cx="789854" cy="1614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B1DB49-2DFC-B7AE-DBCC-02843A1A9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5377" y="973359"/>
            <a:ext cx="789854" cy="1614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92AC50-A1A2-FE94-821C-61B77A27CE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4768" y="989125"/>
            <a:ext cx="789854" cy="1614455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F2834856-B08D-0B9A-EA08-1BFBF4E7D4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9830" y="3281358"/>
            <a:ext cx="1616613" cy="2702457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612CA1C8-BF13-B22D-2FB0-3B17379373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5448" y="2594344"/>
            <a:ext cx="1981657" cy="363045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  <a:extLst>
              <a:ext uri="{FF2B5EF4-FFF2-40B4-BE49-F238E27FC236}">
                <a16:creationId xmlns:a16="http://schemas.microsoft.com/office/drawing/2014/main" id="{358C39A6-996F-A743-2EF7-C95143E9B9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11882" y="3429000"/>
            <a:ext cx="1891696" cy="3048522"/>
          </a:xfrm>
          <a:prstGeom prst="rect">
            <a:avLst/>
          </a:prstGeom>
        </p:spPr>
      </p:pic>
      <p:pic>
        <p:nvPicPr>
          <p:cNvPr id="13" name="Picture 12">
            <a:hlinkClick r:id="rId15" action="ppaction://hlinksldjump"/>
            <a:extLst>
              <a:ext uri="{FF2B5EF4-FFF2-40B4-BE49-F238E27FC236}">
                <a16:creationId xmlns:a16="http://schemas.microsoft.com/office/drawing/2014/main" id="{B58BA5A8-2445-AAF9-CEE0-F384FFC17C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54258" y="3841475"/>
            <a:ext cx="2266242" cy="2636047"/>
          </a:xfrm>
          <a:prstGeom prst="rect">
            <a:avLst/>
          </a:prstGeom>
        </p:spPr>
      </p:pic>
      <p:pic>
        <p:nvPicPr>
          <p:cNvPr id="19" name="Picture 18">
            <a:hlinkClick r:id="rId17" action="ppaction://hlinksldjump"/>
            <a:extLst>
              <a:ext uri="{FF2B5EF4-FFF2-40B4-BE49-F238E27FC236}">
                <a16:creationId xmlns:a16="http://schemas.microsoft.com/office/drawing/2014/main" id="{A786054F-98AA-A72C-4E26-7555A8AABA3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26756" y="7998"/>
            <a:ext cx="945737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8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63 L 0.00196 0.1178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084 L -0.00872 -0.88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4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34861 L -0.00182 -0.378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304 -0.9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25 L -0.00859 -0.4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177 0.2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469 -0.921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4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0599 -0.3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534 0.1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2383 -0.9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4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182 -0.390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orange background with clouds&#10;&#10;Description automatically generated">
            <a:extLst>
              <a:ext uri="{FF2B5EF4-FFF2-40B4-BE49-F238E27FC236}">
                <a16:creationId xmlns:a16="http://schemas.microsoft.com/office/drawing/2014/main" id="{AE06CAB9-9D38-75E5-E345-07F50BC00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295DD3-BCBB-D39E-99C5-3A2D1A782873}"/>
              </a:ext>
            </a:extLst>
          </p:cNvPr>
          <p:cNvGrpSpPr/>
          <p:nvPr/>
        </p:nvGrpSpPr>
        <p:grpSpPr>
          <a:xfrm>
            <a:off x="1967690" y="436073"/>
            <a:ext cx="9074237" cy="2049023"/>
            <a:chOff x="226633" y="147365"/>
            <a:chExt cx="13830686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F54680A0-C171-F58D-5E2A-A0E020808A64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4666709" y="-84422"/>
                    <a:pt x="7876607" y="106279"/>
                    <a:pt x="13830686" y="0"/>
                  </a:cubicBezTo>
                  <a:cubicBezTo>
                    <a:pt x="13506823" y="521192"/>
                    <a:pt x="13650468" y="1413859"/>
                    <a:pt x="13830686" y="2021573"/>
                  </a:cubicBezTo>
                  <a:cubicBezTo>
                    <a:pt x="7534902" y="1816727"/>
                    <a:pt x="3014374" y="1234260"/>
                    <a:pt x="0" y="2021573"/>
                  </a:cubicBezTo>
                  <a:cubicBezTo>
                    <a:pt x="100662" y="1313857"/>
                    <a:pt x="102601" y="471881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6597523" y="-45433"/>
                    <a:pt x="11069740" y="-174513"/>
                    <a:pt x="13830686" y="0"/>
                  </a:cubicBezTo>
                  <a:cubicBezTo>
                    <a:pt x="13728927" y="257667"/>
                    <a:pt x="13936268" y="1269528"/>
                    <a:pt x="13830686" y="2021573"/>
                  </a:cubicBezTo>
                  <a:cubicBezTo>
                    <a:pt x="9275548" y="1933573"/>
                    <a:pt x="3513106" y="2365525"/>
                    <a:pt x="0" y="2021573"/>
                  </a:cubicBezTo>
                  <a:cubicBezTo>
                    <a:pt x="11424" y="1434309"/>
                    <a:pt x="119930" y="1130382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4458443" y="-330450"/>
                    <a:pt x="8762425" y="282948"/>
                    <a:pt x="13830686" y="0"/>
                  </a:cubicBezTo>
                  <a:cubicBezTo>
                    <a:pt x="13649139" y="419274"/>
                    <a:pt x="13832399" y="1426756"/>
                    <a:pt x="13830686" y="2021573"/>
                  </a:cubicBezTo>
                  <a:cubicBezTo>
                    <a:pt x="6855886" y="1325717"/>
                    <a:pt x="3460235" y="1734681"/>
                    <a:pt x="0" y="2021573"/>
                  </a:cubicBezTo>
                  <a:cubicBezTo>
                    <a:pt x="81620" y="1306228"/>
                    <a:pt x="7503" y="37814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5111220" y="-102647"/>
                    <a:pt x="8251781" y="369315"/>
                    <a:pt x="13830686" y="0"/>
                  </a:cubicBezTo>
                  <a:cubicBezTo>
                    <a:pt x="13554421" y="422151"/>
                    <a:pt x="13690815" y="1499723"/>
                    <a:pt x="13830686" y="2021573"/>
                  </a:cubicBezTo>
                  <a:cubicBezTo>
                    <a:pt x="7057308" y="1390055"/>
                    <a:pt x="3282409" y="1567016"/>
                    <a:pt x="0" y="2021573"/>
                  </a:cubicBezTo>
                  <a:cubicBezTo>
                    <a:pt x="114091" y="1304051"/>
                    <a:pt x="83132" y="39701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2049023" fill="none" extrusionOk="0">
                          <a:moveTo>
                            <a:pt x="0" y="0"/>
                          </a:moveTo>
                          <a:cubicBezTo>
                            <a:pt x="3003766" y="-135785"/>
                            <a:pt x="5229939" y="-48658"/>
                            <a:pt x="9074237" y="0"/>
                          </a:cubicBezTo>
                          <a:cubicBezTo>
                            <a:pt x="8910317" y="430638"/>
                            <a:pt x="8985177" y="1445636"/>
                            <a:pt x="9074237" y="2049023"/>
                          </a:cubicBezTo>
                          <a:cubicBezTo>
                            <a:pt x="4808979" y="1947532"/>
                            <a:pt x="2113910" y="1757161"/>
                            <a:pt x="0" y="2049023"/>
                          </a:cubicBezTo>
                          <a:cubicBezTo>
                            <a:pt x="53046" y="1391827"/>
                            <a:pt x="57877" y="461914"/>
                            <a:pt x="0" y="0"/>
                          </a:cubicBezTo>
                          <a:close/>
                        </a:path>
                        <a:path w="9074237" h="2049023" stroke="0" extrusionOk="0">
                          <a:moveTo>
                            <a:pt x="0" y="0"/>
                          </a:moveTo>
                          <a:cubicBezTo>
                            <a:pt x="4046591" y="-175043"/>
                            <a:pt x="7044930" y="-125097"/>
                            <a:pt x="9074237" y="0"/>
                          </a:cubicBezTo>
                          <a:cubicBezTo>
                            <a:pt x="9032148" y="297016"/>
                            <a:pt x="9137948" y="1299276"/>
                            <a:pt x="9074237" y="2049023"/>
                          </a:cubicBezTo>
                          <a:cubicBezTo>
                            <a:pt x="6052128" y="1955725"/>
                            <a:pt x="2273855" y="2371119"/>
                            <a:pt x="0" y="2049023"/>
                          </a:cubicBezTo>
                          <a:cubicBezTo>
                            <a:pt x="53144" y="1471508"/>
                            <a:pt x="78471" y="1072010"/>
                            <a:pt x="0" y="0"/>
                          </a:cubicBezTo>
                          <a:close/>
                        </a:path>
                        <a:path w="9074237" h="2049023" fill="none" stroke="0" extrusionOk="0">
                          <a:moveTo>
                            <a:pt x="0" y="0"/>
                          </a:moveTo>
                          <a:cubicBezTo>
                            <a:pt x="3062315" y="-153407"/>
                            <a:pt x="5374300" y="-22762"/>
                            <a:pt x="9074237" y="0"/>
                          </a:cubicBezTo>
                          <a:cubicBezTo>
                            <a:pt x="8940885" y="364916"/>
                            <a:pt x="9075175" y="1493187"/>
                            <a:pt x="9074237" y="2049023"/>
                          </a:cubicBezTo>
                          <a:cubicBezTo>
                            <a:pt x="4426960" y="1679048"/>
                            <a:pt x="2237151" y="1710244"/>
                            <a:pt x="0" y="2049023"/>
                          </a:cubicBezTo>
                          <a:cubicBezTo>
                            <a:pt x="76067" y="1346540"/>
                            <a:pt x="23146" y="38767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B54BA9-261D-F05C-73CF-D3D15369D866}"/>
                </a:ext>
              </a:extLst>
            </p:cNvPr>
            <p:cNvSpPr txBox="1"/>
            <p:nvPr/>
          </p:nvSpPr>
          <p:spPr>
            <a:xfrm>
              <a:off x="366524" y="522919"/>
              <a:ext cx="13622080" cy="759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Kết quả của phép tính 3,5 + 5,7 là?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B6D05-EDC5-3E7B-0A98-797CD46EA6A2}"/>
              </a:ext>
            </a:extLst>
          </p:cNvPr>
          <p:cNvGrpSpPr/>
          <p:nvPr/>
        </p:nvGrpSpPr>
        <p:grpSpPr>
          <a:xfrm>
            <a:off x="1334726" y="3207610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38B0E-3E83-267A-1999-820E406E0B8A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B6908-DB9F-134B-98FB-48A10DF7C8BC}"/>
                </a:ext>
              </a:extLst>
            </p:cNvPr>
            <p:cNvSpPr txBox="1"/>
            <p:nvPr/>
          </p:nvSpPr>
          <p:spPr>
            <a:xfrm>
              <a:off x="7087463" y="3015777"/>
              <a:ext cx="37508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9,2</a:t>
              </a: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9D93E-BD1D-8262-9AC4-236CA515883A}"/>
              </a:ext>
            </a:extLst>
          </p:cNvPr>
          <p:cNvGrpSpPr/>
          <p:nvPr/>
        </p:nvGrpSpPr>
        <p:grpSpPr>
          <a:xfrm>
            <a:off x="7003771" y="3225274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2945C9-99FE-F73F-4843-B099455F195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B25D3-AA2E-20D2-E2CB-CE8D652B314B}"/>
                </a:ext>
              </a:extLst>
            </p:cNvPr>
            <p:cNvSpPr txBox="1"/>
            <p:nvPr/>
          </p:nvSpPr>
          <p:spPr>
            <a:xfrm>
              <a:off x="1504834" y="2890391"/>
              <a:ext cx="37508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8,7</a:t>
              </a: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F3940-7772-7C86-149D-D29EF562F8DF}"/>
              </a:ext>
            </a:extLst>
          </p:cNvPr>
          <p:cNvGrpSpPr/>
          <p:nvPr/>
        </p:nvGrpSpPr>
        <p:grpSpPr>
          <a:xfrm>
            <a:off x="1210590" y="5112628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9181E9-49AF-941B-9795-75D5C1EA3560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A04997-F40D-5925-064B-24E35B803FAA}"/>
                </a:ext>
              </a:extLst>
            </p:cNvPr>
            <p:cNvSpPr txBox="1"/>
            <p:nvPr/>
          </p:nvSpPr>
          <p:spPr>
            <a:xfrm>
              <a:off x="1465760" y="4924503"/>
              <a:ext cx="37508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8,2</a:t>
              </a: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22841F-DF84-241B-99CA-FBE069DDE1D0}"/>
              </a:ext>
            </a:extLst>
          </p:cNvPr>
          <p:cNvGrpSpPr/>
          <p:nvPr/>
        </p:nvGrpSpPr>
        <p:grpSpPr>
          <a:xfrm>
            <a:off x="7003771" y="5062320"/>
            <a:ext cx="4572721" cy="1129886"/>
            <a:chOff x="6830721" y="4714800"/>
            <a:chExt cx="4572721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5C3A1-C692-E97C-058A-D544A7475FC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210E4-0FE1-5F02-F851-C6980A4434E1}"/>
                </a:ext>
              </a:extLst>
            </p:cNvPr>
            <p:cNvSpPr txBox="1"/>
            <p:nvPr/>
          </p:nvSpPr>
          <p:spPr>
            <a:xfrm>
              <a:off x="7421378" y="4816847"/>
              <a:ext cx="39820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12,8</a:t>
              </a: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411621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225769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243189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512744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5ED675-530E-2FEB-5165-D5A9D6C9B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374" y="3094371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B107B9-225D-0A67-1870-EF082249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3072120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5FDFC4-4EE5-97AA-5A7D-84B92F0B8C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0703"/>
          <a:stretch/>
        </p:blipFill>
        <p:spPr>
          <a:xfrm>
            <a:off x="314960" y="4906028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5C59F7-822D-9CD5-0296-1CB89FF1D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4809" y="4820491"/>
            <a:ext cx="1365186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A334BE-A0C4-E82A-98A4-B7253108C0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69" y="-36695"/>
            <a:ext cx="2266242" cy="2636047"/>
          </a:xfrm>
          <a:prstGeom prst="rect">
            <a:avLst/>
          </a:prstGeom>
        </p:spPr>
      </p:pic>
      <p:pic>
        <p:nvPicPr>
          <p:cNvPr id="30" name="Picture 29">
            <a:hlinkClick r:id="rId13" action="ppaction://hlinksldjump"/>
            <a:extLst>
              <a:ext uri="{FF2B5EF4-FFF2-40B4-BE49-F238E27FC236}">
                <a16:creationId xmlns:a16="http://schemas.microsoft.com/office/drawing/2014/main" id="{A10127D6-11F5-1908-5631-E200C0ED54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3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orange background with clouds&#10;&#10;Description automatically generated">
            <a:extLst>
              <a:ext uri="{FF2B5EF4-FFF2-40B4-BE49-F238E27FC236}">
                <a16:creationId xmlns:a16="http://schemas.microsoft.com/office/drawing/2014/main" id="{AE06CAB9-9D38-75E5-E345-07F50BC00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295DD3-BCBB-D39E-99C5-3A2D1A782873}"/>
              </a:ext>
            </a:extLst>
          </p:cNvPr>
          <p:cNvGrpSpPr/>
          <p:nvPr/>
        </p:nvGrpSpPr>
        <p:grpSpPr>
          <a:xfrm>
            <a:off x="1967690" y="436073"/>
            <a:ext cx="9074237" cy="2049023"/>
            <a:chOff x="226633" y="147365"/>
            <a:chExt cx="13830686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F54680A0-C171-F58D-5E2A-A0E020808A64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4666709" y="-84422"/>
                    <a:pt x="7876607" y="106279"/>
                    <a:pt x="13830686" y="0"/>
                  </a:cubicBezTo>
                  <a:cubicBezTo>
                    <a:pt x="13506823" y="521192"/>
                    <a:pt x="13650468" y="1413859"/>
                    <a:pt x="13830686" y="2021573"/>
                  </a:cubicBezTo>
                  <a:cubicBezTo>
                    <a:pt x="7534902" y="1816727"/>
                    <a:pt x="3014374" y="1234260"/>
                    <a:pt x="0" y="2021573"/>
                  </a:cubicBezTo>
                  <a:cubicBezTo>
                    <a:pt x="100662" y="1313857"/>
                    <a:pt x="102601" y="471881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6597523" y="-45433"/>
                    <a:pt x="11069740" y="-174513"/>
                    <a:pt x="13830686" y="0"/>
                  </a:cubicBezTo>
                  <a:cubicBezTo>
                    <a:pt x="13728927" y="257667"/>
                    <a:pt x="13936268" y="1269528"/>
                    <a:pt x="13830686" y="2021573"/>
                  </a:cubicBezTo>
                  <a:cubicBezTo>
                    <a:pt x="9275548" y="1933573"/>
                    <a:pt x="3513106" y="2365525"/>
                    <a:pt x="0" y="2021573"/>
                  </a:cubicBezTo>
                  <a:cubicBezTo>
                    <a:pt x="11424" y="1434309"/>
                    <a:pt x="119930" y="1130382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4458443" y="-330450"/>
                    <a:pt x="8762425" y="282948"/>
                    <a:pt x="13830686" y="0"/>
                  </a:cubicBezTo>
                  <a:cubicBezTo>
                    <a:pt x="13649139" y="419274"/>
                    <a:pt x="13832399" y="1426756"/>
                    <a:pt x="13830686" y="2021573"/>
                  </a:cubicBezTo>
                  <a:cubicBezTo>
                    <a:pt x="6855886" y="1325717"/>
                    <a:pt x="3460235" y="1734681"/>
                    <a:pt x="0" y="2021573"/>
                  </a:cubicBezTo>
                  <a:cubicBezTo>
                    <a:pt x="81620" y="1306228"/>
                    <a:pt x="7503" y="37814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5111220" y="-102647"/>
                    <a:pt x="8251781" y="369315"/>
                    <a:pt x="13830686" y="0"/>
                  </a:cubicBezTo>
                  <a:cubicBezTo>
                    <a:pt x="13554421" y="422151"/>
                    <a:pt x="13690815" y="1499723"/>
                    <a:pt x="13830686" y="2021573"/>
                  </a:cubicBezTo>
                  <a:cubicBezTo>
                    <a:pt x="7057308" y="1390055"/>
                    <a:pt x="3282409" y="1567016"/>
                    <a:pt x="0" y="2021573"/>
                  </a:cubicBezTo>
                  <a:cubicBezTo>
                    <a:pt x="114091" y="1304051"/>
                    <a:pt x="83132" y="39701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2049023" fill="none" extrusionOk="0">
                          <a:moveTo>
                            <a:pt x="0" y="0"/>
                          </a:moveTo>
                          <a:cubicBezTo>
                            <a:pt x="3003766" y="-135785"/>
                            <a:pt x="5229939" y="-48658"/>
                            <a:pt x="9074237" y="0"/>
                          </a:cubicBezTo>
                          <a:cubicBezTo>
                            <a:pt x="8910317" y="430638"/>
                            <a:pt x="8985177" y="1445636"/>
                            <a:pt x="9074237" y="2049023"/>
                          </a:cubicBezTo>
                          <a:cubicBezTo>
                            <a:pt x="4808979" y="1947532"/>
                            <a:pt x="2113910" y="1757161"/>
                            <a:pt x="0" y="2049023"/>
                          </a:cubicBezTo>
                          <a:cubicBezTo>
                            <a:pt x="53046" y="1391827"/>
                            <a:pt x="57877" y="461914"/>
                            <a:pt x="0" y="0"/>
                          </a:cubicBezTo>
                          <a:close/>
                        </a:path>
                        <a:path w="9074237" h="2049023" stroke="0" extrusionOk="0">
                          <a:moveTo>
                            <a:pt x="0" y="0"/>
                          </a:moveTo>
                          <a:cubicBezTo>
                            <a:pt x="4046591" y="-175043"/>
                            <a:pt x="7044930" y="-125097"/>
                            <a:pt x="9074237" y="0"/>
                          </a:cubicBezTo>
                          <a:cubicBezTo>
                            <a:pt x="9032148" y="297016"/>
                            <a:pt x="9137948" y="1299276"/>
                            <a:pt x="9074237" y="2049023"/>
                          </a:cubicBezTo>
                          <a:cubicBezTo>
                            <a:pt x="6052128" y="1955725"/>
                            <a:pt x="2273855" y="2371119"/>
                            <a:pt x="0" y="2049023"/>
                          </a:cubicBezTo>
                          <a:cubicBezTo>
                            <a:pt x="53144" y="1471508"/>
                            <a:pt x="78471" y="1072010"/>
                            <a:pt x="0" y="0"/>
                          </a:cubicBezTo>
                          <a:close/>
                        </a:path>
                        <a:path w="9074237" h="2049023" fill="none" stroke="0" extrusionOk="0">
                          <a:moveTo>
                            <a:pt x="0" y="0"/>
                          </a:moveTo>
                          <a:cubicBezTo>
                            <a:pt x="3062315" y="-153407"/>
                            <a:pt x="5374300" y="-22762"/>
                            <a:pt x="9074237" y="0"/>
                          </a:cubicBezTo>
                          <a:cubicBezTo>
                            <a:pt x="8940885" y="364916"/>
                            <a:pt x="9075175" y="1493187"/>
                            <a:pt x="9074237" y="2049023"/>
                          </a:cubicBezTo>
                          <a:cubicBezTo>
                            <a:pt x="4426960" y="1679048"/>
                            <a:pt x="2237151" y="1710244"/>
                            <a:pt x="0" y="2049023"/>
                          </a:cubicBezTo>
                          <a:cubicBezTo>
                            <a:pt x="76067" y="1346540"/>
                            <a:pt x="23146" y="38767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B54BA9-261D-F05C-73CF-D3D15369D866}"/>
                </a:ext>
              </a:extLst>
            </p:cNvPr>
            <p:cNvSpPr txBox="1"/>
            <p:nvPr/>
          </p:nvSpPr>
          <p:spPr>
            <a:xfrm>
              <a:off x="366524" y="522919"/>
              <a:ext cx="13622080" cy="759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Kết quả của phép tính </a:t>
              </a:r>
              <a:r>
                <a:rPr kumimoji="0" lang="en-GB" alt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10</a:t>
              </a:r>
              <a:r>
                <a:rPr kumimoji="0" lang="vi-VN" alt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,5 + </a:t>
              </a:r>
              <a:r>
                <a:rPr kumimoji="0" lang="en-GB" alt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3</a:t>
              </a:r>
              <a:r>
                <a:rPr kumimoji="0" lang="vi-VN" alt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,</a:t>
              </a:r>
              <a:r>
                <a:rPr kumimoji="0" lang="en-GB" alt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3</a:t>
              </a:r>
              <a:r>
                <a:rPr kumimoji="0" lang="vi-VN" alt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là?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B6D05-EDC5-3E7B-0A98-797CD46EA6A2}"/>
              </a:ext>
            </a:extLst>
          </p:cNvPr>
          <p:cNvGrpSpPr/>
          <p:nvPr/>
        </p:nvGrpSpPr>
        <p:grpSpPr>
          <a:xfrm>
            <a:off x="1334726" y="3207610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38B0E-3E83-267A-1999-820E406E0B8A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B6908-DB9F-134B-98FB-48A10DF7C8BC}"/>
                </a:ext>
              </a:extLst>
            </p:cNvPr>
            <p:cNvSpPr txBox="1"/>
            <p:nvPr/>
          </p:nvSpPr>
          <p:spPr>
            <a:xfrm>
              <a:off x="7087463" y="3015777"/>
              <a:ext cx="37508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13,8</a:t>
              </a: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9D93E-BD1D-8262-9AC4-236CA515883A}"/>
              </a:ext>
            </a:extLst>
          </p:cNvPr>
          <p:cNvGrpSpPr/>
          <p:nvPr/>
        </p:nvGrpSpPr>
        <p:grpSpPr>
          <a:xfrm>
            <a:off x="7003771" y="3225274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2945C9-99FE-F73F-4843-B099455F195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B25D3-AA2E-20D2-E2CB-CE8D652B314B}"/>
                </a:ext>
              </a:extLst>
            </p:cNvPr>
            <p:cNvSpPr txBox="1"/>
            <p:nvPr/>
          </p:nvSpPr>
          <p:spPr>
            <a:xfrm>
              <a:off x="1504834" y="2890391"/>
              <a:ext cx="37508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</a:t>
              </a:r>
              <a:r>
                <a:rPr kumimoji="0" lang="vi-VN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8,7</a:t>
              </a: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F3940-7772-7C86-149D-D29EF562F8DF}"/>
              </a:ext>
            </a:extLst>
          </p:cNvPr>
          <p:cNvGrpSpPr/>
          <p:nvPr/>
        </p:nvGrpSpPr>
        <p:grpSpPr>
          <a:xfrm>
            <a:off x="1210590" y="5112628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9181E9-49AF-941B-9795-75D5C1EA3560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A04997-F40D-5925-064B-24E35B803FAA}"/>
                </a:ext>
              </a:extLst>
            </p:cNvPr>
            <p:cNvSpPr txBox="1"/>
            <p:nvPr/>
          </p:nvSpPr>
          <p:spPr>
            <a:xfrm>
              <a:off x="1465760" y="4924503"/>
              <a:ext cx="37508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</a:t>
              </a:r>
              <a:r>
                <a:rPr kumimoji="0" lang="vi-VN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8,2</a:t>
              </a: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22841F-DF84-241B-99CA-FBE069DDE1D0}"/>
              </a:ext>
            </a:extLst>
          </p:cNvPr>
          <p:cNvGrpSpPr/>
          <p:nvPr/>
        </p:nvGrpSpPr>
        <p:grpSpPr>
          <a:xfrm>
            <a:off x="7003771" y="5062320"/>
            <a:ext cx="4572721" cy="1129886"/>
            <a:chOff x="6830721" y="4714800"/>
            <a:chExt cx="4572721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5C3A1-C692-E97C-058A-D544A7475FC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210E4-0FE1-5F02-F851-C6980A4434E1}"/>
                </a:ext>
              </a:extLst>
            </p:cNvPr>
            <p:cNvSpPr txBox="1"/>
            <p:nvPr/>
          </p:nvSpPr>
          <p:spPr>
            <a:xfrm>
              <a:off x="7421378" y="4816847"/>
              <a:ext cx="39820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12,8</a:t>
              </a: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411621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225769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243189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512744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5ED675-530E-2FEB-5165-D5A9D6C9B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374" y="3094371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B107B9-225D-0A67-1870-EF082249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3072120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5FDFC4-4EE5-97AA-5A7D-84B92F0B8C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0703"/>
          <a:stretch/>
        </p:blipFill>
        <p:spPr>
          <a:xfrm>
            <a:off x="314960" y="4906028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5C59F7-822D-9CD5-0296-1CB89FF1D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4809" y="4820491"/>
            <a:ext cx="1365186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A334BE-A0C4-E82A-98A4-B7253108C0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69" y="-36695"/>
            <a:ext cx="2266242" cy="2636047"/>
          </a:xfrm>
          <a:prstGeom prst="rect">
            <a:avLst/>
          </a:prstGeom>
        </p:spPr>
      </p:pic>
      <p:pic>
        <p:nvPicPr>
          <p:cNvPr id="30" name="Picture 29">
            <a:hlinkClick r:id="rId13" action="ppaction://hlinksldjump"/>
            <a:extLst>
              <a:ext uri="{FF2B5EF4-FFF2-40B4-BE49-F238E27FC236}">
                <a16:creationId xmlns:a16="http://schemas.microsoft.com/office/drawing/2014/main" id="{A10127D6-11F5-1908-5631-E200C0ED54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065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yellow and orange background with clouds&#10;&#10;Description automatically generated">
            <a:extLst>
              <a:ext uri="{FF2B5EF4-FFF2-40B4-BE49-F238E27FC236}">
                <a16:creationId xmlns:a16="http://schemas.microsoft.com/office/drawing/2014/main" id="{FE640938-77FB-584D-D621-6E07D0EFA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22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DB6FE1-24DD-853F-E11A-7475484E3405}"/>
              </a:ext>
            </a:extLst>
          </p:cNvPr>
          <p:cNvGrpSpPr/>
          <p:nvPr/>
        </p:nvGrpSpPr>
        <p:grpSpPr>
          <a:xfrm>
            <a:off x="1836494" y="425706"/>
            <a:ext cx="9374914" cy="2240179"/>
            <a:chOff x="1124179" y="147365"/>
            <a:chExt cx="12292887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BC88BE62-9409-0C82-42FA-93A21287C88B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887" h="2578130" fill="none" extrusionOk="0">
                  <a:moveTo>
                    <a:pt x="0" y="0"/>
                  </a:moveTo>
                  <a:cubicBezTo>
                    <a:pt x="1814203" y="-133017"/>
                    <a:pt x="10780236" y="-123057"/>
                    <a:pt x="12292887" y="0"/>
                  </a:cubicBezTo>
                  <a:cubicBezTo>
                    <a:pt x="12095914" y="510163"/>
                    <a:pt x="12169039" y="1817532"/>
                    <a:pt x="12292887" y="2578130"/>
                  </a:cubicBezTo>
                  <a:cubicBezTo>
                    <a:pt x="6766520" y="2325054"/>
                    <a:pt x="2578025" y="1570571"/>
                    <a:pt x="0" y="2578130"/>
                  </a:cubicBezTo>
                  <a:cubicBezTo>
                    <a:pt x="84553" y="1715028"/>
                    <a:pt x="133722" y="636984"/>
                    <a:pt x="0" y="0"/>
                  </a:cubicBezTo>
                  <a:close/>
                </a:path>
                <a:path w="12292887" h="2578130" stroke="0" extrusionOk="0">
                  <a:moveTo>
                    <a:pt x="0" y="0"/>
                  </a:moveTo>
                  <a:cubicBezTo>
                    <a:pt x="5563080" y="-197169"/>
                    <a:pt x="9548248" y="-159361"/>
                    <a:pt x="12292887" y="0"/>
                  </a:cubicBezTo>
                  <a:cubicBezTo>
                    <a:pt x="12120911" y="275747"/>
                    <a:pt x="12403309" y="1595495"/>
                    <a:pt x="12292887" y="2578130"/>
                  </a:cubicBezTo>
                  <a:cubicBezTo>
                    <a:pt x="8461703" y="2479420"/>
                    <a:pt x="3174648" y="3045577"/>
                    <a:pt x="0" y="2578130"/>
                  </a:cubicBezTo>
                  <a:cubicBezTo>
                    <a:pt x="-116421" y="1807414"/>
                    <a:pt x="106433" y="1376464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4117938" y="-459285"/>
                    <a:pt x="7673227" y="185540"/>
                    <a:pt x="12292887" y="0"/>
                  </a:cubicBezTo>
                  <a:cubicBezTo>
                    <a:pt x="12011154" y="479750"/>
                    <a:pt x="12291766" y="1847169"/>
                    <a:pt x="12292887" y="2578130"/>
                  </a:cubicBezTo>
                  <a:cubicBezTo>
                    <a:pt x="6302004" y="2049373"/>
                    <a:pt x="3443461" y="2447502"/>
                    <a:pt x="0" y="2578130"/>
                  </a:cubicBezTo>
                  <a:cubicBezTo>
                    <a:pt x="98685" y="1652464"/>
                    <a:pt x="-32207" y="485758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2841658" y="-157587"/>
                    <a:pt x="6934459" y="-63908"/>
                    <a:pt x="12292887" y="0"/>
                  </a:cubicBezTo>
                  <a:cubicBezTo>
                    <a:pt x="12032466" y="491296"/>
                    <a:pt x="12234991" y="1904419"/>
                    <a:pt x="12292887" y="2578130"/>
                  </a:cubicBezTo>
                  <a:cubicBezTo>
                    <a:pt x="6299969" y="2181708"/>
                    <a:pt x="2927836" y="1423725"/>
                    <a:pt x="0" y="2578130"/>
                  </a:cubicBezTo>
                  <a:cubicBezTo>
                    <a:pt x="88064" y="1716291"/>
                    <a:pt x="97091" y="495834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74914" h="2240179" fill="none" extrusionOk="0">
                          <a:moveTo>
                            <a:pt x="0" y="0"/>
                          </a:moveTo>
                          <a:cubicBezTo>
                            <a:pt x="3410810" y="22367"/>
                            <a:pt x="5387928" y="-34204"/>
                            <a:pt x="9374914" y="0"/>
                          </a:cubicBezTo>
                          <a:cubicBezTo>
                            <a:pt x="9231401" y="433349"/>
                            <a:pt x="9333651" y="1596192"/>
                            <a:pt x="9374914" y="2240179"/>
                          </a:cubicBezTo>
                          <a:cubicBezTo>
                            <a:pt x="4922736" y="2158431"/>
                            <a:pt x="2086827" y="1695649"/>
                            <a:pt x="0" y="2240179"/>
                          </a:cubicBezTo>
                          <a:cubicBezTo>
                            <a:pt x="57342" y="1514580"/>
                            <a:pt x="81357" y="527101"/>
                            <a:pt x="0" y="0"/>
                          </a:cubicBezTo>
                          <a:close/>
                        </a:path>
                        <a:path w="9374914" h="2240179" stroke="0" extrusionOk="0">
                          <a:moveTo>
                            <a:pt x="0" y="0"/>
                          </a:moveTo>
                          <a:cubicBezTo>
                            <a:pt x="4180787" y="-192165"/>
                            <a:pt x="7090608" y="-104959"/>
                            <a:pt x="9374914" y="0"/>
                          </a:cubicBezTo>
                          <a:cubicBezTo>
                            <a:pt x="9268341" y="265940"/>
                            <a:pt x="9394167" y="1494126"/>
                            <a:pt x="9374914" y="2240179"/>
                          </a:cubicBezTo>
                          <a:cubicBezTo>
                            <a:pt x="6272012" y="2138046"/>
                            <a:pt x="2096921" y="2442266"/>
                            <a:pt x="0" y="2240179"/>
                          </a:cubicBezTo>
                          <a:cubicBezTo>
                            <a:pt x="-10140" y="1593011"/>
                            <a:pt x="80911" y="1130506"/>
                            <a:pt x="0" y="0"/>
                          </a:cubicBezTo>
                          <a:close/>
                        </a:path>
                        <a:path w="9374914" h="2240179" fill="none" stroke="0" extrusionOk="0">
                          <a:moveTo>
                            <a:pt x="0" y="0"/>
                          </a:moveTo>
                          <a:cubicBezTo>
                            <a:pt x="3390778" y="-154735"/>
                            <a:pt x="5565057" y="-13517"/>
                            <a:pt x="9374914" y="0"/>
                          </a:cubicBezTo>
                          <a:cubicBezTo>
                            <a:pt x="9151505" y="390268"/>
                            <a:pt x="9373712" y="1669805"/>
                            <a:pt x="9374914" y="2240179"/>
                          </a:cubicBezTo>
                          <a:cubicBezTo>
                            <a:pt x="4708335" y="2120531"/>
                            <a:pt x="2335033" y="1815358"/>
                            <a:pt x="0" y="2240179"/>
                          </a:cubicBezTo>
                          <a:cubicBezTo>
                            <a:pt x="91741" y="1448039"/>
                            <a:pt x="24310" y="4307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790BDB-D2F3-ED6C-AE74-4E6913136B43}"/>
                </a:ext>
              </a:extLst>
            </p:cNvPr>
            <p:cNvSpPr txBox="1"/>
            <p:nvPr/>
          </p:nvSpPr>
          <p:spPr>
            <a:xfrm>
              <a:off x="1489771" y="225398"/>
              <a:ext cx="10804991" cy="1788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5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Muốn </a:t>
              </a:r>
              <a:r>
                <a:rPr kumimoji="0" lang="en-GB" altLang="en-US" sz="4500" b="1" i="0" u="none" strike="noStrike" kern="0" cap="none" spc="-150" normalizeH="0" baseline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cộng</a:t>
              </a:r>
              <a:r>
                <a:rPr kumimoji="0" lang="en-GB" altLang="en-US" sz="45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GB" altLang="en-US" sz="4500" b="1" i="0" u="none" strike="noStrike" kern="0" cap="none" spc="-150" normalizeH="0" baseline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hai</a:t>
              </a:r>
              <a:r>
                <a:rPr kumimoji="0" lang="vi-VN" altLang="en-US" sz="45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số thập phân,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5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ta làm thế nào?</a:t>
              </a:r>
              <a:endParaRPr kumimoji="0" lang="en-US" altLang="en-US" sz="45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57D3ED8-8A3F-514A-0138-22701B0F4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81356">
            <a:off x="391847" y="63940"/>
            <a:ext cx="1588462" cy="2559851"/>
          </a:xfrm>
          <a:prstGeom prst="rect">
            <a:avLst/>
          </a:prstGeom>
        </p:spPr>
      </p:pic>
      <p:pic>
        <p:nvPicPr>
          <p:cNvPr id="26" name="Picture 25">
            <a:hlinkClick r:id="rId4" action="ppaction://hlinksldjump"/>
            <a:extLst>
              <a:ext uri="{FF2B5EF4-FFF2-40B4-BE49-F238E27FC236}">
                <a16:creationId xmlns:a16="http://schemas.microsoft.com/office/drawing/2014/main" id="{3B8BEC12-80CD-1167-B3B9-7C7B1D96F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7DA5813-5181-4F4F-AF84-03C5949914F2}"/>
              </a:ext>
            </a:extLst>
          </p:cNvPr>
          <p:cNvGrpSpPr/>
          <p:nvPr/>
        </p:nvGrpSpPr>
        <p:grpSpPr>
          <a:xfrm>
            <a:off x="1024849" y="2311401"/>
            <a:ext cx="10998202" cy="4176848"/>
            <a:chOff x="6809829" y="2575799"/>
            <a:chExt cx="5237246" cy="1952830"/>
          </a:xfrm>
          <a:solidFill>
            <a:schemeClr val="bg1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3CA69F1-2D82-15DC-0D02-FF3288AD8F11}"/>
                </a:ext>
              </a:extLst>
            </p:cNvPr>
            <p:cNvSpPr/>
            <p:nvPr/>
          </p:nvSpPr>
          <p:spPr>
            <a:xfrm>
              <a:off x="6809829" y="2575799"/>
              <a:ext cx="5237246" cy="1926669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815C8B-C901-8CB8-5A37-CD5335A1FFD5}"/>
                </a:ext>
              </a:extLst>
            </p:cNvPr>
            <p:cNvSpPr txBox="1"/>
            <p:nvPr/>
          </p:nvSpPr>
          <p:spPr>
            <a:xfrm>
              <a:off x="6886605" y="2575799"/>
              <a:ext cx="5057649" cy="1952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vi-VN" sz="36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Đặt tính: Các chữ số ở cùng một hàng đặt thẳng cột với nhau.</a:t>
              </a:r>
              <a:endParaRPr lang="vi-VN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indent="266700" algn="just">
                <a:lnSpc>
                  <a:spcPct val="150000"/>
                </a:lnSpc>
              </a:pPr>
              <a:r>
                <a:rPr lang="vi-VN" sz="36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Thực hiện cộng như cộng các số tự nhiên.</a:t>
              </a:r>
              <a:endParaRPr lang="vi-VN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indent="266700" algn="just">
                <a:lnSpc>
                  <a:spcPct val="150000"/>
                </a:lnSpc>
              </a:pPr>
              <a:r>
                <a:rPr lang="vi-VN" sz="36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Viết dấu phẩy ở tổng thẳng cột với các dấu phẩy của các số hạng.</a:t>
              </a:r>
              <a:endParaRPr lang="vi-VN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133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orange background with clouds&#10;&#10;Description automatically generated">
            <a:extLst>
              <a:ext uri="{FF2B5EF4-FFF2-40B4-BE49-F238E27FC236}">
                <a16:creationId xmlns:a16="http://schemas.microsoft.com/office/drawing/2014/main" id="{B0D47952-0424-9327-D22A-416B5D367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C0320E-DABB-A03C-A28F-21DC2234B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8" y="3429000"/>
            <a:ext cx="5229862" cy="3300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F1588-51BE-1E4F-4BFA-CCA9577AA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5799" y="2479301"/>
            <a:ext cx="2529466" cy="4250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72CF1-01E0-8E90-4B12-FD0B60BFD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937" y="2682644"/>
            <a:ext cx="2704982" cy="4046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FFBDB-401B-85B6-D14D-3FCA3605B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26" y="520081"/>
            <a:ext cx="1185774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2" y="0"/>
            <a:ext cx="11921067" cy="232833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7A3F4-B692-8EEE-A5DD-13DE71F6785A}"/>
              </a:ext>
            </a:extLst>
          </p:cNvPr>
          <p:cNvSpPr/>
          <p:nvPr/>
        </p:nvSpPr>
        <p:spPr>
          <a:xfrm>
            <a:off x="1860149" y="927315"/>
            <a:ext cx="8471701" cy="389635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392" y="1164167"/>
            <a:ext cx="12192000" cy="57340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2A53A2-B9AC-1EF8-DBAF-FEDD2810F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023" y="1323578"/>
            <a:ext cx="8124827" cy="32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59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447"/>
  <p:tag name="MH_SECTIONID" val="448,449,"/>
  <p:tag name="ISPRING_PRESENTATION_TITLE" val="绿色美食画册通用PPT模板"/>
</p:tagLst>
</file>

<file path=ppt/theme/theme1.xml><?xml version="1.0" encoding="utf-8"?>
<a:theme xmlns:a="http://schemas.openxmlformats.org/drawingml/2006/main" name="1_AAAAAAAAAAAAAAAAAAAAAAAAAAA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15049</TotalTime>
  <Words>285</Words>
  <Application>Microsoft Office PowerPoint</Application>
  <PresentationFormat>Widescreen</PresentationFormat>
  <Paragraphs>64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#9Slide05 Kathya</vt:lpstr>
      <vt:lpstr>#9Slide05 Pattaya</vt:lpstr>
      <vt:lpstr>#9Slide07 HoneyCream</vt:lpstr>
      <vt:lpstr>Aptos</vt:lpstr>
      <vt:lpstr>Arial</vt:lpstr>
      <vt:lpstr>Calibri</vt:lpstr>
      <vt:lpstr>Cambria</vt:lpstr>
      <vt:lpstr>1_AAAAAAAAAAAAAAAAAAAAAAAAAAA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牛年总结汇报通用PPT模板</dc:title>
  <dc:creator>yxy(#^.^#)</dc:creator>
  <cp:lastModifiedBy>VO THI YEN NHI</cp:lastModifiedBy>
  <cp:revision>3120</cp:revision>
  <dcterms:created xsi:type="dcterms:W3CDTF">2018-02-07T02:07:44Z</dcterms:created>
  <dcterms:modified xsi:type="dcterms:W3CDTF">2024-10-03T18:23:26Z</dcterms:modified>
</cp:coreProperties>
</file>