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1" r:id="rId2"/>
    <p:sldMasterId id="2147483705" r:id="rId3"/>
    <p:sldMasterId id="2147483748" r:id="rId4"/>
  </p:sldMasterIdLst>
  <p:notesMasterIdLst>
    <p:notesMasterId r:id="rId26"/>
  </p:notesMasterIdLst>
  <p:sldIdLst>
    <p:sldId id="259" r:id="rId5"/>
    <p:sldId id="558" r:id="rId6"/>
    <p:sldId id="2728" r:id="rId7"/>
    <p:sldId id="4411" r:id="rId8"/>
    <p:sldId id="256" r:id="rId9"/>
    <p:sldId id="257" r:id="rId10"/>
    <p:sldId id="266" r:id="rId11"/>
    <p:sldId id="4417" r:id="rId12"/>
    <p:sldId id="260" r:id="rId13"/>
    <p:sldId id="282" r:id="rId14"/>
    <p:sldId id="316" r:id="rId15"/>
    <p:sldId id="329" r:id="rId16"/>
    <p:sldId id="330" r:id="rId17"/>
    <p:sldId id="331" r:id="rId18"/>
    <p:sldId id="4412" r:id="rId19"/>
    <p:sldId id="4413" r:id="rId20"/>
    <p:sldId id="4414" r:id="rId21"/>
    <p:sldId id="322" r:id="rId22"/>
    <p:sldId id="4415" r:id="rId23"/>
    <p:sldId id="4416" r:id="rId24"/>
    <p:sldId id="265"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E3FF"/>
    <a:srgbClr val="587D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20" d="100"/>
          <a:sy n="20" d="100"/>
        </p:scale>
        <p:origin x="1988" y="7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50125E-5D57-428E-BB1C-89E4BB1D7FB7}"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A1F1FC-F61F-41DB-A122-526FC83ECC04}" type="slidenum">
              <a:rPr lang="en-US" smtClean="0"/>
              <a:t>‹#›</a:t>
            </a:fld>
            <a:endParaRPr lang="en-US"/>
          </a:p>
        </p:txBody>
      </p:sp>
    </p:spTree>
    <p:extLst>
      <p:ext uri="{BB962C8B-B14F-4D97-AF65-F5344CB8AC3E}">
        <p14:creationId xmlns:p14="http://schemas.microsoft.com/office/powerpoint/2010/main" val="3243741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A1F1FC-F61F-41DB-A122-526FC83ECC04}" type="slidenum">
              <a:rPr lang="en-US" smtClean="0"/>
              <a:t>1</a:t>
            </a:fld>
            <a:endParaRPr lang="en-US"/>
          </a:p>
        </p:txBody>
      </p:sp>
    </p:spTree>
    <p:extLst>
      <p:ext uri="{BB962C8B-B14F-4D97-AF65-F5344CB8AC3E}">
        <p14:creationId xmlns:p14="http://schemas.microsoft.com/office/powerpoint/2010/main" val="2290700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A1F1FC-F61F-41DB-A122-526FC83ECC04}" type="slidenum">
              <a:rPr lang="en-US" smtClean="0"/>
              <a:t>5</a:t>
            </a:fld>
            <a:endParaRPr lang="en-US"/>
          </a:p>
        </p:txBody>
      </p:sp>
    </p:spTree>
    <p:extLst>
      <p:ext uri="{BB962C8B-B14F-4D97-AF65-F5344CB8AC3E}">
        <p14:creationId xmlns:p14="http://schemas.microsoft.com/office/powerpoint/2010/main" val="3721741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B904D2F-D20E-4382-B1FB-A1CC6AB47A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5325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zh-CN" altLang="en-US"/>
              <a:t>单击此处编辑母版标题样式</a:t>
            </a:r>
            <a:endParaRPr lang="en-US" dirty="0"/>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2024/9/18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99498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2024/9/18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54442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zh-CN" altLang="en-US"/>
              <a:t>单击此处编辑母版标题样式</a:t>
            </a:r>
            <a:endParaRPr lang="en-US" dirty="0"/>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2024/9/18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80135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2024/9/18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74272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Content Placeholder 3"/>
          <p:cNvSpPr>
            <a:spLocks noGrp="1"/>
          </p:cNvSpPr>
          <p:nvPr>
            <p:ph sz="half" idx="2"/>
          </p:nvPr>
        </p:nvSpPr>
        <p:spPr>
          <a:xfrm>
            <a:off x="1259684" y="3757613"/>
            <a:ext cx="7736680"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Content Placeholder 5"/>
          <p:cNvSpPr>
            <a:spLocks noGrp="1"/>
          </p:cNvSpPr>
          <p:nvPr>
            <p:ph sz="quarter" idx="4"/>
          </p:nvPr>
        </p:nvSpPr>
        <p:spPr>
          <a:xfrm>
            <a:off x="9258301" y="3757613"/>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2024/9/18</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08541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2024/9/18</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03119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2024/9/18</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27314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zh-CN" altLang="en-US"/>
              <a:t>单击此处编辑母版标题样式</a:t>
            </a:r>
            <a:endParaRPr lang="en-US" dirty="0"/>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Date Placeholder 4"/>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2024/9/18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90331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774782" y="1481139"/>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zh-CN" altLang="en-US"/>
              <a:t>单击图标添加图片</a:t>
            </a:r>
            <a:endParaRPr lang="en-US" dirty="0"/>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Date Placeholder 4"/>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2024/9/18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79632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2024/9/18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5923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2024/9/18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64145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925188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128281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21480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1727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94848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27388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95441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92796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60221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10862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647710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135431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69013101"/>
      </p:ext>
    </p:extLst>
  </p:cSld>
  <p:clrMapOvr>
    <a:masterClrMapping/>
  </p:clrMapOvr>
  <p:transition spd="slow" advClick="0" advTm="200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5682502"/>
      </p:ext>
    </p:extLst>
  </p:cSld>
  <p:clrMapOvr>
    <a:masterClrMapping/>
  </p:clrMapOvr>
  <p:transition spd="slow" advClick="0" advTm="200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83824033"/>
      </p:ext>
    </p:extLst>
  </p:cSld>
  <p:clrMapOvr>
    <a:masterClrMapping/>
  </p:clrMapOvr>
  <p:transition spd="slow" advClick="0" advTm="200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10991415"/>
      </p:ext>
    </p:extLst>
  </p:cSld>
  <p:clrMapOvr>
    <a:masterClrMapping/>
  </p:clrMapOvr>
  <p:transition spd="slow" advClick="0" advTm="200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10022445"/>
      </p:ext>
    </p:extLst>
  </p:cSld>
  <p:clrMapOvr>
    <a:masterClrMapping/>
  </p:clrMapOvr>
  <p:transition spd="slow" advClick="0" advTm="200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8446417"/>
      </p:ext>
    </p:extLst>
  </p:cSld>
  <p:clrMapOvr>
    <a:masterClrMapping/>
  </p:clrMapOvr>
  <p:transition spd="slow" advClick="0" advTm="200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19338175"/>
      </p:ext>
    </p:extLst>
  </p:cSld>
  <p:clrMapOvr>
    <a:masterClrMapping/>
  </p:clrMapOvr>
  <p:transition spd="slow" advClick="0" advTm="200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08237951"/>
      </p:ext>
    </p:extLst>
  </p:cSld>
  <p:clrMapOvr>
    <a:masterClrMapping/>
  </p:clrMapOvr>
  <p:transition spd="slow" advClick="0" advTm="200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25664252"/>
      </p:ext>
    </p:extLst>
  </p:cSld>
  <p:clrMapOvr>
    <a:masterClrMapping/>
  </p:clrMapOvr>
  <p:transition spd="slow" advClick="0" advTm="200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59873588"/>
      </p:ext>
    </p:extLst>
  </p:cSld>
  <p:clrMapOvr>
    <a:masterClrMapping/>
  </p:clrMapOvr>
  <p:transition spd="slow" advClick="0" advTm="200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13733100"/>
      </p:ext>
    </p:extLst>
  </p:cSld>
  <p:clrMapOvr>
    <a:masterClrMapping/>
  </p:clrMapOvr>
  <p:transition spd="slow" advClick="0" advTm="200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67343383"/>
      </p:ext>
    </p:extLst>
  </p:cSld>
  <p:clrMapOvr>
    <a:masterClrMapping/>
  </p:clrMapOvr>
  <p:transition spd="slow" advClick="0" advTm="200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09215061"/>
      </p:ext>
    </p:extLst>
  </p:cSld>
  <p:clrMapOvr>
    <a:masterClrMapping/>
  </p:clrMapOvr>
  <p:transition spd="slow" advClick="0" advTm="200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92359166"/>
      </p:ext>
    </p:extLst>
  </p:cSld>
  <p:clrMapOvr>
    <a:masterClrMapping/>
  </p:clrMapOvr>
  <p:transition spd="slow" advClick="0" advTm="200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29301374"/>
      </p:ext>
    </p:extLst>
  </p:cSld>
  <p:clrMapOvr>
    <a:masterClrMapping/>
  </p:clrMapOvr>
  <p:transition spd="slow" advClick="0" advTm="200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71082169"/>
      </p:ext>
    </p:extLst>
  </p:cSld>
  <p:clrMapOvr>
    <a:masterClrMapping/>
  </p:clrMapOvr>
  <p:transition spd="slow" advClick="0" advTm="200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58001708"/>
      </p:ext>
    </p:extLst>
  </p:cSld>
  <p:clrMapOvr>
    <a:masterClrMapping/>
  </p:clrMapOvr>
  <p:transition spd="slow" advClick="0" advTm="200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06417491"/>
      </p:ext>
    </p:extLst>
  </p:cSld>
  <p:clrMapOvr>
    <a:masterClrMapping/>
  </p:clrMapOvr>
  <p:transition spd="slow" advClick="0" advTm="200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50792278"/>
      </p:ext>
    </p:extLst>
  </p:cSld>
  <p:clrMapOvr>
    <a:masterClrMapping/>
  </p:clrMapOvr>
  <p:transition spd="slow" advClick="0" advTm="200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1939602"/>
      </p:ext>
    </p:extLst>
  </p:cSld>
  <p:clrMapOvr>
    <a:masterClrMapping/>
  </p:clrMapOvr>
  <p:transition spd="slow" advClick="0" advTm="200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37654249"/>
      </p:ext>
    </p:extLst>
  </p:cSld>
  <p:clrMapOvr>
    <a:masterClrMapping/>
  </p:clrMapOvr>
  <p:transition spd="slow">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07770402"/>
      </p:ext>
    </p:extLst>
  </p:cSld>
  <p:clrMapOvr>
    <a:masterClrMapping/>
  </p:clrMapOvr>
  <p:transition spd="slow">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178661690"/>
      </p:ext>
    </p:extLst>
  </p:cSld>
  <p:clrMapOvr>
    <a:masterClrMapping/>
  </p:clrMapOvr>
  <p:transition spd="slow">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78082858"/>
      </p:ext>
    </p:extLst>
  </p:cSld>
  <p:clrMapOvr>
    <a:masterClrMapping/>
  </p:clrMapOvr>
  <p:transition spd="slow">
    <p:comb/>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84508639"/>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0510358"/>
      </p:ext>
    </p:extLst>
  </p:cSld>
  <p:clrMapOvr>
    <a:masterClrMapping/>
  </p:clrMapOvr>
  <p:transition spd="slow">
    <p:comb/>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87217251"/>
      </p:ext>
    </p:extLst>
  </p:cSld>
  <p:clrMapOvr>
    <a:masterClrMapping/>
  </p:clrMapOvr>
  <p:transition spd="slow">
    <p:comb/>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91321698"/>
      </p:ext>
    </p:extLst>
  </p:cSld>
  <p:clrMapOvr>
    <a:masterClrMapping/>
  </p:clrMapOvr>
  <p:transition spd="slow">
    <p:comb/>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832137765"/>
      </p:ext>
    </p:extLst>
  </p:cSld>
  <p:clrMapOvr>
    <a:masterClrMapping/>
  </p:clrMapOvr>
  <p:transition spd="slow">
    <p:comb/>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41904619"/>
      </p:ext>
    </p:extLst>
  </p:cSld>
  <p:clrMapOvr>
    <a:masterClrMapping/>
  </p:clrMapOvr>
  <p:transition spd="slow">
    <p:comb/>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2467671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5886860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8288002" cy="10287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2" y="1136419"/>
            <a:ext cx="18287999" cy="9150584"/>
          </a:xfrm>
          <a:prstGeom prst="rect">
            <a:avLst/>
          </a:prstGeom>
        </p:spPr>
      </p:pic>
    </p:spTree>
    <p:extLst>
      <p:ext uri="{BB962C8B-B14F-4D97-AF65-F5344CB8AC3E}">
        <p14:creationId xmlns:p14="http://schemas.microsoft.com/office/powerpoint/2010/main" val="29850941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7809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1"/>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881040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04839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4" y="3757613"/>
            <a:ext cx="7736681"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02" y="3757613"/>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2024/9/18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1642236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7915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2024/9/18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273306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4976863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0"/>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zh-CN" altLang="en-US"/>
          </a:p>
        </p:txBody>
      </p:sp>
      <p:sp>
        <p:nvSpPr>
          <p:cNvPr id="4" name="文本占位符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7062713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6991571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90"/>
            <a:ext cx="3943350" cy="871775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90"/>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928893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slideLayout" Target="../slideLayouts/slideLayout6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theme" Target="../theme/theme3.xml"/><Relationship Id="rId8" Type="http://schemas.openxmlformats.org/officeDocument/2006/relationships/slideLayout" Target="../slideLayouts/slideLayout30.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6EBFB578-8D60-488A-AA3B-0DAD88EF28BF}" type="datetimeFigureOut">
              <a:rPr lang="zh-CN" altLang="en-US" smtClean="0">
                <a:solidFill>
                  <a:prstClr val="black">
                    <a:tint val="75000"/>
                  </a:prstClr>
                </a:solidFill>
              </a:rPr>
              <a:pPr defTabSz="1371600">
                <a:defRPr/>
              </a:pPr>
              <a:t>2024/9/18</a:t>
            </a:fld>
            <a:endParaRPr lang="zh-CN" alt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9085449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5933D16-1A11-400B-A8CC-34FD56FEFD51}" type="datetimeFigureOut">
              <a:rPr lang="zh-CN" altLang="en-US" smtClean="0"/>
              <a:t>2024/9/18</a:t>
            </a:fld>
            <a:endParaRPr lang="zh-CN" alt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9099253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Lst>
  <p:transition spd="slow">
    <p:comb/>
  </p:transition>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9A823D7-9F98-4745-9AB7-E61F100F41C7}" type="datetimeFigureOut">
              <a:rPr lang="zh-CN" altLang="en-US" smtClean="0"/>
              <a:t>2024/9/18</a:t>
            </a:fld>
            <a:endParaRPr lang="zh-CN" altLang="en-US"/>
          </a:p>
        </p:txBody>
      </p:sp>
      <p:sp>
        <p:nvSpPr>
          <p:cNvPr id="5" name="页脚占位符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25942721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8.png"/><Relationship Id="rId14" Type="http://schemas.openxmlformats.org/officeDocument/2006/relationships/image" Target="../media/image19.sv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0.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41.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5.svg"/><Relationship Id="rId1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51.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5.svg"/><Relationship Id="rId1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80.svg"/><Relationship Id="rId3" Type="http://schemas.openxmlformats.org/officeDocument/2006/relationships/image" Target="../media/image30.svg"/><Relationship Id="rId7" Type="http://schemas.openxmlformats.org/officeDocument/2006/relationships/image" Target="../media/image78.svg"/><Relationship Id="rId12" Type="http://schemas.openxmlformats.org/officeDocument/2006/relationships/image" Target="../media/image55.png"/><Relationship Id="rId2" Type="http://schemas.openxmlformats.org/officeDocument/2006/relationships/image" Target="../media/image19.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38.svg"/><Relationship Id="rId5" Type="http://schemas.openxmlformats.org/officeDocument/2006/relationships/image" Target="../media/image19.svg"/><Relationship Id="rId15" Type="http://schemas.openxmlformats.org/officeDocument/2006/relationships/image" Target="../media/image11.svg"/><Relationship Id="rId10" Type="http://schemas.openxmlformats.org/officeDocument/2006/relationships/image" Target="../media/image24.png"/><Relationship Id="rId4" Type="http://schemas.openxmlformats.org/officeDocument/2006/relationships/image" Target="../media/image10.png"/><Relationship Id="rId9" Type="http://schemas.openxmlformats.org/officeDocument/2006/relationships/image" Target="../media/image48.svg"/><Relationship Id="rId1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65.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24.png"/><Relationship Id="rId18"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13.svg"/><Relationship Id="rId17" Type="http://schemas.openxmlformats.org/officeDocument/2006/relationships/image" Target="../media/image41.svg"/><Relationship Id="rId2" Type="http://schemas.openxmlformats.org/officeDocument/2006/relationships/notesSlide" Target="../notesSlides/notesSlide3.xml"/><Relationship Id="rId16" Type="http://schemas.openxmlformats.org/officeDocument/2006/relationships/image" Target="../media/image26.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7.png"/><Relationship Id="rId5" Type="http://schemas.openxmlformats.org/officeDocument/2006/relationships/image" Target="../media/image22.png"/><Relationship Id="rId15" Type="http://schemas.openxmlformats.org/officeDocument/2006/relationships/image" Target="../media/image25.png"/><Relationship Id="rId10" Type="http://schemas.openxmlformats.org/officeDocument/2006/relationships/image" Target="../media/image11.svg"/><Relationship Id="rId19" Type="http://schemas.openxmlformats.org/officeDocument/2006/relationships/image" Target="../media/image28.png"/><Relationship Id="rId4" Type="http://schemas.openxmlformats.org/officeDocument/2006/relationships/image" Target="../media/image30.svg"/><Relationship Id="rId9" Type="http://schemas.openxmlformats.org/officeDocument/2006/relationships/image" Target="../media/image6.png"/><Relationship Id="rId14" Type="http://schemas.openxmlformats.org/officeDocument/2006/relationships/image" Target="../media/image38.sv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6.svg"/><Relationship Id="rId7" Type="http://schemas.openxmlformats.org/officeDocument/2006/relationships/image" Target="../media/image11.svg"/><Relationship Id="rId12"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8.svg"/><Relationship Id="rId5" Type="http://schemas.openxmlformats.org/officeDocument/2006/relationships/image" Target="../media/image15.svg"/><Relationship Id="rId10"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48.sv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33.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5.svg"/><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3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133540" y="10807"/>
              <a:ext cx="1157351" cy="646110"/>
            </a:xfrm>
            <a:prstGeom prst="rect">
              <a:avLst/>
            </a:prstGeom>
          </p:spPr>
          <p:txBody>
            <a:bodyPr lIns="50800" tIns="50800" rIns="50800" bIns="50800" rtlCol="0" anchor="ctr"/>
            <a:lstStyle/>
            <a:p>
              <a:pPr algn="ctr">
                <a:lnSpc>
                  <a:spcPts val="3489"/>
                </a:lnSpc>
              </a:pPr>
              <a:endParaRPr/>
            </a:p>
          </p:txBody>
        </p:sp>
      </p:grpSp>
      <p:sp>
        <p:nvSpPr>
          <p:cNvPr id="8" name="Freeform 8"/>
          <p:cNvSpPr/>
          <p:nvPr/>
        </p:nvSpPr>
        <p:spPr>
          <a:xfrm rot="707461">
            <a:off x="14875696" y="5332135"/>
            <a:ext cx="2092460" cy="3065644"/>
          </a:xfrm>
          <a:custGeom>
            <a:avLst/>
            <a:gdLst/>
            <a:ahLst/>
            <a:cxnLst/>
            <a:rect l="l" t="t" r="r" b="b"/>
            <a:pathLst>
              <a:path w="2092460" h="3065644">
                <a:moveTo>
                  <a:pt x="0" y="0"/>
                </a:moveTo>
                <a:lnTo>
                  <a:pt x="2092459" y="0"/>
                </a:lnTo>
                <a:lnTo>
                  <a:pt x="2092459" y="3065644"/>
                </a:lnTo>
                <a:lnTo>
                  <a:pt x="0" y="3065644"/>
                </a:lnTo>
                <a:lnTo>
                  <a:pt x="0" y="0"/>
                </a:lnTo>
                <a:close/>
              </a:path>
            </a:pathLst>
          </a:custGeom>
          <a:blipFill>
            <a:blip r:embed="rId3">
              <a:extLst>
                <a:ext uri="{96DAC541-7B7A-43D3-8B79-37D633B846F1}">
                  <asvg:svgBlip xmlns:asvg="http://schemas.microsoft.com/office/drawing/2016/SVG/main" xmlns="" r:embed="rId4"/>
                </a:ext>
              </a:extLst>
            </a:blip>
            <a:stretch>
              <a:fillRect l="-507910" t="-102500" b="-178197"/>
            </a:stretch>
          </a:blipFill>
        </p:spPr>
        <p:txBody>
          <a:bodyPr/>
          <a:lstStyle/>
          <a:p>
            <a:endParaRPr lang="en-US"/>
          </a:p>
        </p:txBody>
      </p:sp>
      <p:sp>
        <p:nvSpPr>
          <p:cNvPr id="9" name="Freeform 9"/>
          <p:cNvSpPr/>
          <p:nvPr/>
        </p:nvSpPr>
        <p:spPr>
          <a:xfrm rot="4263341">
            <a:off x="16694020" y="3068126"/>
            <a:ext cx="742193" cy="1369149"/>
          </a:xfrm>
          <a:custGeom>
            <a:avLst/>
            <a:gdLst/>
            <a:ahLst/>
            <a:cxnLst/>
            <a:rect l="l" t="t" r="r" b="b"/>
            <a:pathLst>
              <a:path w="742193" h="1369149">
                <a:moveTo>
                  <a:pt x="0" y="0"/>
                </a:moveTo>
                <a:lnTo>
                  <a:pt x="742193" y="0"/>
                </a:lnTo>
                <a:lnTo>
                  <a:pt x="742193" y="1369150"/>
                </a:lnTo>
                <a:lnTo>
                  <a:pt x="0" y="13691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5" name="Freeform 25"/>
          <p:cNvSpPr/>
          <p:nvPr/>
        </p:nvSpPr>
        <p:spPr>
          <a:xfrm rot="-4161082" flipH="1">
            <a:off x="657604" y="5220687"/>
            <a:ext cx="742193" cy="1369149"/>
          </a:xfrm>
          <a:custGeom>
            <a:avLst/>
            <a:gdLst/>
            <a:ahLst/>
            <a:cxnLst/>
            <a:rect l="l" t="t" r="r" b="b"/>
            <a:pathLst>
              <a:path w="742193" h="1369149">
                <a:moveTo>
                  <a:pt x="742192" y="0"/>
                </a:moveTo>
                <a:lnTo>
                  <a:pt x="0" y="0"/>
                </a:lnTo>
                <a:lnTo>
                  <a:pt x="0" y="1369149"/>
                </a:lnTo>
                <a:lnTo>
                  <a:pt x="742192" y="1369149"/>
                </a:lnTo>
                <a:lnTo>
                  <a:pt x="742192"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6" name="Freeform 26"/>
          <p:cNvSpPr/>
          <p:nvPr/>
        </p:nvSpPr>
        <p:spPr>
          <a:xfrm>
            <a:off x="15860339" y="1028700"/>
            <a:ext cx="1204778" cy="1104391"/>
          </a:xfrm>
          <a:custGeom>
            <a:avLst/>
            <a:gdLst/>
            <a:ahLst/>
            <a:cxnLst/>
            <a:rect l="l" t="t" r="r" b="b"/>
            <a:pathLst>
              <a:path w="1204778" h="1104391">
                <a:moveTo>
                  <a:pt x="0" y="0"/>
                </a:moveTo>
                <a:lnTo>
                  <a:pt x="1204777" y="0"/>
                </a:lnTo>
                <a:lnTo>
                  <a:pt x="1204777" y="1104391"/>
                </a:lnTo>
                <a:lnTo>
                  <a:pt x="0" y="1104391"/>
                </a:lnTo>
                <a:lnTo>
                  <a:pt x="0" y="0"/>
                </a:lnTo>
                <a:close/>
              </a:path>
            </a:pathLst>
          </a:custGeom>
          <a:blipFill>
            <a:blip r:embed="rId9">
              <a:extLst>
                <a:ext uri="{96DAC541-7B7A-43D3-8B79-37D633B846F1}">
                  <asvg:svgBlip xmlns:asvg="http://schemas.microsoft.com/office/drawing/2016/SVG/main" xmlns="" r:embed="rId10"/>
                </a:ext>
              </a:extLst>
            </a:blip>
            <a:stretch>
              <a:fillRect l="-195444" r="-350902" b="-380348"/>
            </a:stretch>
          </a:blipFill>
        </p:spPr>
        <p:txBody>
          <a:bodyPr/>
          <a:lstStyle/>
          <a:p>
            <a:endParaRPr lang="en-US"/>
          </a:p>
        </p:txBody>
      </p:sp>
      <p:sp>
        <p:nvSpPr>
          <p:cNvPr id="27" name="Freeform 27"/>
          <p:cNvSpPr/>
          <p:nvPr/>
        </p:nvSpPr>
        <p:spPr>
          <a:xfrm>
            <a:off x="1245959" y="3180200"/>
            <a:ext cx="1034865" cy="1145743"/>
          </a:xfrm>
          <a:custGeom>
            <a:avLst/>
            <a:gdLst/>
            <a:ahLst/>
            <a:cxnLst/>
            <a:rect l="l" t="t" r="r" b="b"/>
            <a:pathLst>
              <a:path w="1034865" h="1145743">
                <a:moveTo>
                  <a:pt x="0" y="0"/>
                </a:moveTo>
                <a:lnTo>
                  <a:pt x="1034865" y="0"/>
                </a:lnTo>
                <a:lnTo>
                  <a:pt x="1034865" y="1145743"/>
                </a:lnTo>
                <a:lnTo>
                  <a:pt x="0" y="1145743"/>
                </a:lnTo>
                <a:lnTo>
                  <a:pt x="0" y="0"/>
                </a:lnTo>
                <a:close/>
              </a:path>
            </a:pathLst>
          </a:custGeom>
          <a:blipFill>
            <a:blip r:embed="rId11">
              <a:extLst>
                <a:ext uri="{96DAC541-7B7A-43D3-8B79-37D633B846F1}">
                  <asvg:svgBlip xmlns:asvg="http://schemas.microsoft.com/office/drawing/2016/SVG/main" xmlns="" r:embed="rId12"/>
                </a:ext>
              </a:extLst>
            </a:blip>
            <a:stretch>
              <a:fillRect l="-302707" t="-69356" r="-28898" b="-189782"/>
            </a:stretch>
          </a:blipFill>
        </p:spPr>
        <p:txBody>
          <a:bodyPr/>
          <a:lstStyle/>
          <a:p>
            <a:endParaRPr lang="en-US"/>
          </a:p>
        </p:txBody>
      </p:sp>
      <p:sp>
        <p:nvSpPr>
          <p:cNvPr id="28" name="Freeform 28"/>
          <p:cNvSpPr/>
          <p:nvPr/>
        </p:nvSpPr>
        <p:spPr>
          <a:xfrm>
            <a:off x="1028700" y="1028700"/>
            <a:ext cx="2504248" cy="2121815"/>
          </a:xfrm>
          <a:custGeom>
            <a:avLst/>
            <a:gdLst/>
            <a:ahLst/>
            <a:cxnLst/>
            <a:rect l="l" t="t" r="r" b="b"/>
            <a:pathLst>
              <a:path w="2504248" h="2121815">
                <a:moveTo>
                  <a:pt x="0" y="0"/>
                </a:moveTo>
                <a:lnTo>
                  <a:pt x="2504248" y="0"/>
                </a:lnTo>
                <a:lnTo>
                  <a:pt x="2504248" y="2121815"/>
                </a:lnTo>
                <a:lnTo>
                  <a:pt x="0" y="2121815"/>
                </a:lnTo>
                <a:lnTo>
                  <a:pt x="0" y="0"/>
                </a:lnTo>
                <a:close/>
              </a:path>
            </a:pathLst>
          </a:custGeom>
          <a:blipFill>
            <a:blip r:embed="rId13">
              <a:extLst>
                <a:ext uri="{96DAC541-7B7A-43D3-8B79-37D633B846F1}">
                  <asvg:svgBlip xmlns:asvg="http://schemas.microsoft.com/office/drawing/2016/SVG/main" xmlns="" r:embed="rId14"/>
                </a:ext>
              </a:extLst>
            </a:blip>
            <a:stretch>
              <a:fillRect t="-232761" r="-499472" b="-229128"/>
            </a:stretch>
          </a:blipFill>
        </p:spPr>
        <p:txBody>
          <a:bodyPr/>
          <a:lstStyle/>
          <a:p>
            <a:endParaRPr lang="en-US"/>
          </a:p>
        </p:txBody>
      </p:sp>
      <p:sp>
        <p:nvSpPr>
          <p:cNvPr id="29" name="TextBox 29"/>
          <p:cNvSpPr txBox="1"/>
          <p:nvPr/>
        </p:nvSpPr>
        <p:spPr>
          <a:xfrm>
            <a:off x="3505200" y="2247900"/>
            <a:ext cx="11963400" cy="2554545"/>
          </a:xfrm>
          <a:prstGeom prst="rect">
            <a:avLst/>
          </a:prstGeom>
        </p:spPr>
        <p:txBody>
          <a:bodyPr wrap="square" lIns="0" tIns="0" rIns="0" bIns="0" rtlCol="0" anchor="t">
            <a:spAutoFit/>
          </a:bodyPr>
          <a:lstStyle/>
          <a:p>
            <a:pPr algn="ctr"/>
            <a:r>
              <a:rPr lang="en-US" sz="16600" dirty="0">
                <a:solidFill>
                  <a:srgbClr val="00B0F0"/>
                </a:solidFill>
                <a:latin typeface="SVN-Hole Hearted" panose="020B0A06020104020203" pitchFamily="34" charset="0"/>
              </a:rPr>
              <a:t>KHỞI ĐỘNG</a:t>
            </a:r>
          </a:p>
        </p:txBody>
      </p:sp>
      <p:pic>
        <p:nvPicPr>
          <p:cNvPr id="30" name="图片 5">
            <a:extLst>
              <a:ext uri="{FF2B5EF4-FFF2-40B4-BE49-F238E27FC236}">
                <a16:creationId xmlns:a16="http://schemas.microsoft.com/office/drawing/2014/main" id="{4DED5D2A-24AA-055C-8070-99E23E18137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flipH="1">
            <a:off x="457200" y="5067300"/>
            <a:ext cx="5693898" cy="41910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6E3B3B-F53E-4FCA-A800-3B4DE0FE4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095" y="381595"/>
            <a:ext cx="9523810" cy="9523810"/>
          </a:xfrm>
          <a:prstGeom prst="rect">
            <a:avLst/>
          </a:prstGeom>
        </p:spPr>
      </p:pic>
      <p:pic>
        <p:nvPicPr>
          <p:cNvPr id="8" name="Picture 7">
            <a:extLst>
              <a:ext uri="{FF2B5EF4-FFF2-40B4-BE49-F238E27FC236}">
                <a16:creationId xmlns:a16="http://schemas.microsoft.com/office/drawing/2014/main" id="{7627850A-6F17-4E79-A60F-BE34134B9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9" name="图片 5">
            <a:extLst>
              <a:ext uri="{FF2B5EF4-FFF2-40B4-BE49-F238E27FC236}">
                <a16:creationId xmlns:a16="http://schemas.microsoft.com/office/drawing/2014/main" id="{B53B75C2-A6B9-4AE6-8A6A-FE8DDF6D209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l="4322" t="3095" r="2797"/>
          <a:stretch/>
        </p:blipFill>
        <p:spPr>
          <a:xfrm flipV="1">
            <a:off x="-29028" y="7294173"/>
            <a:ext cx="18317028" cy="3142822"/>
          </a:xfrm>
          <a:prstGeom prst="rect">
            <a:avLst/>
          </a:prstGeom>
        </p:spPr>
      </p:pic>
      <p:sp>
        <p:nvSpPr>
          <p:cNvPr id="12" name="Cloud Callout 9">
            <a:extLst>
              <a:ext uri="{FF2B5EF4-FFF2-40B4-BE49-F238E27FC236}">
                <a16:creationId xmlns:a16="http://schemas.microsoft.com/office/drawing/2014/main" id="{E1581F4C-2474-46EC-BE56-74153E10851F}"/>
              </a:ext>
            </a:extLst>
          </p:cNvPr>
          <p:cNvSpPr/>
          <p:nvPr/>
        </p:nvSpPr>
        <p:spPr>
          <a:xfrm>
            <a:off x="6691197" y="0"/>
            <a:ext cx="10669338" cy="6938572"/>
          </a:xfrm>
          <a:prstGeom prst="cloudCallout">
            <a:avLst>
              <a:gd name="adj1" fmla="val -62334"/>
              <a:gd name="adj2" fmla="val 389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3" name="TextBox 12">
            <a:extLst>
              <a:ext uri="{FF2B5EF4-FFF2-40B4-BE49-F238E27FC236}">
                <a16:creationId xmlns:a16="http://schemas.microsoft.com/office/drawing/2014/main" id="{80B8E8B0-A509-4562-B752-92B784D05F0D}"/>
              </a:ext>
            </a:extLst>
          </p:cNvPr>
          <p:cNvSpPr txBox="1">
            <a:spLocks noChangeArrowheads="1"/>
          </p:cNvSpPr>
          <p:nvPr/>
        </p:nvSpPr>
        <p:spPr bwMode="auto">
          <a:xfrm>
            <a:off x="7924800" y="1409700"/>
            <a:ext cx="8697688" cy="364949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371600"/>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Phân</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số</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thập</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phân</a:t>
            </a:r>
            <a:endPar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endParaRPr>
          </a:p>
          <a:p>
            <a:pPr algn="ctr" defTabSz="1371600"/>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như</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thế</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p>
        </p:txBody>
      </p:sp>
      <p:pic>
        <p:nvPicPr>
          <p:cNvPr id="14" name="Picture 2" descr="Thinking Clipart Library Stock Child Student Reading - Student Thinking  Clipart, HD Png Download - vhv">
            <a:extLst>
              <a:ext uri="{FF2B5EF4-FFF2-40B4-BE49-F238E27FC236}">
                <a16:creationId xmlns:a16="http://schemas.microsoft.com/office/drawing/2014/main" id="{3440566A-E61A-4D0F-A6E9-A51520E0AD7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17353" y="4370983"/>
            <a:ext cx="8334854" cy="6938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84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793BE4-6D65-4F82-A77A-6EF29D29A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2095" y="381595"/>
            <a:ext cx="9523810" cy="9523810"/>
          </a:xfrm>
          <a:prstGeom prst="rect">
            <a:avLst/>
          </a:prstGeom>
        </p:spPr>
      </p:pic>
      <p:pic>
        <p:nvPicPr>
          <p:cNvPr id="4" name="Untitled Project">
            <a:hlinkClick r:id="" action="ppaction://media"/>
            <a:extLst>
              <a:ext uri="{FF2B5EF4-FFF2-40B4-BE49-F238E27FC236}">
                <a16:creationId xmlns:a16="http://schemas.microsoft.com/office/drawing/2014/main" id="{42B0E10B-F966-4A1C-8724-7F19F2A5CD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val="234802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133540" y="10807"/>
              <a:ext cx="1157351" cy="646110"/>
            </a:xfrm>
            <a:prstGeom prst="rect">
              <a:avLst/>
            </a:prstGeom>
          </p:spPr>
          <p:txBody>
            <a:bodyPr lIns="50800" tIns="50800" rIns="50800" bIns="50800" rtlCol="0" anchor="ctr"/>
            <a:lstStyle/>
            <a:p>
              <a:pPr marL="0" marR="0" lvl="0" indent="0" algn="ctr" defTabSz="914400" rtl="0" eaLnBrk="1" fontAlgn="auto" latinLnBrk="0" hangingPunct="1">
                <a:lnSpc>
                  <a:spcPts val="34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707461">
            <a:off x="14875696" y="5332135"/>
            <a:ext cx="2092460" cy="3065644"/>
          </a:xfrm>
          <a:custGeom>
            <a:avLst/>
            <a:gdLst/>
            <a:ahLst/>
            <a:cxnLst/>
            <a:rect l="l" t="t" r="r" b="b"/>
            <a:pathLst>
              <a:path w="2092460" h="3065644">
                <a:moveTo>
                  <a:pt x="0" y="0"/>
                </a:moveTo>
                <a:lnTo>
                  <a:pt x="2092459" y="0"/>
                </a:lnTo>
                <a:lnTo>
                  <a:pt x="2092459" y="3065644"/>
                </a:lnTo>
                <a:lnTo>
                  <a:pt x="0" y="3065644"/>
                </a:lnTo>
                <a:lnTo>
                  <a:pt x="0" y="0"/>
                </a:lnTo>
                <a:close/>
              </a:path>
            </a:pathLst>
          </a:custGeom>
          <a:blipFill>
            <a:blip r:embed="rId2">
              <a:extLst>
                <a:ext uri="{96DAC541-7B7A-43D3-8B79-37D633B846F1}">
                  <asvg:svgBlip xmlns:asvg="http://schemas.microsoft.com/office/drawing/2016/SVG/main" xmlns="" r:embed="rId3"/>
                </a:ext>
              </a:extLst>
            </a:blip>
            <a:stretch>
              <a:fillRect l="-507910" t="-102500" b="-178197"/>
            </a:stretch>
          </a:blipFill>
        </p:spPr>
        <p:txBody>
          <a:bodyPr/>
          <a:lstStyle/>
          <a:p>
            <a:endParaRPr lang="en-US"/>
          </a:p>
        </p:txBody>
      </p:sp>
      <p:sp>
        <p:nvSpPr>
          <p:cNvPr id="9" name="Freeform 9"/>
          <p:cNvSpPr/>
          <p:nvPr/>
        </p:nvSpPr>
        <p:spPr>
          <a:xfrm rot="4263341">
            <a:off x="16694020" y="3068126"/>
            <a:ext cx="742193" cy="1369149"/>
          </a:xfrm>
          <a:custGeom>
            <a:avLst/>
            <a:gdLst/>
            <a:ahLst/>
            <a:cxnLst/>
            <a:rect l="l" t="t" r="r" b="b"/>
            <a:pathLst>
              <a:path w="742193" h="1369149">
                <a:moveTo>
                  <a:pt x="0" y="0"/>
                </a:moveTo>
                <a:lnTo>
                  <a:pt x="742193" y="0"/>
                </a:lnTo>
                <a:lnTo>
                  <a:pt x="742193" y="1369150"/>
                </a:lnTo>
                <a:lnTo>
                  <a:pt x="0" y="13691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5" name="Freeform 25"/>
          <p:cNvSpPr/>
          <p:nvPr/>
        </p:nvSpPr>
        <p:spPr>
          <a:xfrm rot="-4161082" flipH="1">
            <a:off x="657604" y="5220687"/>
            <a:ext cx="742193" cy="1369149"/>
          </a:xfrm>
          <a:custGeom>
            <a:avLst/>
            <a:gdLst/>
            <a:ahLst/>
            <a:cxnLst/>
            <a:rect l="l" t="t" r="r" b="b"/>
            <a:pathLst>
              <a:path w="742193" h="1369149">
                <a:moveTo>
                  <a:pt x="742192" y="0"/>
                </a:moveTo>
                <a:lnTo>
                  <a:pt x="0" y="0"/>
                </a:lnTo>
                <a:lnTo>
                  <a:pt x="0" y="1369149"/>
                </a:lnTo>
                <a:lnTo>
                  <a:pt x="742192" y="1369149"/>
                </a:lnTo>
                <a:lnTo>
                  <a:pt x="74219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6" name="Freeform 26"/>
          <p:cNvSpPr/>
          <p:nvPr/>
        </p:nvSpPr>
        <p:spPr>
          <a:xfrm>
            <a:off x="15860339" y="1028700"/>
            <a:ext cx="1204778" cy="1104391"/>
          </a:xfrm>
          <a:custGeom>
            <a:avLst/>
            <a:gdLst/>
            <a:ahLst/>
            <a:cxnLst/>
            <a:rect l="l" t="t" r="r" b="b"/>
            <a:pathLst>
              <a:path w="1204778" h="1104391">
                <a:moveTo>
                  <a:pt x="0" y="0"/>
                </a:moveTo>
                <a:lnTo>
                  <a:pt x="1204777" y="0"/>
                </a:lnTo>
                <a:lnTo>
                  <a:pt x="1204777" y="1104391"/>
                </a:lnTo>
                <a:lnTo>
                  <a:pt x="0" y="1104391"/>
                </a:lnTo>
                <a:lnTo>
                  <a:pt x="0" y="0"/>
                </a:lnTo>
                <a:close/>
              </a:path>
            </a:pathLst>
          </a:custGeom>
          <a:blipFill>
            <a:blip r:embed="rId8">
              <a:extLst>
                <a:ext uri="{96DAC541-7B7A-43D3-8B79-37D633B846F1}">
                  <asvg:svgBlip xmlns:asvg="http://schemas.microsoft.com/office/drawing/2016/SVG/main" xmlns="" r:embed="rId9"/>
                </a:ext>
              </a:extLst>
            </a:blip>
            <a:stretch>
              <a:fillRect l="-195444" r="-350902" b="-380348"/>
            </a:stretch>
          </a:blipFill>
        </p:spPr>
        <p:txBody>
          <a:bodyPr/>
          <a:lstStyle/>
          <a:p>
            <a:endParaRPr lang="en-US"/>
          </a:p>
        </p:txBody>
      </p:sp>
      <p:sp>
        <p:nvSpPr>
          <p:cNvPr id="27" name="Freeform 27"/>
          <p:cNvSpPr/>
          <p:nvPr/>
        </p:nvSpPr>
        <p:spPr>
          <a:xfrm>
            <a:off x="1245959" y="3180200"/>
            <a:ext cx="1034865" cy="1145743"/>
          </a:xfrm>
          <a:custGeom>
            <a:avLst/>
            <a:gdLst/>
            <a:ahLst/>
            <a:cxnLst/>
            <a:rect l="l" t="t" r="r" b="b"/>
            <a:pathLst>
              <a:path w="1034865" h="1145743">
                <a:moveTo>
                  <a:pt x="0" y="0"/>
                </a:moveTo>
                <a:lnTo>
                  <a:pt x="1034865" y="0"/>
                </a:lnTo>
                <a:lnTo>
                  <a:pt x="1034865" y="1145743"/>
                </a:lnTo>
                <a:lnTo>
                  <a:pt x="0" y="1145743"/>
                </a:lnTo>
                <a:lnTo>
                  <a:pt x="0" y="0"/>
                </a:lnTo>
                <a:close/>
              </a:path>
            </a:pathLst>
          </a:custGeom>
          <a:blipFill>
            <a:blip r:embed="rId10">
              <a:extLst>
                <a:ext uri="{96DAC541-7B7A-43D3-8B79-37D633B846F1}">
                  <asvg:svgBlip xmlns:asvg="http://schemas.microsoft.com/office/drawing/2016/SVG/main" xmlns="" r:embed="rId11"/>
                </a:ext>
              </a:extLst>
            </a:blip>
            <a:stretch>
              <a:fillRect l="-302707" t="-69356" r="-28898" b="-189782"/>
            </a:stretch>
          </a:blipFill>
        </p:spPr>
        <p:txBody>
          <a:bodyPr/>
          <a:lstStyle/>
          <a:p>
            <a:endParaRPr lang="en-US"/>
          </a:p>
        </p:txBody>
      </p:sp>
      <p:sp>
        <p:nvSpPr>
          <p:cNvPr id="28" name="Freeform 28"/>
          <p:cNvSpPr/>
          <p:nvPr/>
        </p:nvSpPr>
        <p:spPr>
          <a:xfrm>
            <a:off x="1028700" y="1028700"/>
            <a:ext cx="2504248" cy="2121815"/>
          </a:xfrm>
          <a:custGeom>
            <a:avLst/>
            <a:gdLst/>
            <a:ahLst/>
            <a:cxnLst/>
            <a:rect l="l" t="t" r="r" b="b"/>
            <a:pathLst>
              <a:path w="2504248" h="2121815">
                <a:moveTo>
                  <a:pt x="0" y="0"/>
                </a:moveTo>
                <a:lnTo>
                  <a:pt x="2504248" y="0"/>
                </a:lnTo>
                <a:lnTo>
                  <a:pt x="2504248" y="2121815"/>
                </a:lnTo>
                <a:lnTo>
                  <a:pt x="0" y="2121815"/>
                </a:lnTo>
                <a:lnTo>
                  <a:pt x="0" y="0"/>
                </a:lnTo>
                <a:close/>
              </a:path>
            </a:pathLst>
          </a:custGeom>
          <a:blipFill>
            <a:blip r:embed="rId12">
              <a:extLst>
                <a:ext uri="{96DAC541-7B7A-43D3-8B79-37D633B846F1}">
                  <asvg:svgBlip xmlns:asvg="http://schemas.microsoft.com/office/drawing/2016/SVG/main" xmlns="" r:embed="rId13"/>
                </a:ext>
              </a:extLst>
            </a:blip>
            <a:stretch>
              <a:fillRect t="-232761" r="-499472" b="-229128"/>
            </a:stretch>
          </a:blipFill>
        </p:spPr>
        <p:txBody>
          <a:bodyPr/>
          <a:lstStyle/>
          <a:p>
            <a:endParaRPr lang="en-US"/>
          </a:p>
        </p:txBody>
      </p:sp>
      <p:pic>
        <p:nvPicPr>
          <p:cNvPr id="30" name="图片 5">
            <a:extLst>
              <a:ext uri="{FF2B5EF4-FFF2-40B4-BE49-F238E27FC236}">
                <a16:creationId xmlns:a16="http://schemas.microsoft.com/office/drawing/2014/main" id="{4DED5D2A-24AA-055C-8070-99E23E18137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457200" y="5067300"/>
            <a:ext cx="5693898" cy="4191001"/>
          </a:xfrm>
          <a:prstGeom prst="rect">
            <a:avLst/>
          </a:prstGeom>
        </p:spPr>
      </p:pic>
      <p:pic>
        <p:nvPicPr>
          <p:cNvPr id="5" name="Picture 4">
            <a:extLst>
              <a:ext uri="{FF2B5EF4-FFF2-40B4-BE49-F238E27FC236}">
                <a16:creationId xmlns:a16="http://schemas.microsoft.com/office/drawing/2014/main" id="{FD1DEFE6-E3C7-E0D3-3993-3EABAF5633F9}"/>
              </a:ext>
            </a:extLst>
          </p:cNvPr>
          <p:cNvPicPr>
            <a:picLocks noChangeAspect="1"/>
          </p:cNvPicPr>
          <p:nvPr/>
        </p:nvPicPr>
        <p:blipFill>
          <a:blip r:embed="rId15"/>
          <a:stretch>
            <a:fillRect/>
          </a:stretch>
        </p:blipFill>
        <p:spPr>
          <a:xfrm>
            <a:off x="3048000" y="1485900"/>
            <a:ext cx="12571042" cy="4432176"/>
          </a:xfrm>
          <a:prstGeom prst="rect">
            <a:avLst/>
          </a:prstGeom>
        </p:spPr>
      </p:pic>
    </p:spTree>
    <p:extLst>
      <p:ext uri="{BB962C8B-B14F-4D97-AF65-F5344CB8AC3E}">
        <p14:creationId xmlns:p14="http://schemas.microsoft.com/office/powerpoint/2010/main" val="382823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endParaRPr lang="en-US"/>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93E679CF-4B61-1746-9A33-8F09C56680B6}"/>
              </a:ext>
            </a:extLst>
          </p:cNvPr>
          <p:cNvGrpSpPr/>
          <p:nvPr/>
        </p:nvGrpSpPr>
        <p:grpSpPr>
          <a:xfrm>
            <a:off x="1295400" y="571500"/>
            <a:ext cx="1066800" cy="1015663"/>
            <a:chOff x="3174278" y="287824"/>
            <a:chExt cx="605826" cy="712294"/>
          </a:xfrm>
        </p:grpSpPr>
        <p:sp>
          <p:nvSpPr>
            <p:cNvPr id="3" name="Oval 2">
              <a:extLst>
                <a:ext uri="{FF2B5EF4-FFF2-40B4-BE49-F238E27FC236}">
                  <a16:creationId xmlns:a16="http://schemas.microsoft.com/office/drawing/2014/main" id="{90293397-9B35-B915-DF5A-A63F75AB25C6}"/>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2060"/>
                </a:solidFill>
                <a:effectLst/>
                <a:uLnTx/>
                <a:uFillTx/>
                <a:latin typeface="Arial"/>
                <a:ea typeface="+mn-ea"/>
                <a:cs typeface="+mn-cs"/>
              </a:endParaRPr>
            </a:p>
          </p:txBody>
        </p:sp>
        <p:sp>
          <p:nvSpPr>
            <p:cNvPr id="4" name="TextBox 3">
              <a:extLst>
                <a:ext uri="{FF2B5EF4-FFF2-40B4-BE49-F238E27FC236}">
                  <a16:creationId xmlns:a16="http://schemas.microsoft.com/office/drawing/2014/main" id="{9286A39A-01A6-81C7-75CF-7A670135FBD7}"/>
                </a:ext>
              </a:extLst>
            </p:cNvPr>
            <p:cNvSpPr txBox="1"/>
            <p:nvPr/>
          </p:nvSpPr>
          <p:spPr>
            <a:xfrm>
              <a:off x="3304098" y="287824"/>
              <a:ext cx="301686" cy="7122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1</a:t>
              </a:r>
              <a:endParaRPr kumimoji="0" lang="en-VN"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8476DB40-31B4-E9A7-4127-19E3E97A570B}"/>
              </a:ext>
            </a:extLst>
          </p:cNvPr>
          <p:cNvSpPr txBox="1"/>
          <p:nvPr/>
        </p:nvSpPr>
        <p:spPr>
          <a:xfrm>
            <a:off x="2514600" y="647700"/>
            <a:ext cx="13792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latin typeface="Cambria" panose="02040503050406030204" pitchFamily="18" charset="0"/>
                <a:ea typeface="Cambria" panose="02040503050406030204" pitchFamily="18" charset="0"/>
              </a:rPr>
              <a:t>Đọc</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mỗi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phân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số</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thập</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phân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sau</a:t>
            </a:r>
            <a:r>
              <a:rPr lang="en-US" sz="4800" b="1" dirty="0">
                <a:solidFill>
                  <a:srgbClr val="002060"/>
                </a:solidFill>
                <a:latin typeface="Cambria" panose="02040503050406030204" pitchFamily="18" charset="0"/>
                <a:ea typeface="Cambria" panose="02040503050406030204" pitchFamily="18" charset="0"/>
              </a:rPr>
              <a:t>:</a:t>
            </a:r>
            <a:endParaRPr kumimoji="0" lang="en-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C2E3DBB1-0F26-BFAB-AD2F-1A8EE075F545}"/>
              </a:ext>
            </a:extLst>
          </p:cNvPr>
          <p:cNvPicPr>
            <a:picLocks noChangeAspect="1"/>
          </p:cNvPicPr>
          <p:nvPr/>
        </p:nvPicPr>
        <p:blipFill>
          <a:blip r:embed="rId4"/>
          <a:stretch>
            <a:fillRect/>
          </a:stretch>
        </p:blipFill>
        <p:spPr>
          <a:xfrm>
            <a:off x="1600200" y="3162300"/>
            <a:ext cx="15316200" cy="2690684"/>
          </a:xfrm>
          <a:prstGeom prst="rect">
            <a:avLst/>
          </a:prstGeom>
        </p:spPr>
      </p:pic>
    </p:spTree>
    <p:extLst>
      <p:ext uri="{BB962C8B-B14F-4D97-AF65-F5344CB8AC3E}">
        <p14:creationId xmlns:p14="http://schemas.microsoft.com/office/powerpoint/2010/main" val="322283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endParaRPr lang="en-US"/>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DDE06AF3-B2F4-7378-AB93-35D03E1DA917}"/>
              </a:ext>
            </a:extLst>
          </p:cNvPr>
          <p:cNvPicPr>
            <a:picLocks noChangeAspect="1"/>
          </p:cNvPicPr>
          <p:nvPr/>
        </p:nvPicPr>
        <p:blipFill>
          <a:blip r:embed="rId2"/>
          <a:stretch>
            <a:fillRect/>
          </a:stretch>
        </p:blipFill>
        <p:spPr>
          <a:xfrm>
            <a:off x="2514600" y="800100"/>
            <a:ext cx="1243374" cy="1981200"/>
          </a:xfrm>
          <a:prstGeom prst="rect">
            <a:avLst/>
          </a:prstGeom>
        </p:spPr>
      </p:pic>
      <p:pic>
        <p:nvPicPr>
          <p:cNvPr id="15" name="Picture 14">
            <a:extLst>
              <a:ext uri="{FF2B5EF4-FFF2-40B4-BE49-F238E27FC236}">
                <a16:creationId xmlns:a16="http://schemas.microsoft.com/office/drawing/2014/main" id="{61848291-3A0C-D31A-43E9-6789FE14BB1D}"/>
              </a:ext>
            </a:extLst>
          </p:cNvPr>
          <p:cNvPicPr>
            <a:picLocks noChangeAspect="1"/>
          </p:cNvPicPr>
          <p:nvPr/>
        </p:nvPicPr>
        <p:blipFill>
          <a:blip r:embed="rId3"/>
          <a:stretch>
            <a:fillRect/>
          </a:stretch>
        </p:blipFill>
        <p:spPr>
          <a:xfrm>
            <a:off x="2514600" y="3314700"/>
            <a:ext cx="1295400" cy="1784231"/>
          </a:xfrm>
          <a:prstGeom prst="rect">
            <a:avLst/>
          </a:prstGeom>
        </p:spPr>
      </p:pic>
      <p:pic>
        <p:nvPicPr>
          <p:cNvPr id="17" name="Picture 16">
            <a:extLst>
              <a:ext uri="{FF2B5EF4-FFF2-40B4-BE49-F238E27FC236}">
                <a16:creationId xmlns:a16="http://schemas.microsoft.com/office/drawing/2014/main" id="{CAF82B99-4EFB-CBF2-6A1F-B122E93B7281}"/>
              </a:ext>
            </a:extLst>
          </p:cNvPr>
          <p:cNvPicPr>
            <a:picLocks noChangeAspect="1"/>
          </p:cNvPicPr>
          <p:nvPr/>
        </p:nvPicPr>
        <p:blipFill>
          <a:blip r:embed="rId4"/>
          <a:stretch>
            <a:fillRect/>
          </a:stretch>
        </p:blipFill>
        <p:spPr>
          <a:xfrm>
            <a:off x="2514600" y="5829300"/>
            <a:ext cx="1323975" cy="1304925"/>
          </a:xfrm>
          <a:prstGeom prst="rect">
            <a:avLst/>
          </a:prstGeom>
        </p:spPr>
      </p:pic>
      <p:pic>
        <p:nvPicPr>
          <p:cNvPr id="20" name="Picture 19">
            <a:extLst>
              <a:ext uri="{FF2B5EF4-FFF2-40B4-BE49-F238E27FC236}">
                <a16:creationId xmlns:a16="http://schemas.microsoft.com/office/drawing/2014/main" id="{8D11D071-AA41-488C-2BFC-C58BFAF295E2}"/>
              </a:ext>
            </a:extLst>
          </p:cNvPr>
          <p:cNvPicPr>
            <a:picLocks noChangeAspect="1"/>
          </p:cNvPicPr>
          <p:nvPr/>
        </p:nvPicPr>
        <p:blipFill>
          <a:blip r:embed="rId5"/>
          <a:stretch>
            <a:fillRect/>
          </a:stretch>
        </p:blipFill>
        <p:spPr>
          <a:xfrm>
            <a:off x="2514600" y="7886700"/>
            <a:ext cx="2257425" cy="1314450"/>
          </a:xfrm>
          <a:prstGeom prst="rect">
            <a:avLst/>
          </a:prstGeom>
        </p:spPr>
      </p:pic>
      <p:sp>
        <p:nvSpPr>
          <p:cNvPr id="21" name="TextBox 20">
            <a:extLst>
              <a:ext uri="{FF2B5EF4-FFF2-40B4-BE49-F238E27FC236}">
                <a16:creationId xmlns:a16="http://schemas.microsoft.com/office/drawing/2014/main" id="{EE9E60B7-2F0F-4721-3494-9305D3FF16C9}"/>
              </a:ext>
            </a:extLst>
          </p:cNvPr>
          <p:cNvSpPr txBox="1"/>
          <p:nvPr/>
        </p:nvSpPr>
        <p:spPr>
          <a:xfrm>
            <a:off x="3886200" y="1333500"/>
            <a:ext cx="5867400" cy="830997"/>
          </a:xfrm>
          <a:prstGeom prst="rect">
            <a:avLst/>
          </a:prstGeom>
          <a:noFill/>
        </p:spPr>
        <p:txBody>
          <a:bodyPr wrap="square" rtlCol="0">
            <a:spAutoFit/>
          </a:bodyPr>
          <a:lstStyle/>
          <a:p>
            <a:r>
              <a:rPr lang="vi-VN" sz="4800" b="0" i="0" dirty="0">
                <a:solidFill>
                  <a:srgbClr val="FF0000"/>
                </a:solidFill>
                <a:effectLst/>
                <a:latin typeface="Cambria" panose="02040503050406030204" pitchFamily="18" charset="0"/>
                <a:ea typeface="Cambria" panose="02040503050406030204" pitchFamily="18" charset="0"/>
              </a:rPr>
              <a:t> Ba phần mười</a:t>
            </a:r>
            <a:endParaRPr lang="en-US" sz="4800" dirty="0">
              <a:solidFill>
                <a:srgbClr val="FF0000"/>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868D300B-FC72-5779-03D6-F4B5CCD8714C}"/>
              </a:ext>
            </a:extLst>
          </p:cNvPr>
          <p:cNvSpPr txBox="1"/>
          <p:nvPr/>
        </p:nvSpPr>
        <p:spPr>
          <a:xfrm>
            <a:off x="4038600" y="3695700"/>
            <a:ext cx="5867400" cy="830997"/>
          </a:xfrm>
          <a:prstGeom prst="rect">
            <a:avLst/>
          </a:prstGeom>
          <a:noFill/>
        </p:spPr>
        <p:txBody>
          <a:bodyPr wrap="square" rtlCol="0">
            <a:spAutoFit/>
          </a:bodyPr>
          <a:lstStyle/>
          <a:p>
            <a:r>
              <a:rPr lang="vi-VN" sz="4800">
                <a:solidFill>
                  <a:srgbClr val="FF0000"/>
                </a:solidFill>
                <a:latin typeface="Cambria" panose="02040503050406030204" pitchFamily="18" charset="0"/>
                <a:ea typeface="Cambria" panose="02040503050406030204" pitchFamily="18" charset="0"/>
              </a:rPr>
              <a:t>Mười bốn phần trăm</a:t>
            </a:r>
            <a:endParaRPr lang="en-US" sz="4800" dirty="0">
              <a:solidFill>
                <a:srgbClr val="FF000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EB196DDB-B614-81A9-3986-C133FAD17E0D}"/>
              </a:ext>
            </a:extLst>
          </p:cNvPr>
          <p:cNvSpPr txBox="1"/>
          <p:nvPr/>
        </p:nvSpPr>
        <p:spPr>
          <a:xfrm>
            <a:off x="4191000" y="5981700"/>
            <a:ext cx="10363200" cy="830997"/>
          </a:xfrm>
          <a:prstGeom prst="rect">
            <a:avLst/>
          </a:prstGeom>
          <a:noFill/>
        </p:spPr>
        <p:txBody>
          <a:bodyPr wrap="square" rtlCol="0">
            <a:spAutoFit/>
          </a:bodyPr>
          <a:lstStyle/>
          <a:p>
            <a:r>
              <a:rPr lang="vi-VN" sz="4800">
                <a:solidFill>
                  <a:srgbClr val="FF0000"/>
                </a:solidFill>
                <a:latin typeface="Cambria" panose="02040503050406030204" pitchFamily="18" charset="0"/>
                <a:ea typeface="Cambria" panose="02040503050406030204" pitchFamily="18" charset="0"/>
              </a:rPr>
              <a:t>Bảy trăm hai mươi ba phần nghìn</a:t>
            </a:r>
            <a:endParaRPr lang="en-US" sz="4800"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98892172-1E74-FF4E-6F4A-4F46AAB01673}"/>
              </a:ext>
            </a:extLst>
          </p:cNvPr>
          <p:cNvSpPr txBox="1"/>
          <p:nvPr/>
        </p:nvSpPr>
        <p:spPr>
          <a:xfrm>
            <a:off x="5105400" y="8267700"/>
            <a:ext cx="12344400" cy="830997"/>
          </a:xfrm>
          <a:prstGeom prst="rect">
            <a:avLst/>
          </a:prstGeom>
          <a:noFill/>
        </p:spPr>
        <p:txBody>
          <a:bodyPr wrap="square" rtlCol="0">
            <a:spAutoFit/>
          </a:bodyPr>
          <a:lstStyle/>
          <a:p>
            <a:r>
              <a:rPr lang="vi-VN" sz="4800">
                <a:solidFill>
                  <a:srgbClr val="FF0000"/>
                </a:solidFill>
                <a:latin typeface="Cambria" panose="02040503050406030204" pitchFamily="18" charset="0"/>
                <a:ea typeface="Cambria" panose="02040503050406030204" pitchFamily="18" charset="0"/>
              </a:rPr>
              <a:t>Hai nghìn không trăm mười bốn phần triệu</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4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down)">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down)">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down)">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wipe(down)">
                                      <p:cBhvr>
                                        <p:cTn id="2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3">
                <a:alphaModFix amt="5000"/>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3">
                <a:alphaModFix amt="5000"/>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93E679CF-4B61-1746-9A33-8F09C56680B6}"/>
              </a:ext>
            </a:extLst>
          </p:cNvPr>
          <p:cNvGrpSpPr/>
          <p:nvPr/>
        </p:nvGrpSpPr>
        <p:grpSpPr>
          <a:xfrm>
            <a:off x="1295400" y="571500"/>
            <a:ext cx="1066800" cy="1015663"/>
            <a:chOff x="3174278" y="287824"/>
            <a:chExt cx="605826" cy="712294"/>
          </a:xfrm>
        </p:grpSpPr>
        <p:sp>
          <p:nvSpPr>
            <p:cNvPr id="3" name="Oval 2">
              <a:extLst>
                <a:ext uri="{FF2B5EF4-FFF2-40B4-BE49-F238E27FC236}">
                  <a16:creationId xmlns:a16="http://schemas.microsoft.com/office/drawing/2014/main" id="{90293397-9B35-B915-DF5A-A63F75AB25C6}"/>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2060"/>
                </a:solidFill>
                <a:effectLst/>
                <a:uLnTx/>
                <a:uFillTx/>
                <a:latin typeface="Arial"/>
                <a:ea typeface="+mn-ea"/>
                <a:cs typeface="+mn-cs"/>
              </a:endParaRPr>
            </a:p>
          </p:txBody>
        </p:sp>
        <p:sp>
          <p:nvSpPr>
            <p:cNvPr id="4" name="TextBox 3">
              <a:extLst>
                <a:ext uri="{FF2B5EF4-FFF2-40B4-BE49-F238E27FC236}">
                  <a16:creationId xmlns:a16="http://schemas.microsoft.com/office/drawing/2014/main" id="{9286A39A-01A6-81C7-75CF-7A670135FBD7}"/>
                </a:ext>
              </a:extLst>
            </p:cNvPr>
            <p:cNvSpPr txBox="1"/>
            <p:nvPr/>
          </p:nvSpPr>
          <p:spPr>
            <a:xfrm>
              <a:off x="3304098" y="287824"/>
              <a:ext cx="301686" cy="7122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2</a:t>
              </a:r>
              <a:endParaRPr kumimoji="0" lang="en-VN"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8476DB40-31B4-E9A7-4127-19E3E97A570B}"/>
              </a:ext>
            </a:extLst>
          </p:cNvPr>
          <p:cNvSpPr txBox="1"/>
          <p:nvPr/>
        </p:nvSpPr>
        <p:spPr>
          <a:xfrm>
            <a:off x="2514600" y="647700"/>
            <a:ext cx="13792200" cy="830997"/>
          </a:xfrm>
          <a:prstGeom prst="rect">
            <a:avLst/>
          </a:prstGeom>
          <a:noFill/>
        </p:spPr>
        <p:txBody>
          <a:bodyPr wrap="square" rtlCol="0">
            <a:spAutoFit/>
          </a:bodyPr>
          <a:lstStyle/>
          <a:p>
            <a:pPr lvl="0">
              <a:defRPr/>
            </a:pPr>
            <a:r>
              <a:rPr lang="en-US" sz="4800" b="1">
                <a:solidFill>
                  <a:srgbClr val="002060"/>
                </a:solidFill>
                <a:latin typeface="Cambria" panose="02040503050406030204" pitchFamily="18" charset="0"/>
                <a:ea typeface="Cambria" panose="02040503050406030204" pitchFamily="18" charset="0"/>
              </a:rPr>
              <a:t>Phân số nào sau đây là phân số thập phân?</a:t>
            </a:r>
            <a:endParaRPr kumimoji="0" lang="en-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469FBAD7-6722-E244-1C32-1310B32DC224}"/>
              </a:ext>
            </a:extLst>
          </p:cNvPr>
          <p:cNvPicPr>
            <a:picLocks noChangeAspect="1"/>
          </p:cNvPicPr>
          <p:nvPr/>
        </p:nvPicPr>
        <p:blipFill>
          <a:blip r:embed="rId5"/>
          <a:stretch>
            <a:fillRect/>
          </a:stretch>
        </p:blipFill>
        <p:spPr>
          <a:xfrm>
            <a:off x="2209800" y="1866900"/>
            <a:ext cx="12388241" cy="7010400"/>
          </a:xfrm>
          <a:prstGeom prst="rect">
            <a:avLst/>
          </a:prstGeom>
        </p:spPr>
      </p:pic>
      <p:pic>
        <p:nvPicPr>
          <p:cNvPr id="15" name="Picture 14" descr="A green tick mark on a black background&#10;&#10;Description automatically generated">
            <a:extLst>
              <a:ext uri="{FF2B5EF4-FFF2-40B4-BE49-F238E27FC236}">
                <a16:creationId xmlns:a16="http://schemas.microsoft.com/office/drawing/2014/main" id="{87ECDF96-7DB8-13AF-AE94-342D22DDBB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399" y="2628900"/>
            <a:ext cx="1821593" cy="1542306"/>
          </a:xfrm>
          <a:prstGeom prst="rect">
            <a:avLst/>
          </a:prstGeom>
        </p:spPr>
      </p:pic>
      <p:pic>
        <p:nvPicPr>
          <p:cNvPr id="16" name="Picture 15" descr="A green tick mark on a black background&#10;&#10;Description automatically generated">
            <a:extLst>
              <a:ext uri="{FF2B5EF4-FFF2-40B4-BE49-F238E27FC236}">
                <a16:creationId xmlns:a16="http://schemas.microsoft.com/office/drawing/2014/main" id="{2907C005-8FD2-38F7-F0C9-5D24F5BFD2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4200" y="5829300"/>
            <a:ext cx="1821593" cy="1542306"/>
          </a:xfrm>
          <a:prstGeom prst="rect">
            <a:avLst/>
          </a:prstGeom>
        </p:spPr>
      </p:pic>
    </p:spTree>
    <p:extLst>
      <p:ext uri="{BB962C8B-B14F-4D97-AF65-F5344CB8AC3E}">
        <p14:creationId xmlns:p14="http://schemas.microsoft.com/office/powerpoint/2010/main" val="353489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93E679CF-4B61-1746-9A33-8F09C56680B6}"/>
              </a:ext>
            </a:extLst>
          </p:cNvPr>
          <p:cNvGrpSpPr/>
          <p:nvPr/>
        </p:nvGrpSpPr>
        <p:grpSpPr>
          <a:xfrm>
            <a:off x="1295400" y="571500"/>
            <a:ext cx="1066800" cy="1015663"/>
            <a:chOff x="3174278" y="287824"/>
            <a:chExt cx="605826" cy="712294"/>
          </a:xfrm>
        </p:grpSpPr>
        <p:sp>
          <p:nvSpPr>
            <p:cNvPr id="3" name="Oval 2">
              <a:extLst>
                <a:ext uri="{FF2B5EF4-FFF2-40B4-BE49-F238E27FC236}">
                  <a16:creationId xmlns:a16="http://schemas.microsoft.com/office/drawing/2014/main" id="{90293397-9B35-B915-DF5A-A63F75AB25C6}"/>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2060"/>
                </a:solidFill>
                <a:effectLst/>
                <a:uLnTx/>
                <a:uFillTx/>
                <a:latin typeface="Arial"/>
                <a:ea typeface="+mn-ea"/>
                <a:cs typeface="+mn-cs"/>
              </a:endParaRPr>
            </a:p>
          </p:txBody>
        </p:sp>
        <p:sp>
          <p:nvSpPr>
            <p:cNvPr id="4" name="TextBox 3">
              <a:extLst>
                <a:ext uri="{FF2B5EF4-FFF2-40B4-BE49-F238E27FC236}">
                  <a16:creationId xmlns:a16="http://schemas.microsoft.com/office/drawing/2014/main" id="{9286A39A-01A6-81C7-75CF-7A670135FBD7}"/>
                </a:ext>
              </a:extLst>
            </p:cNvPr>
            <p:cNvSpPr txBox="1"/>
            <p:nvPr/>
          </p:nvSpPr>
          <p:spPr>
            <a:xfrm>
              <a:off x="3304098" y="287824"/>
              <a:ext cx="301686" cy="7122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3</a:t>
              </a:r>
              <a:endParaRPr kumimoji="0" lang="en-VN"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8476DB40-31B4-E9A7-4127-19E3E97A570B}"/>
              </a:ext>
            </a:extLst>
          </p:cNvPr>
          <p:cNvSpPr txBox="1"/>
          <p:nvPr/>
        </p:nvSpPr>
        <p:spPr>
          <a:xfrm>
            <a:off x="2514600" y="647700"/>
            <a:ext cx="13792200" cy="1569660"/>
          </a:xfrm>
          <a:prstGeom prst="rect">
            <a:avLst/>
          </a:prstGeom>
          <a:noFill/>
        </p:spPr>
        <p:txBody>
          <a:bodyPr wrap="square" rtlCol="0">
            <a:spAutoFit/>
          </a:bodyPr>
          <a:lstStyle/>
          <a:p>
            <a:pPr lvl="0">
              <a:defRPr/>
            </a:pPr>
            <a:r>
              <a:rPr lang="en-US" sz="4800" b="1">
                <a:solidFill>
                  <a:srgbClr val="002060"/>
                </a:solidFill>
                <a:latin typeface="Cambria" panose="02040503050406030204" pitchFamily="18" charset="0"/>
                <a:ea typeface="Cambria" panose="02040503050406030204" pitchFamily="18" charset="0"/>
              </a:rPr>
              <a:t>Chuyển các phân số sau thành phân số thập phân (theo mẫu)</a:t>
            </a:r>
            <a:endParaRPr kumimoji="0" lang="en-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081B5B41-B797-2B84-C5D3-4DE2EBA6D01A}"/>
              </a:ext>
            </a:extLst>
          </p:cNvPr>
          <p:cNvPicPr>
            <a:picLocks noChangeAspect="1"/>
          </p:cNvPicPr>
          <p:nvPr/>
        </p:nvPicPr>
        <p:blipFill>
          <a:blip r:embed="rId4"/>
          <a:stretch>
            <a:fillRect/>
          </a:stretch>
        </p:blipFill>
        <p:spPr>
          <a:xfrm>
            <a:off x="3962400" y="2400300"/>
            <a:ext cx="10681381" cy="2438400"/>
          </a:xfrm>
          <a:prstGeom prst="rect">
            <a:avLst/>
          </a:prstGeom>
        </p:spPr>
      </p:pic>
      <p:pic>
        <p:nvPicPr>
          <p:cNvPr id="18" name="Picture 17">
            <a:extLst>
              <a:ext uri="{FF2B5EF4-FFF2-40B4-BE49-F238E27FC236}">
                <a16:creationId xmlns:a16="http://schemas.microsoft.com/office/drawing/2014/main" id="{586D6D6F-9411-9AE7-6D9D-FBA7EB935DC0}"/>
              </a:ext>
            </a:extLst>
          </p:cNvPr>
          <p:cNvPicPr>
            <a:picLocks noChangeAspect="1"/>
          </p:cNvPicPr>
          <p:nvPr/>
        </p:nvPicPr>
        <p:blipFill>
          <a:blip r:embed="rId5"/>
          <a:stretch>
            <a:fillRect/>
          </a:stretch>
        </p:blipFill>
        <p:spPr>
          <a:xfrm>
            <a:off x="1676400" y="5600700"/>
            <a:ext cx="15084706" cy="1981200"/>
          </a:xfrm>
          <a:prstGeom prst="rect">
            <a:avLst/>
          </a:prstGeom>
        </p:spPr>
      </p:pic>
    </p:spTree>
    <p:extLst>
      <p:ext uri="{BB962C8B-B14F-4D97-AF65-F5344CB8AC3E}">
        <p14:creationId xmlns:p14="http://schemas.microsoft.com/office/powerpoint/2010/main" val="25574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E705147C-E0E8-2B3E-E3D0-61CB4E83816C}"/>
              </a:ext>
            </a:extLst>
          </p:cNvPr>
          <p:cNvPicPr>
            <a:picLocks noChangeAspect="1"/>
          </p:cNvPicPr>
          <p:nvPr/>
        </p:nvPicPr>
        <p:blipFill>
          <a:blip r:embed="rId2"/>
          <a:stretch>
            <a:fillRect/>
          </a:stretch>
        </p:blipFill>
        <p:spPr>
          <a:xfrm>
            <a:off x="1295400" y="723900"/>
            <a:ext cx="15084706" cy="1981200"/>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6DCDC4B-B84E-B6A0-1C5D-99BE35051D3E}"/>
                  </a:ext>
                </a:extLst>
              </p:cNvPr>
              <p:cNvSpPr txBox="1"/>
              <p:nvPr/>
            </p:nvSpPr>
            <p:spPr>
              <a:xfrm>
                <a:off x="838200" y="2933700"/>
                <a:ext cx="5410200" cy="14800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𝟐</m:t>
                          </m:r>
                        </m:num>
                        <m:den>
                          <m:r>
                            <a:rPr lang="en-US" sz="4800" b="1" i="1">
                              <a:solidFill>
                                <a:srgbClr val="FF0000"/>
                              </a:solidFill>
                              <a:latin typeface="Cambria Math" panose="02040503050406030204" pitchFamily="18" charset="0"/>
                              <a:cs typeface="Arial" panose="020B0604020202020204" pitchFamily="34" charset="0"/>
                            </a:rPr>
                            <m:t>𝟓</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a:solidFill>
                                <a:srgbClr val="FF0000"/>
                              </a:solidFill>
                              <a:latin typeface="Cambria Math" panose="02040503050406030204" pitchFamily="18" charset="0"/>
                              <a:cs typeface="Arial" panose="020B0604020202020204" pitchFamily="34" charset="0"/>
                            </a:rPr>
                            <m:t>𝟐</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𝒙</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𝟐</m:t>
                          </m:r>
                        </m:num>
                        <m:den>
                          <m:r>
                            <a:rPr lang="en-US" sz="4800" b="1" i="1">
                              <a:solidFill>
                                <a:srgbClr val="FF0000"/>
                              </a:solidFill>
                              <a:latin typeface="Cambria Math" panose="02040503050406030204" pitchFamily="18" charset="0"/>
                              <a:cs typeface="Arial" panose="020B0604020202020204" pitchFamily="34" charset="0"/>
                            </a:rPr>
                            <m:t>𝟓</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𝒙</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𝟐</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𝟒</m:t>
                          </m:r>
                        </m:num>
                        <m:den>
                          <m:r>
                            <a:rPr lang="en-US" sz="4800" b="1" i="1" smtClean="0">
                              <a:solidFill>
                                <a:srgbClr val="FF0000"/>
                              </a:solidFill>
                              <a:latin typeface="Cambria Math" panose="02040503050406030204" pitchFamily="18" charset="0"/>
                              <a:cs typeface="Arial" panose="020B0604020202020204" pitchFamily="34" charset="0"/>
                            </a:rPr>
                            <m:t>𝟏𝟎</m:t>
                          </m:r>
                        </m:den>
                      </m:f>
                    </m:oMath>
                  </m:oMathPara>
                </a14:m>
                <a:endParaRPr lang="en-US" sz="4800" dirty="0">
                  <a:solidFill>
                    <a:srgbClr val="FF0000"/>
                  </a:solidFill>
                </a:endParaRPr>
              </a:p>
            </p:txBody>
          </p:sp>
        </mc:Choice>
        <mc:Fallback xmlns="">
          <p:sp>
            <p:nvSpPr>
              <p:cNvPr id="17" name="TextBox 16">
                <a:extLst>
                  <a:ext uri="{FF2B5EF4-FFF2-40B4-BE49-F238E27FC236}">
                    <a16:creationId xmlns:a16="http://schemas.microsoft.com/office/drawing/2014/main" id="{A6DCDC4B-B84E-B6A0-1C5D-99BE35051D3E}"/>
                  </a:ext>
                </a:extLst>
              </p:cNvPr>
              <p:cNvSpPr txBox="1">
                <a:spLocks noRot="1" noChangeAspect="1" noMove="1" noResize="1" noEditPoints="1" noAdjustHandles="1" noChangeArrowheads="1" noChangeShapeType="1" noTextEdit="1"/>
              </p:cNvSpPr>
              <p:nvPr/>
            </p:nvSpPr>
            <p:spPr>
              <a:xfrm>
                <a:off x="838200" y="2933700"/>
                <a:ext cx="5410200" cy="148002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3DCCB71-00EF-3851-4B6F-C4A19A424435}"/>
                  </a:ext>
                </a:extLst>
              </p:cNvPr>
              <p:cNvSpPr txBox="1"/>
              <p:nvPr/>
            </p:nvSpPr>
            <p:spPr>
              <a:xfrm>
                <a:off x="1219200" y="4838700"/>
                <a:ext cx="5410200" cy="154375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𝟕</m:t>
                          </m:r>
                        </m:num>
                        <m:den>
                          <m:r>
                            <a:rPr lang="en-US" sz="4800" b="1" i="1" smtClean="0">
                              <a:solidFill>
                                <a:srgbClr val="FF0000"/>
                              </a:solidFill>
                              <a:latin typeface="Cambria Math" panose="02040503050406030204" pitchFamily="18" charset="0"/>
                              <a:cs typeface="Arial" panose="020B0604020202020204" pitchFamily="34" charset="0"/>
                            </a:rPr>
                            <m:t>𝟒</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𝟕</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𝒙</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𝟐𝟓</m:t>
                          </m:r>
                        </m:num>
                        <m:den>
                          <m:r>
                            <a:rPr lang="en-US" sz="4800" b="1" i="1" smtClean="0">
                              <a:solidFill>
                                <a:srgbClr val="FF0000"/>
                              </a:solidFill>
                              <a:latin typeface="Cambria Math" panose="02040503050406030204" pitchFamily="18" charset="0"/>
                              <a:cs typeface="Arial" panose="020B0604020202020204" pitchFamily="34" charset="0"/>
                            </a:rPr>
                            <m:t>𝟒</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𝒙</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𝟐𝟓</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𝟏𝟕𝟓</m:t>
                          </m:r>
                        </m:num>
                        <m:den>
                          <m:r>
                            <a:rPr lang="en-US" sz="4800" b="1" i="1" smtClean="0">
                              <a:solidFill>
                                <a:srgbClr val="FF0000"/>
                              </a:solidFill>
                              <a:latin typeface="Cambria Math" panose="02040503050406030204" pitchFamily="18" charset="0"/>
                              <a:cs typeface="Arial" panose="020B0604020202020204" pitchFamily="34" charset="0"/>
                            </a:rPr>
                            <m:t>𝟏𝟎𝟎</m:t>
                          </m:r>
                        </m:den>
                      </m:f>
                    </m:oMath>
                  </m:oMathPara>
                </a14:m>
                <a:endParaRPr lang="en-US" sz="4800" dirty="0">
                  <a:solidFill>
                    <a:srgbClr val="FF0000"/>
                  </a:solidFill>
                </a:endParaRPr>
              </a:p>
            </p:txBody>
          </p:sp>
        </mc:Choice>
        <mc:Fallback xmlns="">
          <p:sp>
            <p:nvSpPr>
              <p:cNvPr id="19" name="TextBox 18">
                <a:extLst>
                  <a:ext uri="{FF2B5EF4-FFF2-40B4-BE49-F238E27FC236}">
                    <a16:creationId xmlns:a16="http://schemas.microsoft.com/office/drawing/2014/main" id="{73DCCB71-00EF-3851-4B6F-C4A19A424435}"/>
                  </a:ext>
                </a:extLst>
              </p:cNvPr>
              <p:cNvSpPr txBox="1">
                <a:spLocks noRot="1" noChangeAspect="1" noMove="1" noResize="1" noEditPoints="1" noAdjustHandles="1" noChangeArrowheads="1" noChangeShapeType="1" noTextEdit="1"/>
              </p:cNvSpPr>
              <p:nvPr/>
            </p:nvSpPr>
            <p:spPr>
              <a:xfrm>
                <a:off x="1219200" y="4838700"/>
                <a:ext cx="5410200" cy="154375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DF089AC-FBA8-480E-8F2B-535BC49B02A9}"/>
                  </a:ext>
                </a:extLst>
              </p:cNvPr>
              <p:cNvSpPr txBox="1"/>
              <p:nvPr/>
            </p:nvSpPr>
            <p:spPr>
              <a:xfrm>
                <a:off x="1219200" y="6896100"/>
                <a:ext cx="5410200" cy="14950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𝟏𝟖</m:t>
                          </m:r>
                        </m:num>
                        <m:den>
                          <m:r>
                            <a:rPr lang="en-US" sz="4800" b="1" i="1" smtClean="0">
                              <a:solidFill>
                                <a:srgbClr val="FF0000"/>
                              </a:solidFill>
                              <a:latin typeface="Cambria Math" panose="02040503050406030204" pitchFamily="18" charset="0"/>
                              <a:cs typeface="Arial" panose="020B0604020202020204" pitchFamily="34" charset="0"/>
                            </a:rPr>
                            <m:t>𝟐𝟓</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𝟏𝟖</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𝒙</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𝟒</m:t>
                          </m:r>
                        </m:num>
                        <m:den>
                          <m:r>
                            <a:rPr lang="en-US" sz="4800" b="1" i="1" smtClean="0">
                              <a:solidFill>
                                <a:srgbClr val="FF0000"/>
                              </a:solidFill>
                              <a:latin typeface="Cambria Math" panose="02040503050406030204" pitchFamily="18" charset="0"/>
                              <a:cs typeface="Arial" panose="020B0604020202020204" pitchFamily="34" charset="0"/>
                            </a:rPr>
                            <m:t>𝟐𝟓</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𝒙</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𝟒</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𝟕𝟐</m:t>
                          </m:r>
                        </m:num>
                        <m:den>
                          <m:r>
                            <a:rPr lang="en-US" sz="4800" b="1" i="1" smtClean="0">
                              <a:solidFill>
                                <a:srgbClr val="FF0000"/>
                              </a:solidFill>
                              <a:latin typeface="Cambria Math" panose="02040503050406030204" pitchFamily="18" charset="0"/>
                              <a:cs typeface="Arial" panose="020B0604020202020204" pitchFamily="34" charset="0"/>
                            </a:rPr>
                            <m:t>𝟏𝟎𝟎</m:t>
                          </m:r>
                        </m:den>
                      </m:f>
                    </m:oMath>
                  </m:oMathPara>
                </a14:m>
                <a:endParaRPr lang="en-US" sz="4800" dirty="0">
                  <a:solidFill>
                    <a:srgbClr val="FF0000"/>
                  </a:solidFill>
                </a:endParaRPr>
              </a:p>
            </p:txBody>
          </p:sp>
        </mc:Choice>
        <mc:Fallback xmlns="">
          <p:sp>
            <p:nvSpPr>
              <p:cNvPr id="20" name="TextBox 19">
                <a:extLst>
                  <a:ext uri="{FF2B5EF4-FFF2-40B4-BE49-F238E27FC236}">
                    <a16:creationId xmlns:a16="http://schemas.microsoft.com/office/drawing/2014/main" id="{7DF089AC-FBA8-480E-8F2B-535BC49B02A9}"/>
                  </a:ext>
                </a:extLst>
              </p:cNvPr>
              <p:cNvSpPr txBox="1">
                <a:spLocks noRot="1" noChangeAspect="1" noMove="1" noResize="1" noEditPoints="1" noAdjustHandles="1" noChangeArrowheads="1" noChangeShapeType="1" noTextEdit="1"/>
              </p:cNvSpPr>
              <p:nvPr/>
            </p:nvSpPr>
            <p:spPr>
              <a:xfrm>
                <a:off x="1219200" y="6896100"/>
                <a:ext cx="5410200" cy="149508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954CA47-24A9-064A-D12B-FECE3E0CBC5F}"/>
                  </a:ext>
                </a:extLst>
              </p:cNvPr>
              <p:cNvSpPr txBox="1"/>
              <p:nvPr/>
            </p:nvSpPr>
            <p:spPr>
              <a:xfrm>
                <a:off x="11430000" y="2705100"/>
                <a:ext cx="5410200" cy="14803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𝟑𝟐</m:t>
                          </m:r>
                        </m:num>
                        <m:den>
                          <m:r>
                            <a:rPr lang="en-US" sz="4800" b="1" i="1" smtClean="0">
                              <a:solidFill>
                                <a:srgbClr val="FF0000"/>
                              </a:solidFill>
                              <a:latin typeface="Cambria Math" panose="02040503050406030204" pitchFamily="18" charset="0"/>
                              <a:cs typeface="Arial" panose="020B0604020202020204" pitchFamily="34" charset="0"/>
                            </a:rPr>
                            <m:t>𝟖𝟎</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𝟑𝟐</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𝟖</m:t>
                          </m:r>
                        </m:num>
                        <m:den>
                          <m:r>
                            <a:rPr lang="en-US" sz="4800" b="1" i="1" smtClean="0">
                              <a:solidFill>
                                <a:srgbClr val="FF0000"/>
                              </a:solidFill>
                              <a:latin typeface="Cambria Math" panose="02040503050406030204" pitchFamily="18" charset="0"/>
                              <a:cs typeface="Arial" panose="020B0604020202020204" pitchFamily="34" charset="0"/>
                            </a:rPr>
                            <m:t>𝟖𝟎</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𝟖</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𝟒</m:t>
                          </m:r>
                        </m:num>
                        <m:den>
                          <m:r>
                            <a:rPr lang="en-US" sz="4800" b="1" i="1" smtClean="0">
                              <a:solidFill>
                                <a:srgbClr val="FF0000"/>
                              </a:solidFill>
                              <a:latin typeface="Cambria Math" panose="02040503050406030204" pitchFamily="18" charset="0"/>
                              <a:cs typeface="Arial" panose="020B0604020202020204" pitchFamily="34" charset="0"/>
                            </a:rPr>
                            <m:t>𝟏𝟎</m:t>
                          </m:r>
                        </m:den>
                      </m:f>
                    </m:oMath>
                  </m:oMathPara>
                </a14:m>
                <a:endParaRPr lang="en-US" sz="4800" dirty="0">
                  <a:solidFill>
                    <a:srgbClr val="FF0000"/>
                  </a:solidFill>
                </a:endParaRPr>
              </a:p>
            </p:txBody>
          </p:sp>
        </mc:Choice>
        <mc:Fallback xmlns="">
          <p:sp>
            <p:nvSpPr>
              <p:cNvPr id="22" name="TextBox 21">
                <a:extLst>
                  <a:ext uri="{FF2B5EF4-FFF2-40B4-BE49-F238E27FC236}">
                    <a16:creationId xmlns:a16="http://schemas.microsoft.com/office/drawing/2014/main" id="{0954CA47-24A9-064A-D12B-FECE3E0CBC5F}"/>
                  </a:ext>
                </a:extLst>
              </p:cNvPr>
              <p:cNvSpPr txBox="1">
                <a:spLocks noRot="1" noChangeAspect="1" noMove="1" noResize="1" noEditPoints="1" noAdjustHandles="1" noChangeArrowheads="1" noChangeShapeType="1" noTextEdit="1"/>
              </p:cNvSpPr>
              <p:nvPr/>
            </p:nvSpPr>
            <p:spPr>
              <a:xfrm>
                <a:off x="11430000" y="2705100"/>
                <a:ext cx="5410200" cy="148034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55069C7-7E16-E1BE-88A6-7E2FD2533FA9}"/>
                  </a:ext>
                </a:extLst>
              </p:cNvPr>
              <p:cNvSpPr txBox="1"/>
              <p:nvPr/>
            </p:nvSpPr>
            <p:spPr>
              <a:xfrm>
                <a:off x="11430000" y="4533900"/>
                <a:ext cx="6019800" cy="14800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𝟕𝟐</m:t>
                          </m:r>
                        </m:num>
                        <m:den>
                          <m:r>
                            <a:rPr lang="en-US" sz="4800" b="1" i="1" smtClean="0">
                              <a:solidFill>
                                <a:srgbClr val="FF0000"/>
                              </a:solidFill>
                              <a:latin typeface="Cambria Math" panose="02040503050406030204" pitchFamily="18" charset="0"/>
                              <a:cs typeface="Arial" panose="020B0604020202020204" pitchFamily="34" charset="0"/>
                            </a:rPr>
                            <m:t>𝟒𝟎𝟎</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𝟕𝟐</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𝟒</m:t>
                          </m:r>
                        </m:num>
                        <m:den>
                          <m:r>
                            <a:rPr lang="en-US" sz="4800" b="1" i="1" smtClean="0">
                              <a:solidFill>
                                <a:srgbClr val="FF0000"/>
                              </a:solidFill>
                              <a:latin typeface="Cambria Math" panose="02040503050406030204" pitchFamily="18" charset="0"/>
                              <a:cs typeface="Arial" panose="020B0604020202020204" pitchFamily="34" charset="0"/>
                            </a:rPr>
                            <m:t>𝟒𝟎𝟎</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𝟒</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𝟏𝟖</m:t>
                          </m:r>
                        </m:num>
                        <m:den>
                          <m:r>
                            <a:rPr lang="en-US" sz="4800" b="1" i="1" smtClean="0">
                              <a:solidFill>
                                <a:srgbClr val="FF0000"/>
                              </a:solidFill>
                              <a:latin typeface="Cambria Math" panose="02040503050406030204" pitchFamily="18" charset="0"/>
                              <a:cs typeface="Arial" panose="020B0604020202020204" pitchFamily="34" charset="0"/>
                            </a:rPr>
                            <m:t>𝟏𝟎𝟎</m:t>
                          </m:r>
                        </m:den>
                      </m:f>
                    </m:oMath>
                  </m:oMathPara>
                </a14:m>
                <a:endParaRPr lang="en-US" sz="4800" dirty="0">
                  <a:solidFill>
                    <a:srgbClr val="FF0000"/>
                  </a:solidFill>
                </a:endParaRPr>
              </a:p>
            </p:txBody>
          </p:sp>
        </mc:Choice>
        <mc:Fallback xmlns="">
          <p:sp>
            <p:nvSpPr>
              <p:cNvPr id="23" name="TextBox 22">
                <a:extLst>
                  <a:ext uri="{FF2B5EF4-FFF2-40B4-BE49-F238E27FC236}">
                    <a16:creationId xmlns:a16="http://schemas.microsoft.com/office/drawing/2014/main" id="{655069C7-7E16-E1BE-88A6-7E2FD2533FA9}"/>
                  </a:ext>
                </a:extLst>
              </p:cNvPr>
              <p:cNvSpPr txBox="1">
                <a:spLocks noRot="1" noChangeAspect="1" noMove="1" noResize="1" noEditPoints="1" noAdjustHandles="1" noChangeArrowheads="1" noChangeShapeType="1" noTextEdit="1"/>
              </p:cNvSpPr>
              <p:nvPr/>
            </p:nvSpPr>
            <p:spPr>
              <a:xfrm>
                <a:off x="11430000" y="4533900"/>
                <a:ext cx="6019800" cy="14800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1FBB88B-6633-AF20-EB0C-638C84B342AE}"/>
                  </a:ext>
                </a:extLst>
              </p:cNvPr>
              <p:cNvSpPr txBox="1"/>
              <p:nvPr/>
            </p:nvSpPr>
            <p:spPr>
              <a:xfrm>
                <a:off x="9906000" y="6515100"/>
                <a:ext cx="7543800" cy="14950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𝟒𝟐𝟓</m:t>
                          </m:r>
                        </m:num>
                        <m:den>
                          <m:r>
                            <a:rPr lang="en-US" sz="4800" b="1" i="1" smtClean="0">
                              <a:solidFill>
                                <a:srgbClr val="FF0000"/>
                              </a:solidFill>
                              <a:latin typeface="Cambria Math" panose="02040503050406030204" pitchFamily="18" charset="0"/>
                              <a:cs typeface="Arial" panose="020B0604020202020204" pitchFamily="34" charset="0"/>
                            </a:rPr>
                            <m:t>𝟓</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𝟎𝟎𝟎</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𝟒𝟐𝟓</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𝟓</m:t>
                          </m:r>
                        </m:num>
                        <m:den>
                          <m:r>
                            <a:rPr lang="en-US" sz="4800" b="1" i="1" smtClean="0">
                              <a:solidFill>
                                <a:srgbClr val="FF0000"/>
                              </a:solidFill>
                              <a:latin typeface="Cambria Math" panose="02040503050406030204" pitchFamily="18" charset="0"/>
                              <a:cs typeface="Arial" panose="020B0604020202020204" pitchFamily="34" charset="0"/>
                            </a:rPr>
                            <m:t>𝟓</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𝟎𝟎𝟎</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𝟓</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𝟖𝟓</m:t>
                          </m:r>
                        </m:num>
                        <m:den>
                          <m:r>
                            <a:rPr lang="en-US" sz="4800" b="1" i="1" smtClean="0">
                              <a:solidFill>
                                <a:srgbClr val="FF0000"/>
                              </a:solidFill>
                              <a:latin typeface="Cambria Math" panose="02040503050406030204" pitchFamily="18" charset="0"/>
                              <a:cs typeface="Arial" panose="020B0604020202020204" pitchFamily="34" charset="0"/>
                            </a:rPr>
                            <m:t>𝟏</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𝟎𝟎𝟎</m:t>
                          </m:r>
                        </m:den>
                      </m:f>
                    </m:oMath>
                  </m:oMathPara>
                </a14:m>
                <a:endParaRPr lang="en-US" sz="4800" dirty="0">
                  <a:solidFill>
                    <a:srgbClr val="FF0000"/>
                  </a:solidFill>
                </a:endParaRPr>
              </a:p>
            </p:txBody>
          </p:sp>
        </mc:Choice>
        <mc:Fallback xmlns="">
          <p:sp>
            <p:nvSpPr>
              <p:cNvPr id="24" name="TextBox 23">
                <a:extLst>
                  <a:ext uri="{FF2B5EF4-FFF2-40B4-BE49-F238E27FC236}">
                    <a16:creationId xmlns:a16="http://schemas.microsoft.com/office/drawing/2014/main" id="{F1FBB88B-6633-AF20-EB0C-638C84B342AE}"/>
                  </a:ext>
                </a:extLst>
              </p:cNvPr>
              <p:cNvSpPr txBox="1">
                <a:spLocks noRot="1" noChangeAspect="1" noMove="1" noResize="1" noEditPoints="1" noAdjustHandles="1" noChangeArrowheads="1" noChangeShapeType="1" noTextEdit="1"/>
              </p:cNvSpPr>
              <p:nvPr/>
            </p:nvSpPr>
            <p:spPr>
              <a:xfrm>
                <a:off x="9906000" y="6515100"/>
                <a:ext cx="7543800" cy="1495089"/>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765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133540" y="10807"/>
              <a:ext cx="1157351" cy="646110"/>
            </a:xfrm>
            <a:prstGeom prst="rect">
              <a:avLst/>
            </a:prstGeom>
          </p:spPr>
          <p:txBody>
            <a:bodyPr lIns="50800" tIns="50800" rIns="50800" bIns="50800" rtlCol="0" anchor="ctr"/>
            <a:lstStyle/>
            <a:p>
              <a:pPr marL="0" marR="0" lvl="0" indent="0" algn="ctr" defTabSz="914400" rtl="0" eaLnBrk="1" fontAlgn="auto" latinLnBrk="0" hangingPunct="1">
                <a:lnSpc>
                  <a:spcPts val="34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707461">
            <a:off x="14875696" y="5332135"/>
            <a:ext cx="2092460" cy="3065644"/>
          </a:xfrm>
          <a:custGeom>
            <a:avLst/>
            <a:gdLst/>
            <a:ahLst/>
            <a:cxnLst/>
            <a:rect l="l" t="t" r="r" b="b"/>
            <a:pathLst>
              <a:path w="2092460" h="3065644">
                <a:moveTo>
                  <a:pt x="0" y="0"/>
                </a:moveTo>
                <a:lnTo>
                  <a:pt x="2092459" y="0"/>
                </a:lnTo>
                <a:lnTo>
                  <a:pt x="2092459" y="3065644"/>
                </a:lnTo>
                <a:lnTo>
                  <a:pt x="0" y="3065644"/>
                </a:lnTo>
                <a:lnTo>
                  <a:pt x="0" y="0"/>
                </a:lnTo>
                <a:close/>
              </a:path>
            </a:pathLst>
          </a:custGeom>
          <a:blipFill>
            <a:blip r:embed="rId2">
              <a:extLst>
                <a:ext uri="{96DAC541-7B7A-43D3-8B79-37D633B846F1}">
                  <asvg:svgBlip xmlns:asvg="http://schemas.microsoft.com/office/drawing/2016/SVG/main" xmlns="" r:embed="rId3"/>
                </a:ext>
              </a:extLst>
            </a:blip>
            <a:stretch>
              <a:fillRect l="-507910" t="-102500" b="-178197"/>
            </a:stretch>
          </a:blipFill>
        </p:spPr>
        <p:txBody>
          <a:bodyPr/>
          <a:lstStyle/>
          <a:p>
            <a:endParaRPr lang="en-US"/>
          </a:p>
        </p:txBody>
      </p:sp>
      <p:sp>
        <p:nvSpPr>
          <p:cNvPr id="9" name="Freeform 9"/>
          <p:cNvSpPr/>
          <p:nvPr/>
        </p:nvSpPr>
        <p:spPr>
          <a:xfrm rot="4263341">
            <a:off x="16694020" y="3068126"/>
            <a:ext cx="742193" cy="1369149"/>
          </a:xfrm>
          <a:custGeom>
            <a:avLst/>
            <a:gdLst/>
            <a:ahLst/>
            <a:cxnLst/>
            <a:rect l="l" t="t" r="r" b="b"/>
            <a:pathLst>
              <a:path w="742193" h="1369149">
                <a:moveTo>
                  <a:pt x="0" y="0"/>
                </a:moveTo>
                <a:lnTo>
                  <a:pt x="742193" y="0"/>
                </a:lnTo>
                <a:lnTo>
                  <a:pt x="742193" y="1369150"/>
                </a:lnTo>
                <a:lnTo>
                  <a:pt x="0" y="13691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5" name="Freeform 25"/>
          <p:cNvSpPr/>
          <p:nvPr/>
        </p:nvSpPr>
        <p:spPr>
          <a:xfrm rot="-4161082" flipH="1">
            <a:off x="657604" y="5220687"/>
            <a:ext cx="742193" cy="1369149"/>
          </a:xfrm>
          <a:custGeom>
            <a:avLst/>
            <a:gdLst/>
            <a:ahLst/>
            <a:cxnLst/>
            <a:rect l="l" t="t" r="r" b="b"/>
            <a:pathLst>
              <a:path w="742193" h="1369149">
                <a:moveTo>
                  <a:pt x="742192" y="0"/>
                </a:moveTo>
                <a:lnTo>
                  <a:pt x="0" y="0"/>
                </a:lnTo>
                <a:lnTo>
                  <a:pt x="0" y="1369149"/>
                </a:lnTo>
                <a:lnTo>
                  <a:pt x="742192" y="1369149"/>
                </a:lnTo>
                <a:lnTo>
                  <a:pt x="74219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6" name="Freeform 26"/>
          <p:cNvSpPr/>
          <p:nvPr/>
        </p:nvSpPr>
        <p:spPr>
          <a:xfrm>
            <a:off x="15860339" y="1028700"/>
            <a:ext cx="1204778" cy="1104391"/>
          </a:xfrm>
          <a:custGeom>
            <a:avLst/>
            <a:gdLst/>
            <a:ahLst/>
            <a:cxnLst/>
            <a:rect l="l" t="t" r="r" b="b"/>
            <a:pathLst>
              <a:path w="1204778" h="1104391">
                <a:moveTo>
                  <a:pt x="0" y="0"/>
                </a:moveTo>
                <a:lnTo>
                  <a:pt x="1204777" y="0"/>
                </a:lnTo>
                <a:lnTo>
                  <a:pt x="1204777" y="1104391"/>
                </a:lnTo>
                <a:lnTo>
                  <a:pt x="0" y="1104391"/>
                </a:lnTo>
                <a:lnTo>
                  <a:pt x="0" y="0"/>
                </a:lnTo>
                <a:close/>
              </a:path>
            </a:pathLst>
          </a:custGeom>
          <a:blipFill>
            <a:blip r:embed="rId8">
              <a:extLst>
                <a:ext uri="{96DAC541-7B7A-43D3-8B79-37D633B846F1}">
                  <asvg:svgBlip xmlns:asvg="http://schemas.microsoft.com/office/drawing/2016/SVG/main" xmlns="" r:embed="rId9"/>
                </a:ext>
              </a:extLst>
            </a:blip>
            <a:stretch>
              <a:fillRect l="-195444" r="-350902" b="-380348"/>
            </a:stretch>
          </a:blipFill>
        </p:spPr>
        <p:txBody>
          <a:bodyPr/>
          <a:lstStyle/>
          <a:p>
            <a:endParaRPr lang="en-US"/>
          </a:p>
        </p:txBody>
      </p:sp>
      <p:sp>
        <p:nvSpPr>
          <p:cNvPr id="27" name="Freeform 27"/>
          <p:cNvSpPr/>
          <p:nvPr/>
        </p:nvSpPr>
        <p:spPr>
          <a:xfrm>
            <a:off x="1245959" y="3180200"/>
            <a:ext cx="1034865" cy="1145743"/>
          </a:xfrm>
          <a:custGeom>
            <a:avLst/>
            <a:gdLst/>
            <a:ahLst/>
            <a:cxnLst/>
            <a:rect l="l" t="t" r="r" b="b"/>
            <a:pathLst>
              <a:path w="1034865" h="1145743">
                <a:moveTo>
                  <a:pt x="0" y="0"/>
                </a:moveTo>
                <a:lnTo>
                  <a:pt x="1034865" y="0"/>
                </a:lnTo>
                <a:lnTo>
                  <a:pt x="1034865" y="1145743"/>
                </a:lnTo>
                <a:lnTo>
                  <a:pt x="0" y="1145743"/>
                </a:lnTo>
                <a:lnTo>
                  <a:pt x="0" y="0"/>
                </a:lnTo>
                <a:close/>
              </a:path>
            </a:pathLst>
          </a:custGeom>
          <a:blipFill>
            <a:blip r:embed="rId10">
              <a:extLst>
                <a:ext uri="{96DAC541-7B7A-43D3-8B79-37D633B846F1}">
                  <asvg:svgBlip xmlns:asvg="http://schemas.microsoft.com/office/drawing/2016/SVG/main" xmlns="" r:embed="rId11"/>
                </a:ext>
              </a:extLst>
            </a:blip>
            <a:stretch>
              <a:fillRect l="-302707" t="-69356" r="-28898" b="-189782"/>
            </a:stretch>
          </a:blipFill>
        </p:spPr>
        <p:txBody>
          <a:bodyPr/>
          <a:lstStyle/>
          <a:p>
            <a:endParaRPr lang="en-US"/>
          </a:p>
        </p:txBody>
      </p:sp>
      <p:sp>
        <p:nvSpPr>
          <p:cNvPr id="28" name="Freeform 28"/>
          <p:cNvSpPr/>
          <p:nvPr/>
        </p:nvSpPr>
        <p:spPr>
          <a:xfrm>
            <a:off x="1028700" y="1028700"/>
            <a:ext cx="2504248" cy="2121815"/>
          </a:xfrm>
          <a:custGeom>
            <a:avLst/>
            <a:gdLst/>
            <a:ahLst/>
            <a:cxnLst/>
            <a:rect l="l" t="t" r="r" b="b"/>
            <a:pathLst>
              <a:path w="2504248" h="2121815">
                <a:moveTo>
                  <a:pt x="0" y="0"/>
                </a:moveTo>
                <a:lnTo>
                  <a:pt x="2504248" y="0"/>
                </a:lnTo>
                <a:lnTo>
                  <a:pt x="2504248" y="2121815"/>
                </a:lnTo>
                <a:lnTo>
                  <a:pt x="0" y="2121815"/>
                </a:lnTo>
                <a:lnTo>
                  <a:pt x="0" y="0"/>
                </a:lnTo>
                <a:close/>
              </a:path>
            </a:pathLst>
          </a:custGeom>
          <a:blipFill>
            <a:blip r:embed="rId12">
              <a:extLst>
                <a:ext uri="{96DAC541-7B7A-43D3-8B79-37D633B846F1}">
                  <asvg:svgBlip xmlns:asvg="http://schemas.microsoft.com/office/drawing/2016/SVG/main" xmlns="" r:embed="rId13"/>
                </a:ext>
              </a:extLst>
            </a:blip>
            <a:stretch>
              <a:fillRect t="-232761" r="-499472" b="-229128"/>
            </a:stretch>
          </a:blipFill>
        </p:spPr>
        <p:txBody>
          <a:bodyPr/>
          <a:lstStyle/>
          <a:p>
            <a:endParaRPr lang="en-US"/>
          </a:p>
        </p:txBody>
      </p:sp>
      <p:pic>
        <p:nvPicPr>
          <p:cNvPr id="30" name="图片 5">
            <a:extLst>
              <a:ext uri="{FF2B5EF4-FFF2-40B4-BE49-F238E27FC236}">
                <a16:creationId xmlns:a16="http://schemas.microsoft.com/office/drawing/2014/main" id="{4DED5D2A-24AA-055C-8070-99E23E18137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457200" y="5067300"/>
            <a:ext cx="5693898" cy="4191001"/>
          </a:xfrm>
          <a:prstGeom prst="rect">
            <a:avLst/>
          </a:prstGeom>
        </p:spPr>
      </p:pic>
      <p:pic>
        <p:nvPicPr>
          <p:cNvPr id="5" name="Picture 4">
            <a:extLst>
              <a:ext uri="{FF2B5EF4-FFF2-40B4-BE49-F238E27FC236}">
                <a16:creationId xmlns:a16="http://schemas.microsoft.com/office/drawing/2014/main" id="{B02018FE-8609-9F17-BD0C-449BA8551B75}"/>
              </a:ext>
            </a:extLst>
          </p:cNvPr>
          <p:cNvPicPr>
            <a:picLocks noChangeAspect="1"/>
          </p:cNvPicPr>
          <p:nvPr/>
        </p:nvPicPr>
        <p:blipFill>
          <a:blip r:embed="rId15"/>
          <a:stretch>
            <a:fillRect/>
          </a:stretch>
        </p:blipFill>
        <p:spPr>
          <a:xfrm>
            <a:off x="3429000" y="1562100"/>
            <a:ext cx="12144285" cy="4432176"/>
          </a:xfrm>
          <a:prstGeom prst="rect">
            <a:avLst/>
          </a:prstGeom>
        </p:spPr>
      </p:pic>
    </p:spTree>
    <p:extLst>
      <p:ext uri="{BB962C8B-B14F-4D97-AF65-F5344CB8AC3E}">
        <p14:creationId xmlns:p14="http://schemas.microsoft.com/office/powerpoint/2010/main" val="367001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E8A3CA87-5C3B-8B65-46AD-C4178E5EF54A}"/>
              </a:ext>
            </a:extLst>
          </p:cNvPr>
          <p:cNvPicPr>
            <a:picLocks noChangeAspect="1"/>
          </p:cNvPicPr>
          <p:nvPr/>
        </p:nvPicPr>
        <p:blipFill>
          <a:blip r:embed="rId2"/>
          <a:stretch>
            <a:fillRect/>
          </a:stretch>
        </p:blipFill>
        <p:spPr>
          <a:xfrm>
            <a:off x="1066800" y="647700"/>
            <a:ext cx="6820359" cy="1447800"/>
          </a:xfrm>
          <a:prstGeom prst="rect">
            <a:avLst/>
          </a:prstGeom>
        </p:spPr>
      </p:pic>
      <p:sp>
        <p:nvSpPr>
          <p:cNvPr id="4" name="TextBox 3">
            <a:extLst>
              <a:ext uri="{FF2B5EF4-FFF2-40B4-BE49-F238E27FC236}">
                <a16:creationId xmlns:a16="http://schemas.microsoft.com/office/drawing/2014/main" id="{3EA647D6-B1D8-4EED-12E5-325F3ADA9BC1}"/>
              </a:ext>
            </a:extLst>
          </p:cNvPr>
          <p:cNvSpPr txBox="1"/>
          <p:nvPr/>
        </p:nvSpPr>
        <p:spPr>
          <a:xfrm>
            <a:off x="1143000" y="2552700"/>
            <a:ext cx="16002000" cy="707886"/>
          </a:xfrm>
          <a:prstGeom prst="rect">
            <a:avLst/>
          </a:prstGeom>
          <a:noFill/>
        </p:spPr>
        <p:txBody>
          <a:bodyPr wrap="square" rtlCol="0">
            <a:spAutoFit/>
          </a:bodyPr>
          <a:lstStyle/>
          <a:p>
            <a:pPr algn="ctr"/>
            <a:r>
              <a:rPr lang="en-US" sz="4000" b="1" i="0" dirty="0" err="1">
                <a:solidFill>
                  <a:srgbClr val="000000"/>
                </a:solidFill>
                <a:effectLst/>
                <a:latin typeface="Cambria" panose="02040503050406030204" pitchFamily="18" charset="0"/>
                <a:ea typeface="Cambria" panose="02040503050406030204" pitchFamily="18" charset="0"/>
              </a:rPr>
              <a:t>Tìm</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cặp</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thẻ</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ghi</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phân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số</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thập</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phân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và</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hỗn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số</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thích</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hợp</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theo</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mẫu</a:t>
            </a:r>
            <a:r>
              <a:rPr lang="en-US" sz="4000" b="1"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F338568E-5930-F20C-A393-342775F6AC17}"/>
              </a:ext>
            </a:extLst>
          </p:cNvPr>
          <p:cNvPicPr>
            <a:picLocks noChangeAspect="1"/>
          </p:cNvPicPr>
          <p:nvPr/>
        </p:nvPicPr>
        <p:blipFill>
          <a:blip r:embed="rId3"/>
          <a:stretch>
            <a:fillRect/>
          </a:stretch>
        </p:blipFill>
        <p:spPr>
          <a:xfrm>
            <a:off x="4343400" y="3848100"/>
            <a:ext cx="10134600" cy="5687660"/>
          </a:xfrm>
          <a:prstGeom prst="rect">
            <a:avLst/>
          </a:prstGeom>
        </p:spPr>
      </p:pic>
    </p:spTree>
    <p:extLst>
      <p:ext uri="{BB962C8B-B14F-4D97-AF65-F5344CB8AC3E}">
        <p14:creationId xmlns:p14="http://schemas.microsoft.com/office/powerpoint/2010/main" val="71217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893" y="375864"/>
            <a:ext cx="18289271" cy="1110996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2832101" y="1497332"/>
            <a:ext cx="13395960" cy="878967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14599916" y="0"/>
            <a:ext cx="3680460" cy="3680460"/>
          </a:xfrm>
          <a:prstGeom prst="rect">
            <a:avLst/>
          </a:prstGeom>
        </p:spPr>
      </p:pic>
      <p:pic>
        <p:nvPicPr>
          <p:cNvPr id="2" name="图片 1"/>
          <p:cNvPicPr>
            <a:picLocks noChangeAspect="1"/>
          </p:cNvPicPr>
          <p:nvPr/>
        </p:nvPicPr>
        <p:blipFill>
          <a:blip r:embed="rId5" cstate="screen"/>
          <a:stretch>
            <a:fillRect/>
          </a:stretch>
        </p:blipFill>
        <p:spPr>
          <a:xfrm>
            <a:off x="7625" y="0"/>
            <a:ext cx="3680460" cy="368046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5119105" y="3947284"/>
            <a:ext cx="8468777" cy="1806398"/>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0951" y="5563745"/>
            <a:ext cx="11929902" cy="5567753"/>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AB5B0514-5F3E-B7BD-F775-A11D0130D8B6}"/>
              </a:ext>
            </a:extLst>
          </p:cNvPr>
          <p:cNvGrpSpPr/>
          <p:nvPr/>
        </p:nvGrpSpPr>
        <p:grpSpPr>
          <a:xfrm>
            <a:off x="2209800" y="1104902"/>
            <a:ext cx="13868400" cy="1904998"/>
            <a:chOff x="1122333" y="3266422"/>
            <a:chExt cx="5177983" cy="662484"/>
          </a:xfrm>
        </p:grpSpPr>
        <p:sp>
          <p:nvSpPr>
            <p:cNvPr id="12" name="Speech Bubble: Rectangle with Corners Rounded 11">
              <a:extLst>
                <a:ext uri="{FF2B5EF4-FFF2-40B4-BE49-F238E27FC236}">
                  <a16:creationId xmlns:a16="http://schemas.microsoft.com/office/drawing/2014/main" id="{EFB37127-69D0-A76C-55AE-045E4C8A0E7B}"/>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字魂37号-波纹乖乖体"/>
                <a:ea typeface="+mn-ea"/>
                <a:cs typeface="+mn-cs"/>
              </a:endParaRPr>
            </a:p>
          </p:txBody>
        </p:sp>
        <p:sp>
          <p:nvSpPr>
            <p:cNvPr id="13" name="TextBox 12">
              <a:extLst>
                <a:ext uri="{FF2B5EF4-FFF2-40B4-BE49-F238E27FC236}">
                  <a16:creationId xmlns:a16="http://schemas.microsoft.com/office/drawing/2014/main" id="{5D062E46-C279-E042-5B16-30880B4EA5FB}"/>
                </a:ext>
              </a:extLst>
            </p:cNvPr>
            <p:cNvSpPr txBox="1"/>
            <p:nvPr/>
          </p:nvSpPr>
          <p:spPr>
            <a:xfrm>
              <a:off x="1218166" y="3305276"/>
              <a:ext cx="4986316" cy="4174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Để tìm được cặp phân số thập phân và hỗn số thích hợp em đã làm như thế nào?</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4C75971E-3A9B-C874-0C9B-7529F9732B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52" r="71731"/>
          <a:stretch/>
        </p:blipFill>
        <p:spPr>
          <a:xfrm>
            <a:off x="1219200" y="3924300"/>
            <a:ext cx="3429000" cy="4346756"/>
          </a:xfrm>
          <a:prstGeom prst="rect">
            <a:avLst/>
          </a:prstGeom>
        </p:spPr>
      </p:pic>
      <p:pic>
        <p:nvPicPr>
          <p:cNvPr id="16" name="Picture 15">
            <a:extLst>
              <a:ext uri="{FF2B5EF4-FFF2-40B4-BE49-F238E27FC236}">
                <a16:creationId xmlns:a16="http://schemas.microsoft.com/office/drawing/2014/main" id="{46031775-F5F2-B304-14FD-07E831B987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37" t="-1626" b="-1626"/>
          <a:stretch/>
        </p:blipFill>
        <p:spPr>
          <a:xfrm>
            <a:off x="14935200" y="7429500"/>
            <a:ext cx="1520783" cy="2236839"/>
          </a:xfrm>
          <a:prstGeom prst="rect">
            <a:avLst/>
          </a:prstGeom>
        </p:spPr>
      </p:pic>
      <p:grpSp>
        <p:nvGrpSpPr>
          <p:cNvPr id="17" name="Group 16">
            <a:extLst>
              <a:ext uri="{FF2B5EF4-FFF2-40B4-BE49-F238E27FC236}">
                <a16:creationId xmlns:a16="http://schemas.microsoft.com/office/drawing/2014/main" id="{DB13D078-3F0F-14BF-951C-57E8E5396312}"/>
              </a:ext>
            </a:extLst>
          </p:cNvPr>
          <p:cNvGrpSpPr/>
          <p:nvPr/>
        </p:nvGrpSpPr>
        <p:grpSpPr>
          <a:xfrm>
            <a:off x="5486400" y="4000500"/>
            <a:ext cx="9338321" cy="4400881"/>
            <a:chOff x="3111906" y="2642792"/>
            <a:chExt cx="5177983" cy="662484"/>
          </a:xfrm>
        </p:grpSpPr>
        <p:sp>
          <p:nvSpPr>
            <p:cNvPr id="18" name="Speech Bubble: Rectangle with Corners Rounded 17">
              <a:extLst>
                <a:ext uri="{FF2B5EF4-FFF2-40B4-BE49-F238E27FC236}">
                  <a16:creationId xmlns:a16="http://schemas.microsoft.com/office/drawing/2014/main" id="{EB268265-2B30-E132-C083-944FD32524AE}"/>
                </a:ext>
              </a:extLst>
            </p:cNvPr>
            <p:cNvSpPr/>
            <p:nvPr/>
          </p:nvSpPr>
          <p:spPr>
            <a:xfrm>
              <a:off x="3111906" y="2642792"/>
              <a:ext cx="5177983" cy="662484"/>
            </a:xfrm>
            <a:prstGeom prst="wedgeRoundRectCallout">
              <a:avLst>
                <a:gd name="adj1" fmla="val 51494"/>
                <a:gd name="adj2" fmla="val 59432"/>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mn-ea"/>
                <a:cs typeface="+mn-cs"/>
              </a:endParaRPr>
            </a:p>
          </p:txBody>
        </p:sp>
        <p:sp>
          <p:nvSpPr>
            <p:cNvPr id="19" name="TextBox 18">
              <a:extLst>
                <a:ext uri="{FF2B5EF4-FFF2-40B4-BE49-F238E27FC236}">
                  <a16:creationId xmlns:a16="http://schemas.microsoft.com/office/drawing/2014/main" id="{8399AAD7-CCE6-205C-B04D-E9580D422E14}"/>
                </a:ext>
              </a:extLst>
            </p:cNvPr>
            <p:cNvSpPr txBox="1"/>
            <p:nvPr/>
          </p:nvSpPr>
          <p:spPr>
            <a:xfrm>
              <a:off x="3214898" y="2717077"/>
              <a:ext cx="4986315" cy="556126"/>
            </a:xfrm>
            <a:prstGeom prst="rect">
              <a:avLst/>
            </a:prstGeom>
            <a:noFill/>
          </p:spPr>
          <p:txBody>
            <a:bodyPr wrap="square" rtlCol="0">
              <a:spAutoFit/>
            </a:bodyPr>
            <a:lstStyle/>
            <a:p>
              <a:pPr marL="0" marR="0">
                <a:lnSpc>
                  <a:spcPct val="15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Để</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tìm</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được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cặp</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phân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số</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thập</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phân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và</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hỗn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số</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thích</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hợp</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em</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làm</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như</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sau</a:t>
              </a:r>
              <a:r>
                <a:rPr lang="en-US" sz="3200" b="1" dirty="0">
                  <a:solidFill>
                    <a:srgbClr val="FF0000"/>
                  </a:solidFill>
                  <a:effectLst/>
                  <a:latin typeface="Cambria" panose="02040503050406030204" pitchFamily="18" charset="0"/>
                  <a:ea typeface="Cambria" panose="02040503050406030204" pitchFamily="18" charset="0"/>
                </a:rPr>
                <a:t>:</a:t>
              </a:r>
            </a:p>
            <a:p>
              <a:pPr marL="0" marR="0">
                <a:lnSpc>
                  <a:spcPct val="15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 Ch</a:t>
              </a:r>
              <a:r>
                <a:rPr lang="en-US" sz="3200" b="1" dirty="0" err="1">
                  <a:solidFill>
                    <a:srgbClr val="FF0000"/>
                  </a:solidFill>
                  <a:effectLst/>
                  <a:latin typeface="Cambria" panose="02040503050406030204" pitchFamily="18" charset="0"/>
                  <a:ea typeface="Cambria" panose="02040503050406030204" pitchFamily="18" charset="0"/>
                </a:rPr>
                <a:t>uyển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các</a:t>
              </a:r>
              <a:r>
                <a:rPr lang="en-US" sz="3200" b="1" dirty="0">
                  <a:solidFill>
                    <a:srgbClr val="FF0000"/>
                  </a:solidFill>
                  <a:effectLst/>
                  <a:latin typeface="Cambria" panose="02040503050406030204" pitchFamily="18" charset="0"/>
                  <a:ea typeface="Cambria" panose="02040503050406030204" pitchFamily="18" charset="0"/>
                </a:rPr>
                <a:t> </a:t>
              </a:r>
              <a:r>
                <a:rPr lang="vi-VN" sz="3200" b="1" dirty="0">
                  <a:solidFill>
                    <a:srgbClr val="FF0000"/>
                  </a:solidFill>
                  <a:effectLst/>
                  <a:latin typeface="Cambria" panose="02040503050406030204" pitchFamily="18" charset="0"/>
                  <a:ea typeface="Cambria" panose="02040503050406030204" pitchFamily="18" charset="0"/>
                </a:rPr>
                <a:t>hỗn số thành phân số.</a:t>
              </a:r>
              <a:endParaRPr lang="en-US" sz="3200" b="1" dirty="0">
                <a:solidFill>
                  <a:srgbClr val="FF0000"/>
                </a:solidFill>
                <a:effectLst/>
                <a:latin typeface="Cambria" panose="02040503050406030204" pitchFamily="18" charset="0"/>
                <a:ea typeface="Cambria" panose="02040503050406030204" pitchFamily="18" charset="0"/>
              </a:endParaRPr>
            </a:p>
            <a:p>
              <a:pPr marL="0" marR="0">
                <a:lnSpc>
                  <a:spcPct val="15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 Tìm các phân số thập phân ứng với các hỗn số đó.</a:t>
              </a:r>
              <a:endParaRPr lang="en-US" sz="32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1169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95419" y="7793391"/>
            <a:ext cx="18678839" cy="2676099"/>
            <a:chOff x="0" y="0"/>
            <a:chExt cx="4919530" cy="704816"/>
          </a:xfrm>
        </p:grpSpPr>
        <p:sp>
          <p:nvSpPr>
            <p:cNvPr id="3" name="Freeform 3"/>
            <p:cNvSpPr/>
            <p:nvPr/>
          </p:nvSpPr>
          <p:spPr>
            <a:xfrm>
              <a:off x="0" y="0"/>
              <a:ext cx="4919530" cy="704816"/>
            </a:xfrm>
            <a:custGeom>
              <a:avLst/>
              <a:gdLst/>
              <a:ahLst/>
              <a:cxnLst/>
              <a:rect l="l" t="t" r="r" b="b"/>
              <a:pathLst>
                <a:path w="4919530" h="704816">
                  <a:moveTo>
                    <a:pt x="0" y="0"/>
                  </a:moveTo>
                  <a:lnTo>
                    <a:pt x="4919530" y="0"/>
                  </a:lnTo>
                  <a:lnTo>
                    <a:pt x="4919530" y="704816"/>
                  </a:lnTo>
                  <a:lnTo>
                    <a:pt x="0" y="704816"/>
                  </a:ln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0" y="-38100"/>
              <a:ext cx="4919530" cy="74291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8" name="Freeform 8"/>
          <p:cNvSpPr/>
          <p:nvPr/>
        </p:nvSpPr>
        <p:spPr>
          <a:xfrm>
            <a:off x="791909" y="828070"/>
            <a:ext cx="2147598" cy="1819630"/>
          </a:xfrm>
          <a:custGeom>
            <a:avLst/>
            <a:gdLst/>
            <a:ahLst/>
            <a:cxnLst/>
            <a:rect l="l" t="t" r="r" b="b"/>
            <a:pathLst>
              <a:path w="2147598" h="1819630">
                <a:moveTo>
                  <a:pt x="0" y="0"/>
                </a:moveTo>
                <a:lnTo>
                  <a:pt x="2147598" y="0"/>
                </a:lnTo>
                <a:lnTo>
                  <a:pt x="2147598" y="1819631"/>
                </a:lnTo>
                <a:lnTo>
                  <a:pt x="0" y="1819631"/>
                </a:lnTo>
                <a:lnTo>
                  <a:pt x="0" y="0"/>
                </a:lnTo>
                <a:close/>
              </a:path>
            </a:pathLst>
          </a:custGeom>
          <a:blipFill>
            <a:blip r:embed="rId4">
              <a:extLst>
                <a:ext uri="{96DAC541-7B7A-43D3-8B79-37D633B846F1}">
                  <asvg:svgBlip xmlns:asvg="http://schemas.microsoft.com/office/drawing/2016/SVG/main" xmlns="" r:embed="rId5"/>
                </a:ext>
              </a:extLst>
            </a:blip>
            <a:stretch>
              <a:fillRect t="-232761" r="-499472" b="-229128"/>
            </a:stretch>
          </a:blipFill>
        </p:spPr>
        <p:txBody>
          <a:bodyPr/>
          <a:lstStyle/>
          <a:p>
            <a:endParaRPr lang="en-US"/>
          </a:p>
        </p:txBody>
      </p:sp>
      <p:grpSp>
        <p:nvGrpSpPr>
          <p:cNvPr id="9" name="Group 9"/>
          <p:cNvGrpSpPr/>
          <p:nvPr/>
        </p:nvGrpSpPr>
        <p:grpSpPr>
          <a:xfrm>
            <a:off x="1569857" y="2785996"/>
            <a:ext cx="10349689" cy="4042356"/>
            <a:chOff x="0" y="0"/>
            <a:chExt cx="2725844" cy="1064653"/>
          </a:xfrm>
        </p:grpSpPr>
        <p:sp>
          <p:nvSpPr>
            <p:cNvPr id="10" name="Freeform 10"/>
            <p:cNvSpPr/>
            <p:nvPr/>
          </p:nvSpPr>
          <p:spPr>
            <a:xfrm>
              <a:off x="0" y="0"/>
              <a:ext cx="2725844" cy="1064654"/>
            </a:xfrm>
            <a:custGeom>
              <a:avLst/>
              <a:gdLst/>
              <a:ahLst/>
              <a:cxnLst/>
              <a:rect l="l" t="t" r="r" b="b"/>
              <a:pathLst>
                <a:path w="2725844" h="1064654">
                  <a:moveTo>
                    <a:pt x="38150" y="0"/>
                  </a:moveTo>
                  <a:lnTo>
                    <a:pt x="2687694" y="0"/>
                  </a:lnTo>
                  <a:cubicBezTo>
                    <a:pt x="2708764" y="0"/>
                    <a:pt x="2725844" y="17080"/>
                    <a:pt x="2725844" y="38150"/>
                  </a:cubicBezTo>
                  <a:lnTo>
                    <a:pt x="2725844" y="1026504"/>
                  </a:lnTo>
                  <a:cubicBezTo>
                    <a:pt x="2725844" y="1047573"/>
                    <a:pt x="2708764" y="1064654"/>
                    <a:pt x="2687694" y="1064654"/>
                  </a:cubicBezTo>
                  <a:lnTo>
                    <a:pt x="38150" y="1064654"/>
                  </a:lnTo>
                  <a:cubicBezTo>
                    <a:pt x="28032" y="1064654"/>
                    <a:pt x="18328" y="1060634"/>
                    <a:pt x="11174" y="1053480"/>
                  </a:cubicBezTo>
                  <a:cubicBezTo>
                    <a:pt x="4019" y="1046325"/>
                    <a:pt x="0" y="1036622"/>
                    <a:pt x="0" y="1026504"/>
                  </a:cubicBezTo>
                  <a:lnTo>
                    <a:pt x="0" y="38150"/>
                  </a:lnTo>
                  <a:cubicBezTo>
                    <a:pt x="0" y="17080"/>
                    <a:pt x="17080" y="0"/>
                    <a:pt x="38150" y="0"/>
                  </a:cubicBezTo>
                  <a:close/>
                </a:path>
              </a:pathLst>
            </a:custGeom>
            <a:solidFill>
              <a:srgbClr val="FFFFFF"/>
            </a:solidFill>
            <a:ln w="28575" cap="rnd">
              <a:solidFill>
                <a:srgbClr val="231F20"/>
              </a:solidFill>
              <a:prstDash val="solid"/>
              <a:round/>
            </a:ln>
          </p:spPr>
          <p:txBody>
            <a:bodyPr/>
            <a:lstStyle/>
            <a:p>
              <a:endParaRPr lang="en-US"/>
            </a:p>
          </p:txBody>
        </p:sp>
        <p:sp>
          <p:nvSpPr>
            <p:cNvPr id="11" name="TextBox 11"/>
            <p:cNvSpPr txBox="1"/>
            <p:nvPr/>
          </p:nvSpPr>
          <p:spPr>
            <a:xfrm>
              <a:off x="0" y="-38100"/>
              <a:ext cx="2725844" cy="110275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flipH="1">
            <a:off x="6030003" y="1040844"/>
            <a:ext cx="11229297" cy="8772888"/>
          </a:xfrm>
          <a:custGeom>
            <a:avLst/>
            <a:gdLst/>
            <a:ahLst/>
            <a:cxnLst/>
            <a:rect l="l" t="t" r="r" b="b"/>
            <a:pathLst>
              <a:path w="11229297" h="8772888">
                <a:moveTo>
                  <a:pt x="11229297" y="0"/>
                </a:moveTo>
                <a:lnTo>
                  <a:pt x="0" y="0"/>
                </a:lnTo>
                <a:lnTo>
                  <a:pt x="0" y="8772888"/>
                </a:lnTo>
                <a:lnTo>
                  <a:pt x="11229297" y="8772888"/>
                </a:lnTo>
                <a:lnTo>
                  <a:pt x="1122929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rot="7257529">
            <a:off x="1198761" y="4394535"/>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a:off x="15568322" y="1844870"/>
            <a:ext cx="768019" cy="768019"/>
          </a:xfrm>
          <a:custGeom>
            <a:avLst/>
            <a:gdLst/>
            <a:ahLst/>
            <a:cxnLst/>
            <a:rect l="l" t="t" r="r" b="b"/>
            <a:pathLst>
              <a:path w="768019" h="768019">
                <a:moveTo>
                  <a:pt x="0" y="0"/>
                </a:moveTo>
                <a:lnTo>
                  <a:pt x="768019" y="0"/>
                </a:lnTo>
                <a:lnTo>
                  <a:pt x="768019" y="768018"/>
                </a:lnTo>
                <a:lnTo>
                  <a:pt x="0" y="7680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0" name="Freeform 20"/>
          <p:cNvSpPr/>
          <p:nvPr/>
        </p:nvSpPr>
        <p:spPr>
          <a:xfrm>
            <a:off x="16741624" y="3295193"/>
            <a:ext cx="1035351" cy="1043105"/>
          </a:xfrm>
          <a:custGeom>
            <a:avLst/>
            <a:gdLst/>
            <a:ahLst/>
            <a:cxnLst/>
            <a:rect l="l" t="t" r="r" b="b"/>
            <a:pathLst>
              <a:path w="1035351" h="1043105">
                <a:moveTo>
                  <a:pt x="0" y="0"/>
                </a:moveTo>
                <a:lnTo>
                  <a:pt x="1035352" y="0"/>
                </a:lnTo>
                <a:lnTo>
                  <a:pt x="1035352" y="1043105"/>
                </a:lnTo>
                <a:lnTo>
                  <a:pt x="0" y="1043105"/>
                </a:lnTo>
                <a:lnTo>
                  <a:pt x="0" y="0"/>
                </a:lnTo>
                <a:close/>
              </a:path>
            </a:pathLst>
          </a:custGeom>
          <a:blipFill>
            <a:blip r:embed="rId12">
              <a:extLst>
                <a:ext uri="{96DAC541-7B7A-43D3-8B79-37D633B846F1}">
                  <asvg:svgBlip xmlns:asvg="http://schemas.microsoft.com/office/drawing/2016/SVG/main" xmlns="" r:embed="rId13"/>
                </a:ext>
              </a:extLst>
            </a:blip>
            <a:stretch>
              <a:fillRect l="-16131" t="-123580" r="-514491" b="-293597"/>
            </a:stretch>
          </a:blipFill>
        </p:spPr>
        <p:txBody>
          <a:bodyPr/>
          <a:lstStyle/>
          <a:p>
            <a:endParaRPr lang="en-US"/>
          </a:p>
        </p:txBody>
      </p:sp>
      <p:sp>
        <p:nvSpPr>
          <p:cNvPr id="21" name="Freeform 21"/>
          <p:cNvSpPr/>
          <p:nvPr/>
        </p:nvSpPr>
        <p:spPr>
          <a:xfrm rot="4263341">
            <a:off x="16701971" y="5583178"/>
            <a:ext cx="683764" cy="1261363"/>
          </a:xfrm>
          <a:custGeom>
            <a:avLst/>
            <a:gdLst/>
            <a:ahLst/>
            <a:cxnLst/>
            <a:rect l="l" t="t" r="r" b="b"/>
            <a:pathLst>
              <a:path w="683764" h="1261363">
                <a:moveTo>
                  <a:pt x="0" y="0"/>
                </a:moveTo>
                <a:lnTo>
                  <a:pt x="683764" y="0"/>
                </a:lnTo>
                <a:lnTo>
                  <a:pt x="683764" y="1261363"/>
                </a:lnTo>
                <a:lnTo>
                  <a:pt x="0" y="126136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pic>
        <p:nvPicPr>
          <p:cNvPr id="22" name="Picture 21">
            <a:extLst>
              <a:ext uri="{FF2B5EF4-FFF2-40B4-BE49-F238E27FC236}">
                <a16:creationId xmlns:a16="http://schemas.microsoft.com/office/drawing/2014/main" id="{3DAFA511-BEF9-D19B-D173-318BB52ADCEB}"/>
              </a:ext>
            </a:extLst>
          </p:cNvPr>
          <p:cNvPicPr>
            <a:picLocks noChangeAspect="1"/>
          </p:cNvPicPr>
          <p:nvPr/>
        </p:nvPicPr>
        <p:blipFill>
          <a:blip r:embed="rId16"/>
          <a:stretch>
            <a:fillRect/>
          </a:stretch>
        </p:blipFill>
        <p:spPr>
          <a:xfrm>
            <a:off x="3429000" y="2933700"/>
            <a:ext cx="6647078" cy="3581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1017162" y="5522665"/>
            <a:ext cx="4589120" cy="5053736"/>
          </a:xfrm>
          <a:prstGeom prst="rect">
            <a:avLst/>
          </a:prstGeom>
        </p:spPr>
      </p:pic>
      <p:pic>
        <p:nvPicPr>
          <p:cNvPr id="29" name="图片 3">
            <a:extLst>
              <a:ext uri="{FF2B5EF4-FFF2-40B4-BE49-F238E27FC236}">
                <a16:creationId xmlns:a16="http://schemas.microsoft.com/office/drawing/2014/main" id="{07FF1C4C-13EF-41E8-9BBE-AB051E741705}"/>
              </a:ext>
            </a:extLst>
          </p:cNvPr>
          <p:cNvPicPr>
            <a:picLocks noChangeAspect="1"/>
          </p:cNvPicPr>
          <p:nvPr/>
        </p:nvPicPr>
        <p:blipFill>
          <a:blip r:embed="rId4"/>
          <a:stretch>
            <a:fillRect/>
          </a:stretch>
        </p:blipFill>
        <p:spPr>
          <a:xfrm>
            <a:off x="1752600" y="-571500"/>
            <a:ext cx="16764000" cy="11147900"/>
          </a:xfrm>
          <a:prstGeom prst="rect">
            <a:avLst/>
          </a:prstGeom>
        </p:spPr>
      </p:pic>
      <p:sp>
        <p:nvSpPr>
          <p:cNvPr id="31" name="TextBox 30">
            <a:extLst>
              <a:ext uri="{FF2B5EF4-FFF2-40B4-BE49-F238E27FC236}">
                <a16:creationId xmlns:a16="http://schemas.microsoft.com/office/drawing/2014/main" id="{0B667531-570C-4EA2-B691-552ABE124DB1}"/>
              </a:ext>
            </a:extLst>
          </p:cNvPr>
          <p:cNvSpPr txBox="1"/>
          <p:nvPr/>
        </p:nvSpPr>
        <p:spPr>
          <a:xfrm>
            <a:off x="5181600" y="1866900"/>
            <a:ext cx="10820400" cy="5755422"/>
          </a:xfrm>
          <a:prstGeom prst="rect">
            <a:avLst/>
          </a:prstGeom>
          <a:noFill/>
        </p:spPr>
        <p:txBody>
          <a:bodyPr wrap="square">
            <a:spAutoFit/>
          </a:bodyPr>
          <a:lstStyle/>
          <a:p>
            <a:pPr algn="ctr" defTabSz="914378"/>
            <a:r>
              <a:rPr lang="en-US" sz="4800" b="1" dirty="0" err="1">
                <a:solidFill>
                  <a:srgbClr val="FF0000"/>
                </a:solidFill>
                <a:latin typeface="Calibri" panose="020F0502020204030204" pitchFamily="34" charset="0"/>
                <a:cs typeface="Calibri" panose="020F0502020204030204" pitchFamily="34" charset="0"/>
              </a:rPr>
              <a:t>Luật</a:t>
            </a:r>
            <a:r>
              <a:rPr lang="en-US" sz="4800" b="1" dirty="0">
                <a:solidFill>
                  <a:srgbClr val="FF0000"/>
                </a:solidFill>
                <a:latin typeface="Calibri" panose="020F0502020204030204" pitchFamily="34" charset="0"/>
                <a:cs typeface="Calibri" panose="020F0502020204030204" pitchFamily="34" charset="0"/>
              </a:rPr>
              <a:t> </a:t>
            </a:r>
            <a:r>
              <a:rPr lang="en-US" sz="4800" b="1" dirty="0" err="1">
                <a:solidFill>
                  <a:srgbClr val="FF0000"/>
                </a:solidFill>
                <a:latin typeface="Calibri" panose="020F0502020204030204" pitchFamily="34" charset="0"/>
                <a:cs typeface="Calibri" panose="020F0502020204030204" pitchFamily="34" charset="0"/>
              </a:rPr>
              <a:t>chơi</a:t>
            </a:r>
            <a:r>
              <a:rPr lang="en-US" sz="4800" b="1" dirty="0">
                <a:solidFill>
                  <a:srgbClr val="FF0000"/>
                </a:solidFill>
                <a:latin typeface="Calibri" panose="020F0502020204030204" pitchFamily="34" charset="0"/>
                <a:cs typeface="Calibri" panose="020F0502020204030204" pitchFamily="34" charset="0"/>
              </a:rPr>
              <a:t>:</a:t>
            </a:r>
          </a:p>
          <a:p>
            <a:pPr marL="571500" indent="-571500" algn="just" defTabSz="914378">
              <a:buFont typeface="Arial" panose="020B0604020202020204" pitchFamily="34" charset="0"/>
              <a:buChar char="•"/>
            </a:pPr>
            <a:r>
              <a:rPr lang="vi-VN" sz="4000" b="1" dirty="0">
                <a:solidFill>
                  <a:srgbClr val="0000FF"/>
                </a:solidFill>
                <a:latin typeface="Calibri" panose="020F0502020204030204" pitchFamily="34" charset="0"/>
                <a:cs typeface="Calibri" panose="020F0502020204030204" pitchFamily="34" charset="0"/>
              </a:rPr>
              <a:t>HS viết các phân số có mẫu số là 10; 100; 1000;...</a:t>
            </a:r>
            <a:endParaRPr lang="en-US" sz="4000" b="1" dirty="0">
              <a:solidFill>
                <a:srgbClr val="0000FF"/>
              </a:solidFill>
              <a:latin typeface="Calibri" panose="020F0502020204030204" pitchFamily="34" charset="0"/>
              <a:cs typeface="Calibri" panose="020F0502020204030204" pitchFamily="34" charset="0"/>
            </a:endParaRPr>
          </a:p>
          <a:p>
            <a:pPr marL="571500" indent="-571500" algn="just" defTabSz="914378">
              <a:buFont typeface="Arial" panose="020B0604020202020204" pitchFamily="34" charset="0"/>
              <a:buChar char="•"/>
            </a:pPr>
            <a:r>
              <a:rPr lang="vi-VN" sz="4000" b="1" dirty="0">
                <a:solidFill>
                  <a:srgbClr val="0000FF"/>
                </a:solidFill>
                <a:latin typeface="Calibri" panose="020F0502020204030204" pitchFamily="34" charset="0"/>
                <a:cs typeface="Calibri" panose="020F0502020204030204" pitchFamily="34" charset="0"/>
              </a:rPr>
              <a:t>GV gọi 1 HS đọc 1 phân số theo yêu cầu. Bạn này trả lời xong sẽ chỉ một bạn khác trả lời.</a:t>
            </a:r>
            <a:endParaRPr lang="en-US" sz="4000" b="1" dirty="0">
              <a:solidFill>
                <a:srgbClr val="0000FF"/>
              </a:solidFill>
              <a:latin typeface="Calibri" panose="020F0502020204030204" pitchFamily="34" charset="0"/>
              <a:cs typeface="Calibri" panose="020F0502020204030204" pitchFamily="34" charset="0"/>
            </a:endParaRPr>
          </a:p>
          <a:p>
            <a:pPr marL="571500" indent="-571500" algn="just" defTabSz="914378">
              <a:buFont typeface="Arial" panose="020B0604020202020204" pitchFamily="34" charset="0"/>
              <a:buChar char="•"/>
            </a:pPr>
            <a:r>
              <a:rPr lang="vi-VN" sz="4000" b="1" dirty="0">
                <a:solidFill>
                  <a:srgbClr val="0000FF"/>
                </a:solidFill>
                <a:latin typeface="Calibri" panose="020F0502020204030204" pitchFamily="34" charset="0"/>
                <a:cs typeface="Calibri" panose="020F0502020204030204" pitchFamily="34" charset="0"/>
              </a:rPr>
              <a:t>Cứ tiếp tục nhưng vậy cho tới khi nào giáo viên ra hiệu lệnh dừng lại. Bạn nào được chỉ định phải trả lời thật nhanh. Bạn nào trả lời sai thì chịu phạt.</a:t>
            </a:r>
          </a:p>
        </p:txBody>
      </p:sp>
    </p:spTree>
    <p:extLst>
      <p:ext uri="{BB962C8B-B14F-4D97-AF65-F5344CB8AC3E}">
        <p14:creationId xmlns:p14="http://schemas.microsoft.com/office/powerpoint/2010/main" val="4119277352"/>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31"/>
                                        </p:tgtEl>
                                        <p:attrNameLst>
                                          <p:attrName>style.visibility</p:attrName>
                                        </p:attrNameLst>
                                      </p:cBhvr>
                                      <p:to>
                                        <p:strVal val="visible"/>
                                      </p:to>
                                    </p:set>
                                    <p:animEffect transition="in" filter="wipe(left)">
                                      <p:cBhvr>
                                        <p:cTn id="12"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AB5B0514-5F3E-B7BD-F775-A11D0130D8B6}"/>
              </a:ext>
            </a:extLst>
          </p:cNvPr>
          <p:cNvGrpSpPr/>
          <p:nvPr/>
        </p:nvGrpSpPr>
        <p:grpSpPr>
          <a:xfrm>
            <a:off x="3352800" y="1485900"/>
            <a:ext cx="10287000" cy="2491284"/>
            <a:chOff x="1122333" y="3266422"/>
            <a:chExt cx="5177983" cy="662484"/>
          </a:xfrm>
        </p:grpSpPr>
        <p:sp>
          <p:nvSpPr>
            <p:cNvPr id="12" name="Speech Bubble: Rectangle with Corners Rounded 11">
              <a:extLst>
                <a:ext uri="{FF2B5EF4-FFF2-40B4-BE49-F238E27FC236}">
                  <a16:creationId xmlns:a16="http://schemas.microsoft.com/office/drawing/2014/main" id="{EFB37127-69D0-A76C-55AE-045E4C8A0E7B}"/>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cs typeface="+mn-cs"/>
              </a:endParaRPr>
            </a:p>
          </p:txBody>
        </p:sp>
        <p:sp>
          <p:nvSpPr>
            <p:cNvPr id="13" name="TextBox 12">
              <a:extLst>
                <a:ext uri="{FF2B5EF4-FFF2-40B4-BE49-F238E27FC236}">
                  <a16:creationId xmlns:a16="http://schemas.microsoft.com/office/drawing/2014/main" id="{5D062E46-C279-E042-5B16-30880B4EA5FB}"/>
                </a:ext>
              </a:extLst>
            </p:cNvPr>
            <p:cNvSpPr txBox="1"/>
            <p:nvPr/>
          </p:nvSpPr>
          <p:spPr>
            <a:xfrm>
              <a:off x="1218166" y="3305276"/>
              <a:ext cx="4986316" cy="515618"/>
            </a:xfrm>
            <a:prstGeom prst="rect">
              <a:avLst/>
            </a:prstGeom>
            <a:noFill/>
          </p:spPr>
          <p:txBody>
            <a:bodyPr wrap="square" rtlCol="0">
              <a:spAutoFit/>
            </a:bodyPr>
            <a:lstStyle/>
            <a:p>
              <a:pPr marL="0" marR="0" algn="just">
                <a:spcBef>
                  <a:spcPts val="0"/>
                </a:spcBef>
                <a:spcAft>
                  <a:spcPts val="0"/>
                </a:spcAft>
              </a:pPr>
              <a:r>
                <a:rPr lang="vi-VN" sz="6000" i="1" dirty="0">
                  <a:solidFill>
                    <a:srgbClr val="000000"/>
                  </a:solidFill>
                  <a:effectLst/>
                  <a:latin typeface="Cambria" panose="02040503050406030204" pitchFamily="18" charset="0"/>
                  <a:ea typeface="Cambria" panose="02040503050406030204" pitchFamily="18" charset="0"/>
                </a:rPr>
                <a:t>Em có nhận xét gì về mẫu số của các phân số vừa tìm?</a:t>
              </a:r>
              <a:endParaRPr lang="en-US" sz="6000" dirty="0">
                <a:solidFill>
                  <a:srgbClr val="000000"/>
                </a:solidFill>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4C75971E-3A9B-C874-0C9B-7529F9732B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52" r="71731"/>
          <a:stretch/>
        </p:blipFill>
        <p:spPr>
          <a:xfrm>
            <a:off x="1981200" y="5243384"/>
            <a:ext cx="3429000" cy="4346756"/>
          </a:xfrm>
          <a:prstGeom prst="rect">
            <a:avLst/>
          </a:prstGeom>
        </p:spPr>
      </p:pic>
      <p:pic>
        <p:nvPicPr>
          <p:cNvPr id="16" name="Picture 15">
            <a:extLst>
              <a:ext uri="{FF2B5EF4-FFF2-40B4-BE49-F238E27FC236}">
                <a16:creationId xmlns:a16="http://schemas.microsoft.com/office/drawing/2014/main" id="{46031775-F5F2-B304-14FD-07E831B987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37" t="-1626" b="-1626"/>
          <a:stretch/>
        </p:blipFill>
        <p:spPr>
          <a:xfrm>
            <a:off x="14935200" y="7429500"/>
            <a:ext cx="1520783" cy="2236839"/>
          </a:xfrm>
          <a:prstGeom prst="rect">
            <a:avLst/>
          </a:prstGeom>
        </p:spPr>
      </p:pic>
      <p:grpSp>
        <p:nvGrpSpPr>
          <p:cNvPr id="17" name="Group 16">
            <a:extLst>
              <a:ext uri="{FF2B5EF4-FFF2-40B4-BE49-F238E27FC236}">
                <a16:creationId xmlns:a16="http://schemas.microsoft.com/office/drawing/2014/main" id="{DB13D078-3F0F-14BF-951C-57E8E5396312}"/>
              </a:ext>
            </a:extLst>
          </p:cNvPr>
          <p:cNvGrpSpPr/>
          <p:nvPr/>
        </p:nvGrpSpPr>
        <p:grpSpPr>
          <a:xfrm>
            <a:off x="7162801" y="6362700"/>
            <a:ext cx="7661920" cy="2038681"/>
            <a:chOff x="3111906" y="2642792"/>
            <a:chExt cx="5177983" cy="662484"/>
          </a:xfrm>
        </p:grpSpPr>
        <p:sp>
          <p:nvSpPr>
            <p:cNvPr id="18" name="Speech Bubble: Rectangle with Corners Rounded 17">
              <a:extLst>
                <a:ext uri="{FF2B5EF4-FFF2-40B4-BE49-F238E27FC236}">
                  <a16:creationId xmlns:a16="http://schemas.microsoft.com/office/drawing/2014/main" id="{EB268265-2B30-E132-C083-944FD32524AE}"/>
                </a:ext>
              </a:extLst>
            </p:cNvPr>
            <p:cNvSpPr/>
            <p:nvPr/>
          </p:nvSpPr>
          <p:spPr>
            <a:xfrm>
              <a:off x="3111906" y="2642792"/>
              <a:ext cx="5177983" cy="662484"/>
            </a:xfrm>
            <a:prstGeom prst="wedgeRoundRectCallout">
              <a:avLst>
                <a:gd name="adj1" fmla="val 51494"/>
                <a:gd name="adj2" fmla="val 59432"/>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cs typeface="+mn-cs"/>
              </a:endParaRPr>
            </a:p>
          </p:txBody>
        </p:sp>
        <p:sp>
          <p:nvSpPr>
            <p:cNvPr id="19" name="TextBox 18">
              <a:extLst>
                <a:ext uri="{FF2B5EF4-FFF2-40B4-BE49-F238E27FC236}">
                  <a16:creationId xmlns:a16="http://schemas.microsoft.com/office/drawing/2014/main" id="{8399AAD7-CCE6-205C-B04D-E9580D422E14}"/>
                </a:ext>
              </a:extLst>
            </p:cNvPr>
            <p:cNvSpPr txBox="1"/>
            <p:nvPr/>
          </p:nvSpPr>
          <p:spPr>
            <a:xfrm>
              <a:off x="3214898" y="2717077"/>
              <a:ext cx="4986315" cy="470067"/>
            </a:xfrm>
            <a:prstGeom prst="rect">
              <a:avLst/>
            </a:prstGeom>
            <a:noFill/>
          </p:spPr>
          <p:txBody>
            <a:bodyPr wrap="square" rtlCol="0">
              <a:spAutoFit/>
            </a:bodyPr>
            <a:lstStyle/>
            <a:p>
              <a:pPr marL="0" marR="0" algn="ctr">
                <a:spcBef>
                  <a:spcPts val="0"/>
                </a:spcBef>
                <a:spcAft>
                  <a:spcPts val="0"/>
                </a:spcAft>
              </a:pPr>
              <a:r>
                <a:rPr lang="en-US" sz="4400" b="1" dirty="0" err="1">
                  <a:solidFill>
                    <a:srgbClr val="FF0000"/>
                  </a:solidFill>
                  <a:effectLst/>
                  <a:latin typeface="Cambria" panose="02040503050406030204" pitchFamily="18" charset="0"/>
                  <a:ea typeface="Cambria" panose="02040503050406030204" pitchFamily="18" charset="0"/>
                </a:rPr>
                <a:t>Các</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phân</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số</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đều</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có</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mẫu</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số</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là</a:t>
              </a:r>
              <a:r>
                <a:rPr lang="en-US" sz="4400" b="1" dirty="0">
                  <a:solidFill>
                    <a:srgbClr val="FF0000"/>
                  </a:solidFill>
                  <a:effectLst/>
                  <a:latin typeface="Cambria" panose="02040503050406030204" pitchFamily="18" charset="0"/>
                  <a:ea typeface="Cambria" panose="02040503050406030204" pitchFamily="18" charset="0"/>
                </a:rPr>
                <a:t> 10; 100; 1000;....</a:t>
              </a:r>
            </a:p>
          </p:txBody>
        </p:sp>
      </p:grpSp>
    </p:spTree>
    <p:extLst>
      <p:ext uri="{BB962C8B-B14F-4D97-AF65-F5344CB8AC3E}">
        <p14:creationId xmlns:p14="http://schemas.microsoft.com/office/powerpoint/2010/main" val="199053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133540" y="10807"/>
              <a:ext cx="1157351" cy="646110"/>
            </a:xfrm>
            <a:prstGeom prst="rect">
              <a:avLst/>
            </a:prstGeom>
          </p:spPr>
          <p:txBody>
            <a:bodyPr lIns="50800" tIns="50800" rIns="50800" bIns="50800" rtlCol="0" anchor="ctr"/>
            <a:lstStyle/>
            <a:p>
              <a:pPr algn="ctr">
                <a:lnSpc>
                  <a:spcPts val="3489"/>
                </a:lnSpc>
              </a:pPr>
              <a:endParaRPr/>
            </a:p>
          </p:txBody>
        </p:sp>
      </p:grpSp>
      <p:sp>
        <p:nvSpPr>
          <p:cNvPr id="5" name="Freeform 5"/>
          <p:cNvSpPr/>
          <p:nvPr/>
        </p:nvSpPr>
        <p:spPr>
          <a:xfrm>
            <a:off x="-260960" y="-5922333"/>
            <a:ext cx="10600352" cy="9487315"/>
          </a:xfrm>
          <a:custGeom>
            <a:avLst/>
            <a:gdLst/>
            <a:ahLst/>
            <a:cxnLst/>
            <a:rect l="l" t="t" r="r" b="b"/>
            <a:pathLst>
              <a:path w="10600352" h="9487315">
                <a:moveTo>
                  <a:pt x="0" y="0"/>
                </a:moveTo>
                <a:lnTo>
                  <a:pt x="10600352" y="0"/>
                </a:lnTo>
                <a:lnTo>
                  <a:pt x="10600352" y="9487315"/>
                </a:lnTo>
                <a:lnTo>
                  <a:pt x="0" y="9487315"/>
                </a:lnTo>
                <a:lnTo>
                  <a:pt x="0" y="0"/>
                </a:lnTo>
                <a:close/>
              </a:path>
            </a:pathLst>
          </a:custGeom>
          <a:blipFill>
            <a:blip r:embed="rId3">
              <a:alphaModFix amt="5000"/>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a:off x="7948608" y="-5944295"/>
            <a:ext cx="10600352" cy="9487315"/>
          </a:xfrm>
          <a:custGeom>
            <a:avLst/>
            <a:gdLst/>
            <a:ahLst/>
            <a:cxnLst/>
            <a:rect l="l" t="t" r="r" b="b"/>
            <a:pathLst>
              <a:path w="10600352" h="9487315">
                <a:moveTo>
                  <a:pt x="0" y="0"/>
                </a:moveTo>
                <a:lnTo>
                  <a:pt x="10600352" y="0"/>
                </a:lnTo>
                <a:lnTo>
                  <a:pt x="10600352" y="9487316"/>
                </a:lnTo>
                <a:lnTo>
                  <a:pt x="0" y="9487316"/>
                </a:lnTo>
                <a:lnTo>
                  <a:pt x="0" y="0"/>
                </a:lnTo>
                <a:close/>
              </a:path>
            </a:pathLst>
          </a:custGeom>
          <a:blipFill>
            <a:blip r:embed="rId3">
              <a:alphaModFix amt="5000"/>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7" name="Group 7"/>
          <p:cNvGrpSpPr/>
          <p:nvPr/>
        </p:nvGrpSpPr>
        <p:grpSpPr>
          <a:xfrm>
            <a:off x="2130811" y="1028700"/>
            <a:ext cx="14026377" cy="7675208"/>
            <a:chOff x="0" y="0"/>
            <a:chExt cx="3694190" cy="2021454"/>
          </a:xfrm>
        </p:grpSpPr>
        <p:sp>
          <p:nvSpPr>
            <p:cNvPr id="8" name="Freeform 8"/>
            <p:cNvSpPr/>
            <p:nvPr/>
          </p:nvSpPr>
          <p:spPr>
            <a:xfrm>
              <a:off x="0" y="0"/>
              <a:ext cx="3694190" cy="2021454"/>
            </a:xfrm>
            <a:custGeom>
              <a:avLst/>
              <a:gdLst/>
              <a:ahLst/>
              <a:cxnLst/>
              <a:rect l="l" t="t" r="r" b="b"/>
              <a:pathLst>
                <a:path w="3694190" h="2021454">
                  <a:moveTo>
                    <a:pt x="28150" y="0"/>
                  </a:moveTo>
                  <a:lnTo>
                    <a:pt x="3666040" y="0"/>
                  </a:lnTo>
                  <a:cubicBezTo>
                    <a:pt x="3673506" y="0"/>
                    <a:pt x="3680666" y="2966"/>
                    <a:pt x="3685945" y="8245"/>
                  </a:cubicBezTo>
                  <a:cubicBezTo>
                    <a:pt x="3691224" y="13524"/>
                    <a:pt x="3694190" y="20684"/>
                    <a:pt x="3694190" y="28150"/>
                  </a:cubicBezTo>
                  <a:lnTo>
                    <a:pt x="3694190" y="1993304"/>
                  </a:lnTo>
                  <a:cubicBezTo>
                    <a:pt x="3694190" y="2000770"/>
                    <a:pt x="3691224" y="2007930"/>
                    <a:pt x="3685945" y="2013209"/>
                  </a:cubicBezTo>
                  <a:cubicBezTo>
                    <a:pt x="3680666" y="2018488"/>
                    <a:pt x="3673506" y="2021454"/>
                    <a:pt x="3666040" y="2021454"/>
                  </a:cubicBezTo>
                  <a:lnTo>
                    <a:pt x="28150" y="2021454"/>
                  </a:lnTo>
                  <a:cubicBezTo>
                    <a:pt x="20684" y="2021454"/>
                    <a:pt x="13524" y="2018488"/>
                    <a:pt x="8245" y="2013209"/>
                  </a:cubicBezTo>
                  <a:cubicBezTo>
                    <a:pt x="2966" y="2007930"/>
                    <a:pt x="0" y="2000770"/>
                    <a:pt x="0" y="1993304"/>
                  </a:cubicBezTo>
                  <a:lnTo>
                    <a:pt x="0" y="28150"/>
                  </a:lnTo>
                  <a:cubicBezTo>
                    <a:pt x="0" y="20684"/>
                    <a:pt x="2966" y="13524"/>
                    <a:pt x="8245" y="8245"/>
                  </a:cubicBezTo>
                  <a:cubicBezTo>
                    <a:pt x="13524" y="2966"/>
                    <a:pt x="20684" y="0"/>
                    <a:pt x="28150" y="0"/>
                  </a:cubicBezTo>
                  <a:close/>
                </a:path>
              </a:pathLst>
            </a:custGeom>
            <a:solidFill>
              <a:srgbClr val="FFFFFF"/>
            </a:solidFill>
            <a:ln w="28575" cap="rnd">
              <a:solidFill>
                <a:srgbClr val="231F20"/>
              </a:solidFill>
              <a:prstDash val="solid"/>
              <a:round/>
            </a:ln>
          </p:spPr>
          <p:txBody>
            <a:bodyPr/>
            <a:lstStyle/>
            <a:p>
              <a:endParaRPr lang="en-US"/>
            </a:p>
          </p:txBody>
        </p:sp>
        <p:sp>
          <p:nvSpPr>
            <p:cNvPr id="9" name="TextBox 9"/>
            <p:cNvSpPr txBox="1"/>
            <p:nvPr/>
          </p:nvSpPr>
          <p:spPr>
            <a:xfrm>
              <a:off x="0" y="-38100"/>
              <a:ext cx="3694190" cy="2059554"/>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301595" y="3704105"/>
            <a:ext cx="4242623" cy="7593061"/>
          </a:xfrm>
          <a:custGeom>
            <a:avLst/>
            <a:gdLst/>
            <a:ahLst/>
            <a:cxnLst/>
            <a:rect l="l" t="t" r="r" b="b"/>
            <a:pathLst>
              <a:path w="4242623" h="7593061">
                <a:moveTo>
                  <a:pt x="0" y="0"/>
                </a:moveTo>
                <a:lnTo>
                  <a:pt x="4242622" y="0"/>
                </a:lnTo>
                <a:lnTo>
                  <a:pt x="4242622" y="7593061"/>
                </a:lnTo>
                <a:lnTo>
                  <a:pt x="0" y="75930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5"/>
          <p:cNvSpPr/>
          <p:nvPr/>
        </p:nvSpPr>
        <p:spPr>
          <a:xfrm>
            <a:off x="654327" y="3020375"/>
            <a:ext cx="1052907" cy="1089214"/>
          </a:xfrm>
          <a:custGeom>
            <a:avLst/>
            <a:gdLst/>
            <a:ahLst/>
            <a:cxnLst/>
            <a:rect l="l" t="t" r="r" b="b"/>
            <a:pathLst>
              <a:path w="1052907" h="1089214">
                <a:moveTo>
                  <a:pt x="0" y="0"/>
                </a:moveTo>
                <a:lnTo>
                  <a:pt x="1052907" y="0"/>
                </a:lnTo>
                <a:lnTo>
                  <a:pt x="1052907" y="1089214"/>
                </a:lnTo>
                <a:lnTo>
                  <a:pt x="0" y="1089214"/>
                </a:lnTo>
                <a:lnTo>
                  <a:pt x="0" y="0"/>
                </a:lnTo>
                <a:close/>
              </a:path>
            </a:pathLst>
          </a:custGeom>
          <a:blipFill>
            <a:blip r:embed="rId7">
              <a:extLst>
                <a:ext uri="{96DAC541-7B7A-43D3-8B79-37D633B846F1}">
                  <asvg:svgBlip xmlns:asvg="http://schemas.microsoft.com/office/drawing/2016/SVG/main" xmlns="" r:embed="rId8"/>
                </a:ext>
              </a:extLst>
            </a:blip>
            <a:stretch>
              <a:fillRect l="-154855" t="-80817" r="-404244" b="-344018"/>
            </a:stretch>
          </a:blipFill>
        </p:spPr>
        <p:txBody>
          <a:bodyPr/>
          <a:lstStyle/>
          <a:p>
            <a:endParaRPr lang="en-US"/>
          </a:p>
        </p:txBody>
      </p:sp>
      <p:sp>
        <p:nvSpPr>
          <p:cNvPr id="16" name="Freeform 16"/>
          <p:cNvSpPr/>
          <p:nvPr/>
        </p:nvSpPr>
        <p:spPr>
          <a:xfrm rot="3364319" flipV="1">
            <a:off x="17822019" y="4326371"/>
            <a:ext cx="709799" cy="1309391"/>
          </a:xfrm>
          <a:custGeom>
            <a:avLst/>
            <a:gdLst/>
            <a:ahLst/>
            <a:cxnLst/>
            <a:rect l="l" t="t" r="r" b="b"/>
            <a:pathLst>
              <a:path w="709799" h="1309391">
                <a:moveTo>
                  <a:pt x="0" y="1309391"/>
                </a:moveTo>
                <a:lnTo>
                  <a:pt x="709799" y="1309391"/>
                </a:lnTo>
                <a:lnTo>
                  <a:pt x="709799" y="0"/>
                </a:lnTo>
                <a:lnTo>
                  <a:pt x="0" y="0"/>
                </a:lnTo>
                <a:lnTo>
                  <a:pt x="0" y="1309391"/>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7" name="Freeform 17"/>
          <p:cNvSpPr/>
          <p:nvPr/>
        </p:nvSpPr>
        <p:spPr>
          <a:xfrm rot="6853097">
            <a:off x="1665501" y="1423267"/>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18"/>
          <p:cNvSpPr/>
          <p:nvPr/>
        </p:nvSpPr>
        <p:spPr>
          <a:xfrm>
            <a:off x="14620501" y="2936086"/>
            <a:ext cx="768019" cy="768019"/>
          </a:xfrm>
          <a:custGeom>
            <a:avLst/>
            <a:gdLst/>
            <a:ahLst/>
            <a:cxnLst/>
            <a:rect l="l" t="t" r="r" b="b"/>
            <a:pathLst>
              <a:path w="768019" h="768019">
                <a:moveTo>
                  <a:pt x="0" y="0"/>
                </a:moveTo>
                <a:lnTo>
                  <a:pt x="768019" y="0"/>
                </a:lnTo>
                <a:lnTo>
                  <a:pt x="768019" y="768019"/>
                </a:lnTo>
                <a:lnTo>
                  <a:pt x="0" y="76801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9" name="Freeform 19"/>
          <p:cNvSpPr/>
          <p:nvPr/>
        </p:nvSpPr>
        <p:spPr>
          <a:xfrm>
            <a:off x="4053962" y="5640960"/>
            <a:ext cx="768019" cy="768019"/>
          </a:xfrm>
          <a:custGeom>
            <a:avLst/>
            <a:gdLst/>
            <a:ahLst/>
            <a:cxnLst/>
            <a:rect l="l" t="t" r="r" b="b"/>
            <a:pathLst>
              <a:path w="768019" h="768019">
                <a:moveTo>
                  <a:pt x="0" y="0"/>
                </a:moveTo>
                <a:lnTo>
                  <a:pt x="768019" y="0"/>
                </a:lnTo>
                <a:lnTo>
                  <a:pt x="768019" y="768018"/>
                </a:lnTo>
                <a:lnTo>
                  <a:pt x="0" y="76801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0" name="Freeform 20"/>
          <p:cNvSpPr/>
          <p:nvPr/>
        </p:nvSpPr>
        <p:spPr>
          <a:xfrm>
            <a:off x="13772474" y="6408978"/>
            <a:ext cx="3663129" cy="3617340"/>
          </a:xfrm>
          <a:custGeom>
            <a:avLst/>
            <a:gdLst/>
            <a:ahLst/>
            <a:cxnLst/>
            <a:rect l="l" t="t" r="r" b="b"/>
            <a:pathLst>
              <a:path w="3663129" h="3617340">
                <a:moveTo>
                  <a:pt x="0" y="0"/>
                </a:moveTo>
                <a:lnTo>
                  <a:pt x="3663130" y="0"/>
                </a:lnTo>
                <a:lnTo>
                  <a:pt x="3663130" y="3617341"/>
                </a:lnTo>
                <a:lnTo>
                  <a:pt x="0" y="3617341"/>
                </a:lnTo>
                <a:lnTo>
                  <a:pt x="0" y="0"/>
                </a:lnTo>
                <a:close/>
              </a:path>
            </a:pathLst>
          </a:custGeom>
          <a:blipFill>
            <a:blip r:embed="rId15"/>
            <a:stretch>
              <a:fillRect/>
            </a:stretch>
          </a:blipFill>
        </p:spPr>
        <p:txBody>
          <a:bodyPr/>
          <a:lstStyle/>
          <a:p>
            <a:endParaRPr lang="en-US"/>
          </a:p>
        </p:txBody>
      </p:sp>
      <p:sp>
        <p:nvSpPr>
          <p:cNvPr id="21" name="Freeform 21"/>
          <p:cNvSpPr/>
          <p:nvPr/>
        </p:nvSpPr>
        <p:spPr>
          <a:xfrm>
            <a:off x="15004510" y="109513"/>
            <a:ext cx="1825865" cy="2712500"/>
          </a:xfrm>
          <a:custGeom>
            <a:avLst/>
            <a:gdLst/>
            <a:ahLst/>
            <a:cxnLst/>
            <a:rect l="l" t="t" r="r" b="b"/>
            <a:pathLst>
              <a:path w="1825865" h="2712500">
                <a:moveTo>
                  <a:pt x="0" y="0"/>
                </a:moveTo>
                <a:lnTo>
                  <a:pt x="1825865" y="0"/>
                </a:lnTo>
                <a:lnTo>
                  <a:pt x="1825865" y="2712499"/>
                </a:lnTo>
                <a:lnTo>
                  <a:pt x="0" y="271249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pic>
        <p:nvPicPr>
          <p:cNvPr id="23" name="Picture 22">
            <a:extLst>
              <a:ext uri="{FF2B5EF4-FFF2-40B4-BE49-F238E27FC236}">
                <a16:creationId xmlns:a16="http://schemas.microsoft.com/office/drawing/2014/main" id="{76F6897F-129A-1BBD-D071-9F66AA255B02}"/>
              </a:ext>
            </a:extLst>
          </p:cNvPr>
          <p:cNvPicPr>
            <a:picLocks noChangeAspect="1"/>
          </p:cNvPicPr>
          <p:nvPr/>
        </p:nvPicPr>
        <p:blipFill>
          <a:blip r:embed="rId18"/>
          <a:stretch>
            <a:fillRect/>
          </a:stretch>
        </p:blipFill>
        <p:spPr>
          <a:xfrm>
            <a:off x="7467600" y="419100"/>
            <a:ext cx="2773920" cy="1493649"/>
          </a:xfrm>
          <a:prstGeom prst="rect">
            <a:avLst/>
          </a:prstGeom>
        </p:spPr>
      </p:pic>
      <p:pic>
        <p:nvPicPr>
          <p:cNvPr id="26" name="Picture 25">
            <a:extLst>
              <a:ext uri="{FF2B5EF4-FFF2-40B4-BE49-F238E27FC236}">
                <a16:creationId xmlns:a16="http://schemas.microsoft.com/office/drawing/2014/main" id="{7564B36B-A3E1-82FB-C918-D87CB5D83947}"/>
              </a:ext>
            </a:extLst>
          </p:cNvPr>
          <p:cNvPicPr>
            <a:picLocks noChangeAspect="1"/>
          </p:cNvPicPr>
          <p:nvPr/>
        </p:nvPicPr>
        <p:blipFill>
          <a:blip r:embed="rId19"/>
          <a:stretch>
            <a:fillRect/>
          </a:stretch>
        </p:blipFill>
        <p:spPr>
          <a:xfrm>
            <a:off x="3581400" y="3238500"/>
            <a:ext cx="12906351" cy="3359187"/>
          </a:xfrm>
          <a:prstGeom prst="rect">
            <a:avLst/>
          </a:prstGeom>
        </p:spPr>
      </p:pic>
      <p:pic>
        <p:nvPicPr>
          <p:cNvPr id="12" name="Picture 11">
            <a:extLst>
              <a:ext uri="{FF2B5EF4-FFF2-40B4-BE49-F238E27FC236}">
                <a16:creationId xmlns:a16="http://schemas.microsoft.com/office/drawing/2014/main" id="{78D1912F-92F6-0009-9A77-86C109A83EF9}"/>
              </a:ext>
            </a:extLst>
          </p:cNvPr>
          <p:cNvPicPr>
            <a:picLocks noChangeAspect="1"/>
          </p:cNvPicPr>
          <p:nvPr/>
        </p:nvPicPr>
        <p:blipFill>
          <a:blip r:embed="rId20"/>
          <a:stretch>
            <a:fillRect/>
          </a:stretch>
        </p:blipFill>
        <p:spPr>
          <a:xfrm>
            <a:off x="2286000" y="2324100"/>
            <a:ext cx="2505673"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0" y="-38100"/>
              <a:ext cx="4919530" cy="8531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189568"/>
            <a:ext cx="12898160" cy="7920007"/>
            <a:chOff x="0" y="0"/>
            <a:chExt cx="3397046" cy="2085928"/>
          </a:xfrm>
        </p:grpSpPr>
        <p:sp>
          <p:nvSpPr>
            <p:cNvPr id="6" name="Freeform 6"/>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w="28575" cap="rnd">
              <a:solidFill>
                <a:srgbClr val="231F20"/>
              </a:solidFill>
              <a:prstDash val="solid"/>
              <a:round/>
            </a:ln>
          </p:spPr>
          <p:txBody>
            <a:bodyPr/>
            <a:lstStyle/>
            <a:p>
              <a:endParaRPr lang="en-US"/>
            </a:p>
          </p:txBody>
        </p:sp>
        <p:sp>
          <p:nvSpPr>
            <p:cNvPr id="7" name="TextBox 7"/>
            <p:cNvSpPr txBox="1"/>
            <p:nvPr/>
          </p:nvSpPr>
          <p:spPr>
            <a:xfrm>
              <a:off x="0" y="-38100"/>
              <a:ext cx="3397046" cy="2124028"/>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3400407" y="2293091"/>
            <a:ext cx="4635447" cy="8270104"/>
          </a:xfrm>
          <a:custGeom>
            <a:avLst/>
            <a:gdLst/>
            <a:ahLst/>
            <a:cxnLst/>
            <a:rect l="l" t="t" r="r" b="b"/>
            <a:pathLst>
              <a:path w="4635447" h="8270104">
                <a:moveTo>
                  <a:pt x="0" y="0"/>
                </a:moveTo>
                <a:lnTo>
                  <a:pt x="4635447" y="0"/>
                </a:lnTo>
                <a:lnTo>
                  <a:pt x="4635447" y="8270104"/>
                </a:lnTo>
                <a:lnTo>
                  <a:pt x="0" y="8270104"/>
                </a:lnTo>
                <a:lnTo>
                  <a:pt x="0" y="0"/>
                </a:lnTo>
                <a:close/>
              </a:path>
            </a:pathLst>
          </a:custGeom>
          <a:blipFill>
            <a:blip r:embed="rId2">
              <a:extLst>
                <a:ext uri="{96DAC541-7B7A-43D3-8B79-37D633B846F1}">
                  <asvg:svgBlip xmlns:asvg="http://schemas.microsoft.com/office/drawing/2016/SVG/main" xmlns="" r:embed="rId3"/>
                </a:ext>
              </a:extLst>
            </a:blip>
            <a:stretch>
              <a:fillRect b="-74476"/>
            </a:stretch>
          </a:blipFill>
        </p:spPr>
        <p:txBody>
          <a:bodyPr/>
          <a:lstStyle/>
          <a:p>
            <a:endParaRPr lang="en-US"/>
          </a:p>
        </p:txBody>
      </p:sp>
      <p:sp>
        <p:nvSpPr>
          <p:cNvPr id="12" name="Freeform 12"/>
          <p:cNvSpPr/>
          <p:nvPr/>
        </p:nvSpPr>
        <p:spPr>
          <a:xfrm>
            <a:off x="16243289" y="790780"/>
            <a:ext cx="1395615" cy="1214143"/>
          </a:xfrm>
          <a:custGeom>
            <a:avLst/>
            <a:gdLst/>
            <a:ahLst/>
            <a:cxnLst/>
            <a:rect l="l" t="t" r="r" b="b"/>
            <a:pathLst>
              <a:path w="1395615" h="1214143">
                <a:moveTo>
                  <a:pt x="0" y="0"/>
                </a:moveTo>
                <a:lnTo>
                  <a:pt x="1395614" y="0"/>
                </a:lnTo>
                <a:lnTo>
                  <a:pt x="1395614" y="1214143"/>
                </a:lnTo>
                <a:lnTo>
                  <a:pt x="0" y="1214143"/>
                </a:lnTo>
                <a:lnTo>
                  <a:pt x="0" y="0"/>
                </a:lnTo>
                <a:close/>
              </a:path>
            </a:pathLst>
          </a:custGeom>
          <a:blipFill>
            <a:blip r:embed="rId4">
              <a:extLst>
                <a:ext uri="{96DAC541-7B7A-43D3-8B79-37D633B846F1}">
                  <asvg:svgBlip xmlns:asvg="http://schemas.microsoft.com/office/drawing/2016/SVG/main" xmlns="" r:embed="rId5"/>
                </a:ext>
              </a:extLst>
            </a:blip>
            <a:stretch>
              <a:fillRect l="-390925" t="-53925" r="-66984" b="-282959"/>
            </a:stretch>
          </a:blipFill>
        </p:spPr>
        <p:txBody>
          <a:bodyPr/>
          <a:lstStyle/>
          <a:p>
            <a:endParaRPr lang="en-US"/>
          </a:p>
        </p:txBody>
      </p:sp>
      <p:sp>
        <p:nvSpPr>
          <p:cNvPr id="13" name="Freeform 13"/>
          <p:cNvSpPr/>
          <p:nvPr/>
        </p:nvSpPr>
        <p:spPr>
          <a:xfrm rot="6925403" flipV="1">
            <a:off x="673800" y="1823939"/>
            <a:ext cx="709799" cy="1309391"/>
          </a:xfrm>
          <a:custGeom>
            <a:avLst/>
            <a:gdLst/>
            <a:ahLst/>
            <a:cxnLst/>
            <a:rect l="l" t="t" r="r" b="b"/>
            <a:pathLst>
              <a:path w="709799" h="1309391">
                <a:moveTo>
                  <a:pt x="0" y="1309391"/>
                </a:moveTo>
                <a:lnTo>
                  <a:pt x="709800" y="1309391"/>
                </a:lnTo>
                <a:lnTo>
                  <a:pt x="709800" y="0"/>
                </a:lnTo>
                <a:lnTo>
                  <a:pt x="0" y="0"/>
                </a:lnTo>
                <a:lnTo>
                  <a:pt x="0" y="1309391"/>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4" name="Freeform 14"/>
          <p:cNvSpPr/>
          <p:nvPr/>
        </p:nvSpPr>
        <p:spPr>
          <a:xfrm rot="4263341">
            <a:off x="13555764" y="7458272"/>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49" name="Freeform 49"/>
          <p:cNvSpPr/>
          <p:nvPr/>
        </p:nvSpPr>
        <p:spPr>
          <a:xfrm>
            <a:off x="14694831" y="1710615"/>
            <a:ext cx="768019" cy="768019"/>
          </a:xfrm>
          <a:custGeom>
            <a:avLst/>
            <a:gdLst/>
            <a:ahLst/>
            <a:cxnLst/>
            <a:rect l="l" t="t" r="r" b="b"/>
            <a:pathLst>
              <a:path w="768019" h="768019">
                <a:moveTo>
                  <a:pt x="0" y="0"/>
                </a:moveTo>
                <a:lnTo>
                  <a:pt x="768018" y="0"/>
                </a:lnTo>
                <a:lnTo>
                  <a:pt x="768018" y="768019"/>
                </a:lnTo>
                <a:lnTo>
                  <a:pt x="0" y="76801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50" name="Picture 49">
            <a:extLst>
              <a:ext uri="{FF2B5EF4-FFF2-40B4-BE49-F238E27FC236}">
                <a16:creationId xmlns:a16="http://schemas.microsoft.com/office/drawing/2014/main" id="{1552FA84-256A-DBA8-C04F-BFC725E6D2A6}"/>
              </a:ext>
            </a:extLst>
          </p:cNvPr>
          <p:cNvPicPr>
            <a:picLocks noChangeAspect="1"/>
          </p:cNvPicPr>
          <p:nvPr/>
        </p:nvPicPr>
        <p:blipFill>
          <a:blip r:embed="rId12"/>
          <a:stretch>
            <a:fillRect/>
          </a:stretch>
        </p:blipFill>
        <p:spPr>
          <a:xfrm>
            <a:off x="3124200" y="1181100"/>
            <a:ext cx="9534970" cy="2139881"/>
          </a:xfrm>
          <a:prstGeom prst="rect">
            <a:avLst/>
          </a:prstGeom>
        </p:spPr>
      </p:pic>
      <p:sp>
        <p:nvSpPr>
          <p:cNvPr id="51" name="TextBox 50">
            <a:extLst>
              <a:ext uri="{FF2B5EF4-FFF2-40B4-BE49-F238E27FC236}">
                <a16:creationId xmlns:a16="http://schemas.microsoft.com/office/drawing/2014/main" id="{77D5CD06-FB0E-7314-5BBF-44990699E9EF}"/>
              </a:ext>
            </a:extLst>
          </p:cNvPr>
          <p:cNvSpPr txBox="1"/>
          <p:nvPr/>
        </p:nvSpPr>
        <p:spPr>
          <a:xfrm>
            <a:off x="1524000" y="3390900"/>
            <a:ext cx="12268200" cy="3477875"/>
          </a:xfrm>
          <a:prstGeom prst="rect">
            <a:avLst/>
          </a:prstGeom>
          <a:noFill/>
        </p:spPr>
        <p:txBody>
          <a:bodyPr wrap="square" rtlCol="0">
            <a:spAutoFit/>
          </a:bodyPr>
          <a:lstStyle/>
          <a:p>
            <a:pPr marL="571500" indent="-571500">
              <a:buFont typeface="Arial" panose="020B0604020202020204" pitchFamily="34" charset="0"/>
              <a:buChar char="•"/>
            </a:pPr>
            <a:r>
              <a:rPr lang="vi-VN" sz="4400" dirty="0">
                <a:latin typeface="Cambria" panose="02040503050406030204" pitchFamily="18" charset="0"/>
                <a:ea typeface="Cambria" panose="02040503050406030204" pitchFamily="18" charset="0"/>
              </a:rPr>
              <a:t>Nhận biết được các phân số thập phân và cách đọc, viết các phân số thập phân.</a:t>
            </a:r>
          </a:p>
          <a:p>
            <a:pPr marL="571500" indent="-571500">
              <a:buFont typeface="Arial" panose="020B0604020202020204" pitchFamily="34" charset="0"/>
              <a:buChar char="•"/>
            </a:pPr>
            <a:r>
              <a:rPr lang="vi-VN" sz="4400" dirty="0">
                <a:latin typeface="Cambria" panose="02040503050406030204" pitchFamily="18" charset="0"/>
                <a:ea typeface="Cambria" panose="02040503050406030204" pitchFamily="18" charset="0"/>
              </a:rPr>
              <a:t>Nhận biết được có một số phân số có thể viết thành phân số thập phân và biết cách chuyển các phân số đó thành phần số thập phân.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animEffect transition="in" filter="wipe(down)">
                                      <p:cBhvr>
                                        <p:cTn id="7" dur="500"/>
                                        <p:tgtEl>
                                          <p:spTgt spid="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
                                            <p:txEl>
                                              <p:pRg st="1" end="1"/>
                                            </p:txEl>
                                          </p:spTgt>
                                        </p:tgtEl>
                                        <p:attrNameLst>
                                          <p:attrName>style.visibility</p:attrName>
                                        </p:attrNameLst>
                                      </p:cBhvr>
                                      <p:to>
                                        <p:strVal val="visible"/>
                                      </p:to>
                                    </p:set>
                                    <p:animEffect transition="in" filter="wipe(down)">
                                      <p:cBhvr>
                                        <p:cTn id="12" dur="500"/>
                                        <p:tgtEl>
                                          <p:spTgt spid="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133540" y="10807"/>
              <a:ext cx="1157351" cy="646110"/>
            </a:xfrm>
            <a:prstGeom prst="rect">
              <a:avLst/>
            </a:prstGeom>
          </p:spPr>
          <p:txBody>
            <a:bodyPr lIns="50800" tIns="50800" rIns="50800" bIns="50800" rtlCol="0" anchor="ctr"/>
            <a:lstStyle/>
            <a:p>
              <a:pPr marL="0" marR="0" lvl="0" indent="0" algn="ctr" defTabSz="914400" rtl="0" eaLnBrk="1" fontAlgn="auto" latinLnBrk="0" hangingPunct="1">
                <a:lnSpc>
                  <a:spcPts val="34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707461">
            <a:off x="14875696" y="5332135"/>
            <a:ext cx="2092460" cy="3065644"/>
          </a:xfrm>
          <a:custGeom>
            <a:avLst/>
            <a:gdLst/>
            <a:ahLst/>
            <a:cxnLst/>
            <a:rect l="l" t="t" r="r" b="b"/>
            <a:pathLst>
              <a:path w="2092460" h="3065644">
                <a:moveTo>
                  <a:pt x="0" y="0"/>
                </a:moveTo>
                <a:lnTo>
                  <a:pt x="2092459" y="0"/>
                </a:lnTo>
                <a:lnTo>
                  <a:pt x="2092459" y="3065644"/>
                </a:lnTo>
                <a:lnTo>
                  <a:pt x="0" y="3065644"/>
                </a:lnTo>
                <a:lnTo>
                  <a:pt x="0" y="0"/>
                </a:lnTo>
                <a:close/>
              </a:path>
            </a:pathLst>
          </a:custGeom>
          <a:blipFill>
            <a:blip r:embed="rId2">
              <a:extLst>
                <a:ext uri="{96DAC541-7B7A-43D3-8B79-37D633B846F1}">
                  <asvg:svgBlip xmlns:asvg="http://schemas.microsoft.com/office/drawing/2016/SVG/main" xmlns="" r:embed="rId3"/>
                </a:ext>
              </a:extLst>
            </a:blip>
            <a:stretch>
              <a:fillRect l="-507910" t="-102500" b="-178197"/>
            </a:stretch>
          </a:blipFill>
        </p:spPr>
        <p:txBody>
          <a:bodyPr/>
          <a:lstStyle/>
          <a:p>
            <a:endParaRPr lang="en-US"/>
          </a:p>
        </p:txBody>
      </p:sp>
      <p:sp>
        <p:nvSpPr>
          <p:cNvPr id="9" name="Freeform 9"/>
          <p:cNvSpPr/>
          <p:nvPr/>
        </p:nvSpPr>
        <p:spPr>
          <a:xfrm rot="4263341">
            <a:off x="16694020" y="3068126"/>
            <a:ext cx="742193" cy="1369149"/>
          </a:xfrm>
          <a:custGeom>
            <a:avLst/>
            <a:gdLst/>
            <a:ahLst/>
            <a:cxnLst/>
            <a:rect l="l" t="t" r="r" b="b"/>
            <a:pathLst>
              <a:path w="742193" h="1369149">
                <a:moveTo>
                  <a:pt x="0" y="0"/>
                </a:moveTo>
                <a:lnTo>
                  <a:pt x="742193" y="0"/>
                </a:lnTo>
                <a:lnTo>
                  <a:pt x="742193" y="1369150"/>
                </a:lnTo>
                <a:lnTo>
                  <a:pt x="0" y="13691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5" name="Freeform 25"/>
          <p:cNvSpPr/>
          <p:nvPr/>
        </p:nvSpPr>
        <p:spPr>
          <a:xfrm rot="-4161082" flipH="1">
            <a:off x="657604" y="5220687"/>
            <a:ext cx="742193" cy="1369149"/>
          </a:xfrm>
          <a:custGeom>
            <a:avLst/>
            <a:gdLst/>
            <a:ahLst/>
            <a:cxnLst/>
            <a:rect l="l" t="t" r="r" b="b"/>
            <a:pathLst>
              <a:path w="742193" h="1369149">
                <a:moveTo>
                  <a:pt x="742192" y="0"/>
                </a:moveTo>
                <a:lnTo>
                  <a:pt x="0" y="0"/>
                </a:lnTo>
                <a:lnTo>
                  <a:pt x="0" y="1369149"/>
                </a:lnTo>
                <a:lnTo>
                  <a:pt x="742192" y="1369149"/>
                </a:lnTo>
                <a:lnTo>
                  <a:pt x="74219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6" name="Freeform 26"/>
          <p:cNvSpPr/>
          <p:nvPr/>
        </p:nvSpPr>
        <p:spPr>
          <a:xfrm>
            <a:off x="15860339" y="1028700"/>
            <a:ext cx="1204778" cy="1104391"/>
          </a:xfrm>
          <a:custGeom>
            <a:avLst/>
            <a:gdLst/>
            <a:ahLst/>
            <a:cxnLst/>
            <a:rect l="l" t="t" r="r" b="b"/>
            <a:pathLst>
              <a:path w="1204778" h="1104391">
                <a:moveTo>
                  <a:pt x="0" y="0"/>
                </a:moveTo>
                <a:lnTo>
                  <a:pt x="1204777" y="0"/>
                </a:lnTo>
                <a:lnTo>
                  <a:pt x="1204777" y="1104391"/>
                </a:lnTo>
                <a:lnTo>
                  <a:pt x="0" y="1104391"/>
                </a:lnTo>
                <a:lnTo>
                  <a:pt x="0" y="0"/>
                </a:lnTo>
                <a:close/>
              </a:path>
            </a:pathLst>
          </a:custGeom>
          <a:blipFill>
            <a:blip r:embed="rId8">
              <a:extLst>
                <a:ext uri="{96DAC541-7B7A-43D3-8B79-37D633B846F1}">
                  <asvg:svgBlip xmlns:asvg="http://schemas.microsoft.com/office/drawing/2016/SVG/main" xmlns="" r:embed="rId9"/>
                </a:ext>
              </a:extLst>
            </a:blip>
            <a:stretch>
              <a:fillRect l="-195444" r="-350902" b="-380348"/>
            </a:stretch>
          </a:blipFill>
        </p:spPr>
        <p:txBody>
          <a:bodyPr/>
          <a:lstStyle/>
          <a:p>
            <a:endParaRPr lang="en-US"/>
          </a:p>
        </p:txBody>
      </p:sp>
      <p:sp>
        <p:nvSpPr>
          <p:cNvPr id="27" name="Freeform 27"/>
          <p:cNvSpPr/>
          <p:nvPr/>
        </p:nvSpPr>
        <p:spPr>
          <a:xfrm>
            <a:off x="1245959" y="3180200"/>
            <a:ext cx="1034865" cy="1145743"/>
          </a:xfrm>
          <a:custGeom>
            <a:avLst/>
            <a:gdLst/>
            <a:ahLst/>
            <a:cxnLst/>
            <a:rect l="l" t="t" r="r" b="b"/>
            <a:pathLst>
              <a:path w="1034865" h="1145743">
                <a:moveTo>
                  <a:pt x="0" y="0"/>
                </a:moveTo>
                <a:lnTo>
                  <a:pt x="1034865" y="0"/>
                </a:lnTo>
                <a:lnTo>
                  <a:pt x="1034865" y="1145743"/>
                </a:lnTo>
                <a:lnTo>
                  <a:pt x="0" y="1145743"/>
                </a:lnTo>
                <a:lnTo>
                  <a:pt x="0" y="0"/>
                </a:lnTo>
                <a:close/>
              </a:path>
            </a:pathLst>
          </a:custGeom>
          <a:blipFill>
            <a:blip r:embed="rId10">
              <a:extLst>
                <a:ext uri="{96DAC541-7B7A-43D3-8B79-37D633B846F1}">
                  <asvg:svgBlip xmlns:asvg="http://schemas.microsoft.com/office/drawing/2016/SVG/main" xmlns="" r:embed="rId11"/>
                </a:ext>
              </a:extLst>
            </a:blip>
            <a:stretch>
              <a:fillRect l="-302707" t="-69356" r="-28898" b="-189782"/>
            </a:stretch>
          </a:blipFill>
        </p:spPr>
        <p:txBody>
          <a:bodyPr/>
          <a:lstStyle/>
          <a:p>
            <a:endParaRPr lang="en-US"/>
          </a:p>
        </p:txBody>
      </p:sp>
      <p:sp>
        <p:nvSpPr>
          <p:cNvPr id="28" name="Freeform 28"/>
          <p:cNvSpPr/>
          <p:nvPr/>
        </p:nvSpPr>
        <p:spPr>
          <a:xfrm>
            <a:off x="1028700" y="1028700"/>
            <a:ext cx="2504248" cy="2121815"/>
          </a:xfrm>
          <a:custGeom>
            <a:avLst/>
            <a:gdLst/>
            <a:ahLst/>
            <a:cxnLst/>
            <a:rect l="l" t="t" r="r" b="b"/>
            <a:pathLst>
              <a:path w="2504248" h="2121815">
                <a:moveTo>
                  <a:pt x="0" y="0"/>
                </a:moveTo>
                <a:lnTo>
                  <a:pt x="2504248" y="0"/>
                </a:lnTo>
                <a:lnTo>
                  <a:pt x="2504248" y="2121815"/>
                </a:lnTo>
                <a:lnTo>
                  <a:pt x="0" y="2121815"/>
                </a:lnTo>
                <a:lnTo>
                  <a:pt x="0" y="0"/>
                </a:lnTo>
                <a:close/>
              </a:path>
            </a:pathLst>
          </a:custGeom>
          <a:blipFill>
            <a:blip r:embed="rId12">
              <a:extLst>
                <a:ext uri="{96DAC541-7B7A-43D3-8B79-37D633B846F1}">
                  <asvg:svgBlip xmlns:asvg="http://schemas.microsoft.com/office/drawing/2016/SVG/main" xmlns="" r:embed="rId13"/>
                </a:ext>
              </a:extLst>
            </a:blip>
            <a:stretch>
              <a:fillRect t="-232761" r="-499472" b="-229128"/>
            </a:stretch>
          </a:blipFill>
        </p:spPr>
        <p:txBody>
          <a:bodyPr/>
          <a:lstStyle/>
          <a:p>
            <a:endParaRPr lang="en-US"/>
          </a:p>
        </p:txBody>
      </p:sp>
      <p:pic>
        <p:nvPicPr>
          <p:cNvPr id="30" name="图片 5">
            <a:extLst>
              <a:ext uri="{FF2B5EF4-FFF2-40B4-BE49-F238E27FC236}">
                <a16:creationId xmlns:a16="http://schemas.microsoft.com/office/drawing/2014/main" id="{4DED5D2A-24AA-055C-8070-99E23E18137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457200" y="5067300"/>
            <a:ext cx="5693898" cy="4191001"/>
          </a:xfrm>
          <a:prstGeom prst="rect">
            <a:avLst/>
          </a:prstGeom>
        </p:spPr>
      </p:pic>
      <p:pic>
        <p:nvPicPr>
          <p:cNvPr id="5" name="Picture 4">
            <a:extLst>
              <a:ext uri="{FF2B5EF4-FFF2-40B4-BE49-F238E27FC236}">
                <a16:creationId xmlns:a16="http://schemas.microsoft.com/office/drawing/2014/main" id="{4F01917D-592E-2CEC-AA2F-43EF21D290C1}"/>
              </a:ext>
            </a:extLst>
          </p:cNvPr>
          <p:cNvPicPr>
            <a:picLocks noChangeAspect="1"/>
          </p:cNvPicPr>
          <p:nvPr/>
        </p:nvPicPr>
        <p:blipFill>
          <a:blip r:embed="rId15"/>
          <a:stretch>
            <a:fillRect/>
          </a:stretch>
        </p:blipFill>
        <p:spPr>
          <a:xfrm>
            <a:off x="3048000" y="1714500"/>
            <a:ext cx="12949026" cy="4432176"/>
          </a:xfrm>
          <a:prstGeom prst="rect">
            <a:avLst/>
          </a:prstGeom>
        </p:spPr>
      </p:pic>
    </p:spTree>
    <p:extLst>
      <p:ext uri="{BB962C8B-B14F-4D97-AF65-F5344CB8AC3E}">
        <p14:creationId xmlns:p14="http://schemas.microsoft.com/office/powerpoint/2010/main" val="302701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u-1-general-4-2024-09-09T08_53_30Z">
            <a:hlinkClick r:id="" action="ppaction://media"/>
            <a:extLst>
              <a:ext uri="{FF2B5EF4-FFF2-40B4-BE49-F238E27FC236}">
                <a16:creationId xmlns:a16="http://schemas.microsoft.com/office/drawing/2014/main" id="{967C6C42-4616-5408-8616-71A6EFA93855}"/>
              </a:ext>
            </a:extLst>
          </p:cNvPr>
          <p:cNvPicPr>
            <a:picLocks noChangeAspect="1"/>
          </p:cNvPicPr>
          <p:nvPr>
            <a:videoFile r:link="rId1"/>
            <p:extLst>
              <p:ext uri="{DAA4B4D4-6D71-4841-9C94-3DE7FCFB9230}">
                <p14:media xmlns:p14="http://schemas.microsoft.com/office/powerpoint/2010/main" r:embed="rId2">
                  <p14:trim end="2080"/>
                </p14:media>
              </p:ext>
            </p:extLst>
          </p:nvPr>
        </p:nvPicPr>
        <p:blipFill>
          <a:blip r:embed="rId4"/>
          <a:stretch>
            <a:fillRect/>
          </a:stretch>
        </p:blipFill>
        <p:spPr>
          <a:xfrm>
            <a:off x="-21771" y="571500"/>
            <a:ext cx="18110200" cy="8267700"/>
          </a:xfrm>
          <a:prstGeom prst="rect">
            <a:avLst/>
          </a:prstGeom>
        </p:spPr>
      </p:pic>
    </p:spTree>
    <p:extLst>
      <p:ext uri="{BB962C8B-B14F-4D97-AF65-F5344CB8AC3E}">
        <p14:creationId xmlns:p14="http://schemas.microsoft.com/office/powerpoint/2010/main" val="417326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endParaRPr lang="en-US"/>
            </a:p>
          </p:txBody>
        </p:sp>
        <p:sp>
          <p:nvSpPr>
            <p:cNvPr id="10" name="TextBox 10"/>
            <p:cNvSpPr txBox="1"/>
            <p:nvPr/>
          </p:nvSpPr>
          <p:spPr>
            <a:xfrm>
              <a:off x="0" y="-38100"/>
              <a:ext cx="4274726" cy="1730364"/>
            </a:xfrm>
            <a:prstGeom prst="rect">
              <a:avLst/>
            </a:prstGeom>
          </p:spPr>
          <p:txBody>
            <a:bodyPr lIns="50800" tIns="50800" rIns="50800" bIns="50800" rtlCol="0" anchor="ctr"/>
            <a:lstStyle/>
            <a:p>
              <a:pPr algn="ctr">
                <a:lnSpc>
                  <a:spcPts val="2659"/>
                </a:lnSpc>
                <a:spcBef>
                  <a:spcPct val="0"/>
                </a:spcBef>
              </a:pPr>
              <a:endParaRPr/>
            </a:p>
          </p:txBody>
        </p:sp>
      </p:grpSp>
      <p:pic>
        <p:nvPicPr>
          <p:cNvPr id="3" name="Picture 2">
            <a:extLst>
              <a:ext uri="{FF2B5EF4-FFF2-40B4-BE49-F238E27FC236}">
                <a16:creationId xmlns:a16="http://schemas.microsoft.com/office/drawing/2014/main" id="{2B3B5F93-3370-2F86-7C16-4C62BE7B3D1B}"/>
              </a:ext>
            </a:extLst>
          </p:cNvPr>
          <p:cNvPicPr>
            <a:picLocks noChangeAspect="1"/>
          </p:cNvPicPr>
          <p:nvPr/>
        </p:nvPicPr>
        <p:blipFill>
          <a:blip r:embed="rId2"/>
          <a:stretch>
            <a:fillRect/>
          </a:stretch>
        </p:blipFill>
        <p:spPr>
          <a:xfrm>
            <a:off x="1447800" y="571500"/>
            <a:ext cx="15219544" cy="708660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0C1FF3A-385C-74F5-41D8-4B1A63E0CF4C}"/>
                  </a:ext>
                </a:extLst>
              </p:cNvPr>
              <p:cNvSpPr txBox="1"/>
              <p:nvPr/>
            </p:nvSpPr>
            <p:spPr>
              <a:xfrm>
                <a:off x="2133600" y="7886700"/>
                <a:ext cx="14554200" cy="1731180"/>
              </a:xfrm>
              <a:prstGeom prst="rect">
                <a:avLst/>
              </a:prstGeom>
              <a:noFill/>
            </p:spPr>
            <p:txBody>
              <a:bodyPr wrap="square" rtlCol="0">
                <a:spAutoFit/>
              </a:bodyPr>
              <a:lstStyle/>
              <a:p>
                <a:r>
                  <a:rPr lang="vi-VN" sz="4400" i="1" dirty="0">
                    <a:solidFill>
                      <a:srgbClr val="FF0000"/>
                    </a:solidFill>
                    <a:effectLst/>
                    <a:latin typeface="Cambria" panose="02040503050406030204" pitchFamily="18" charset="0"/>
                    <a:ea typeface="Cambria" panose="02040503050406030204" pitchFamily="18" charset="0"/>
                  </a:rPr>
                  <a:t>Các phân số </a:t>
                </a:r>
                <a14:m>
                  <m:oMath xmlns:m="http://schemas.openxmlformats.org/officeDocument/2006/math">
                    <m:f>
                      <m:fPr>
                        <m:ctrlPr>
                          <a:rPr lang="en-US"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7</m:t>
                        </m:r>
                      </m:num>
                      <m:den>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10</m:t>
                        </m:r>
                      </m:den>
                    </m:f>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8</m:t>
                        </m:r>
                      </m:num>
                      <m:den>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100</m:t>
                        </m:r>
                      </m:den>
                    </m:f>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31</m:t>
                        </m:r>
                      </m:num>
                      <m:den>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1000</m:t>
                        </m:r>
                      </m:den>
                    </m:f>
                    <m:r>
                      <a:rPr lang="en-US"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 </m:t>
                    </m:r>
                  </m:oMath>
                </a14:m>
                <a:r>
                  <a:rPr lang="vi-VN" sz="4400" i="1" dirty="0">
                    <a:solidFill>
                      <a:srgbClr val="FF0000"/>
                    </a:solidFill>
                    <a:effectLst/>
                    <a:latin typeface="Cambria" panose="02040503050406030204" pitchFamily="18" charset="0"/>
                    <a:ea typeface="Cambria" panose="02040503050406030204" pitchFamily="18" charset="0"/>
                  </a:rPr>
                  <a:t>…có mẫu số là 10, 100, 1000 …gọi là </a:t>
                </a:r>
                <a:r>
                  <a:rPr lang="vi-VN" sz="4400" b="1" i="1" dirty="0">
                    <a:solidFill>
                      <a:srgbClr val="FF0000"/>
                    </a:solidFill>
                    <a:effectLst/>
                    <a:latin typeface="Cambria" panose="02040503050406030204" pitchFamily="18" charset="0"/>
                    <a:ea typeface="Cambria" panose="02040503050406030204" pitchFamily="18" charset="0"/>
                  </a:rPr>
                  <a:t>các phân số thập phân</a:t>
                </a:r>
                <a:r>
                  <a:rPr lang="vi-VN" sz="4400" i="1" dirty="0">
                    <a:solidFill>
                      <a:srgbClr val="FF0000"/>
                    </a:solidFill>
                    <a:effectLst/>
                    <a:latin typeface="Cambria" panose="02040503050406030204" pitchFamily="18" charset="0"/>
                    <a:ea typeface="Cambria" panose="02040503050406030204" pitchFamily="18" charset="0"/>
                  </a:rPr>
                  <a:t>.</a:t>
                </a:r>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E0C1FF3A-385C-74F5-41D8-4B1A63E0CF4C}"/>
                  </a:ext>
                </a:extLst>
              </p:cNvPr>
              <p:cNvSpPr txBox="1">
                <a:spLocks noRot="1" noChangeAspect="1" noMove="1" noResize="1" noEditPoints="1" noAdjustHandles="1" noChangeArrowheads="1" noChangeShapeType="1" noTextEdit="1"/>
              </p:cNvSpPr>
              <p:nvPr/>
            </p:nvSpPr>
            <p:spPr>
              <a:xfrm>
                <a:off x="2133600" y="7886700"/>
                <a:ext cx="14554200" cy="1731180"/>
              </a:xfrm>
              <a:prstGeom prst="rect">
                <a:avLst/>
              </a:prstGeom>
              <a:blipFill>
                <a:blip r:embed="rId3"/>
                <a:stretch>
                  <a:fillRect l="-1675" t="-352" r="-838" b="-15845"/>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TotalTime>
  <Words>311</Words>
  <Application>Microsoft Office PowerPoint</Application>
  <PresentationFormat>Custom</PresentationFormat>
  <Paragraphs>37</Paragraphs>
  <Slides>21</Slides>
  <Notes>4</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21</vt:i4>
      </vt:variant>
    </vt:vector>
  </HeadingPairs>
  <TitlesOfParts>
    <vt:vector size="36" baseType="lpstr">
      <vt:lpstr>宋体</vt:lpstr>
      <vt:lpstr>Arial</vt:lpstr>
      <vt:lpstr>Calibri</vt:lpstr>
      <vt:lpstr>Calibri Light</vt:lpstr>
      <vt:lpstr>Cambria</vt:lpstr>
      <vt:lpstr>Cambria Math</vt:lpstr>
      <vt:lpstr>等线</vt:lpstr>
      <vt:lpstr>等线 Light</vt:lpstr>
      <vt:lpstr>SVN-Hole Hearted</vt:lpstr>
      <vt:lpstr>Times New Roman</vt:lpstr>
      <vt:lpstr>字魂37号-波纹乖乖体</vt:lpstr>
      <vt:lpstr>Office Theme</vt:lpstr>
      <vt:lpstr>1_Office 主题​​</vt:lpstr>
      <vt:lpstr>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41</cp:revision>
  <dcterms:created xsi:type="dcterms:W3CDTF">2006-08-16T00:00:00Z</dcterms:created>
  <dcterms:modified xsi:type="dcterms:W3CDTF">2024-09-18T16:01:44Z</dcterms:modified>
  <dc:identifier>DAGEmfzFEig</dc:identifier>
</cp:coreProperties>
</file>