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81" r:id="rId4"/>
    <p:sldId id="282" r:id="rId5"/>
    <p:sldId id="283" r:id="rId6"/>
    <p:sldId id="284" r:id="rId7"/>
    <p:sldId id="294" r:id="rId8"/>
    <p:sldId id="256" r:id="rId9"/>
    <p:sldId id="296" r:id="rId10"/>
    <p:sldId id="297" r:id="rId11"/>
    <p:sldId id="298" r:id="rId12"/>
    <p:sldId id="299" r:id="rId13"/>
    <p:sldId id="279" r:id="rId14"/>
    <p:sldId id="286" r:id="rId15"/>
    <p:sldId id="300" r:id="rId16"/>
    <p:sldId id="301" r:id="rId17"/>
    <p:sldId id="289" r:id="rId18"/>
    <p:sldId id="302" r:id="rId19"/>
    <p:sldId id="303" r:id="rId20"/>
    <p:sldId id="304" r:id="rId21"/>
    <p:sldId id="280" r:id="rId22"/>
    <p:sldId id="305" r:id="rId23"/>
    <p:sldId id="272" r:id="rId24"/>
    <p:sldId id="27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A"/>
    <a:srgbClr val="CE7D5F"/>
    <a:srgbClr val="FFCF37"/>
    <a:srgbClr val="E7E200"/>
    <a:srgbClr val="F586B1"/>
    <a:srgbClr val="E6E6E6"/>
    <a:srgbClr val="ED5B2E"/>
    <a:srgbClr val="84D6D0"/>
    <a:srgbClr val="2A393A"/>
    <a:srgbClr val="699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988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213C-C05B-4BDF-BFCB-E17513C2C77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A28B-2EEF-4DB4-997B-DC82A8B1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6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22165" y="533678"/>
            <a:ext cx="17243489" cy="9537791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083450" y="1662527"/>
            <a:ext cx="10120800" cy="4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615050" y="8027826"/>
            <a:ext cx="9057600" cy="9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4083450" y="6133727"/>
            <a:ext cx="10120800" cy="15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625600" y="4628100"/>
            <a:ext cx="7036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892100" y="2944500"/>
            <a:ext cx="2503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625600" y="6311700"/>
            <a:ext cx="7036800" cy="10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95766" y="695464"/>
            <a:ext cx="16810886" cy="8999738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419253" y="818306"/>
            <a:ext cx="1018566" cy="1016945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7423351" y="2873702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1263116" y="9492604"/>
            <a:ext cx="326166" cy="61720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6543994" y="8685406"/>
            <a:ext cx="1062995" cy="121010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5249691" y="9199089"/>
            <a:ext cx="383585" cy="608538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6631053" y="782206"/>
            <a:ext cx="888857" cy="1089104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385036" y="8096505"/>
            <a:ext cx="855050" cy="1133442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6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546100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9799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2568000" y="6746700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668693" y="585431"/>
            <a:ext cx="16492049" cy="911316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2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14400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26606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4400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70293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82500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70293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12618701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13839401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12618701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14400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26606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14400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70293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82500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70293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12618701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39401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12618701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644151" y="518450"/>
            <a:ext cx="17305554" cy="9347237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1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6376773" y="588230"/>
            <a:ext cx="970037" cy="1285865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664349" y="916127"/>
            <a:ext cx="889751" cy="10902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6959752" y="8756978"/>
            <a:ext cx="694178" cy="693047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670841" y="4574048"/>
            <a:ext cx="326154" cy="617184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750218" y="8799512"/>
            <a:ext cx="718013" cy="81737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7408803" y="3839571"/>
            <a:ext cx="443642" cy="439542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668705" y="585431"/>
            <a:ext cx="17023052" cy="936305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0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28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5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5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96.sv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01.sv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29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27.svg"/><Relationship Id="rId19" Type="http://schemas.openxmlformats.org/officeDocument/2006/relationships/image" Target="../media/image25.png"/><Relationship Id="rId4" Type="http://schemas.openxmlformats.org/officeDocument/2006/relationships/image" Target="../media/image21.svg"/><Relationship Id="rId9" Type="http://schemas.openxmlformats.org/officeDocument/2006/relationships/image" Target="../media/image14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svg"/><Relationship Id="rId1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1.png"/><Relationship Id="rId17" Type="http://schemas.openxmlformats.org/officeDocument/2006/relationships/image" Target="../media/image31.sv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179" y="3341976"/>
            <a:ext cx="14503641" cy="360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CB491D-8FC2-6B76-1DE8-6CFE5A6B5D2E}"/>
              </a:ext>
            </a:extLst>
          </p:cNvPr>
          <p:cNvSpPr/>
          <p:nvPr/>
        </p:nvSpPr>
        <p:spPr>
          <a:xfrm>
            <a:off x="838200" y="1790700"/>
            <a:ext cx="83820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/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0,001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/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01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/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0,0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4B48BF-927A-A98C-7959-41DDED45AF6E}"/>
              </a:ext>
            </a:extLst>
          </p:cNvPr>
          <p:cNvSpPr/>
          <p:nvPr/>
        </p:nvSpPr>
        <p:spPr>
          <a:xfrm>
            <a:off x="9731828" y="1790700"/>
            <a:ext cx="76581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/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0,249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/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0,2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49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trăm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bốn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mươi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chín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blipFill>
                <a:blip r:embed="rId7"/>
                <a:stretch>
                  <a:fillRect l="-2163" t="-7345" r="-22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/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0,2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49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CDE8611-7907-FBE4-A02A-52CC37763063}"/>
              </a:ext>
            </a:extLst>
          </p:cNvPr>
          <p:cNvSpPr txBox="1"/>
          <p:nvPr/>
        </p:nvSpPr>
        <p:spPr>
          <a:xfrm>
            <a:off x="1752600" y="582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0,001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0,249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9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CC61B2-AC55-46BE-5495-B2FE33EF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4089"/>
              </p:ext>
            </p:extLst>
          </p:nvPr>
        </p:nvGraphicFramePr>
        <p:xfrm>
          <a:off x="914400" y="2091870"/>
          <a:ext cx="16154400" cy="480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5936935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1310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1310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896A7F-5D53-B6C4-5221-515F4C570CC3}"/>
              </a:ext>
            </a:extLst>
          </p:cNvPr>
          <p:cNvSpPr txBox="1"/>
          <p:nvPr/>
        </p:nvSpPr>
        <p:spPr>
          <a:xfrm>
            <a:off x="6858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9D2D-4345-BAA4-9BE3-2701420670A5}"/>
              </a:ext>
            </a:extLst>
          </p:cNvPr>
          <p:cNvSpPr txBox="1"/>
          <p:nvPr/>
        </p:nvSpPr>
        <p:spPr>
          <a:xfrm>
            <a:off x="36576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E670-F5D6-8F34-132B-55428C107A38}"/>
              </a:ext>
            </a:extLst>
          </p:cNvPr>
          <p:cNvSpPr txBox="1"/>
          <p:nvPr/>
        </p:nvSpPr>
        <p:spPr>
          <a:xfrm>
            <a:off x="62484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A2DFB-BE67-73ED-ED07-75A62E58B490}"/>
              </a:ext>
            </a:extLst>
          </p:cNvPr>
          <p:cNvSpPr txBox="1"/>
          <p:nvPr/>
        </p:nvSpPr>
        <p:spPr>
          <a:xfrm>
            <a:off x="88392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33F07-6836-80ED-05CC-09BAAC32E9CA}"/>
              </a:ext>
            </a:extLst>
          </p:cNvPr>
          <p:cNvSpPr txBox="1"/>
          <p:nvPr/>
        </p:nvSpPr>
        <p:spPr>
          <a:xfrm>
            <a:off x="116586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8261C-F8DD-1788-F665-CE19C1F690A7}"/>
              </a:ext>
            </a:extLst>
          </p:cNvPr>
          <p:cNvSpPr txBox="1"/>
          <p:nvPr/>
        </p:nvSpPr>
        <p:spPr>
          <a:xfrm>
            <a:off x="143256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20642-3311-E3FE-780A-5A2131803E2F}"/>
              </a:ext>
            </a:extLst>
          </p:cNvPr>
          <p:cNvSpPr txBox="1"/>
          <p:nvPr/>
        </p:nvSpPr>
        <p:spPr>
          <a:xfrm>
            <a:off x="6858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0,249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F3A4B-73A9-04F1-3CB3-0318DB9ABE73}"/>
              </a:ext>
            </a:extLst>
          </p:cNvPr>
          <p:cNvSpPr txBox="1"/>
          <p:nvPr/>
        </p:nvSpPr>
        <p:spPr>
          <a:xfrm>
            <a:off x="36576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F79C3-A3A9-E631-6CD3-FA38764D5847}"/>
              </a:ext>
            </a:extLst>
          </p:cNvPr>
          <p:cNvSpPr txBox="1"/>
          <p:nvPr/>
        </p:nvSpPr>
        <p:spPr>
          <a:xfrm>
            <a:off x="62484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244B4-C299-07EA-E865-DEB04B52ECDD}"/>
              </a:ext>
            </a:extLst>
          </p:cNvPr>
          <p:cNvSpPr txBox="1"/>
          <p:nvPr/>
        </p:nvSpPr>
        <p:spPr>
          <a:xfrm>
            <a:off x="88392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76DF76-063B-EA4F-82BA-EE778961B718}"/>
              </a:ext>
            </a:extLst>
          </p:cNvPr>
          <p:cNvSpPr txBox="1"/>
          <p:nvPr/>
        </p:nvSpPr>
        <p:spPr>
          <a:xfrm>
            <a:off x="116586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AE74F-FBB6-7762-188D-9A69D40CFDF6}"/>
              </a:ext>
            </a:extLst>
          </p:cNvPr>
          <p:cNvSpPr txBox="1"/>
          <p:nvPr/>
        </p:nvSpPr>
        <p:spPr>
          <a:xfrm>
            <a:off x="144018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4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1" y="3341976"/>
            <a:ext cx="1433293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0991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4" name="Picture 2" descr="Toán lớp 5 Cánh diều Bài 15: Số thập phân (tiếp theo) | Giải Toán lớp 5">
            <a:extLst>
              <a:ext uri="{FF2B5EF4-FFF2-40B4-BE49-F238E27FC236}">
                <a16:creationId xmlns:a16="http://schemas.microsoft.com/office/drawing/2014/main" id="{2C3A7E7B-C421-4E6F-A7DA-5A13F061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161744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ACC92-44B3-1742-6793-D85BC7AA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1390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2783F-A911-BDFC-D5C0-4D11F3A4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100"/>
            <a:ext cx="154305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9733D-D376-B457-9B26-BDDF9B17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57700"/>
            <a:ext cx="14001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E088-A5EE-26CB-8914-723263BEA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515100"/>
            <a:ext cx="139065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1EF1C-1706-5A33-967F-60D3B62E9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8496300"/>
            <a:ext cx="1390650" cy="16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39A32-BAB0-959B-35F8-3FFDFAAF24EC}"/>
              </a:ext>
            </a:extLst>
          </p:cNvPr>
          <p:cNvSpPr txBox="1"/>
          <p:nvPr/>
        </p:nvSpPr>
        <p:spPr>
          <a:xfrm>
            <a:off x="2438400" y="571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7C552-32BF-3EA0-D999-FB171F670AB1}"/>
              </a:ext>
            </a:extLst>
          </p:cNvPr>
          <p:cNvSpPr txBox="1"/>
          <p:nvPr/>
        </p:nvSpPr>
        <p:spPr>
          <a:xfrm>
            <a:off x="2286000" y="2705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mười hai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1F1AE-142C-41B6-EBF1-74EC3E7ABDB3}"/>
              </a:ext>
            </a:extLst>
          </p:cNvPr>
          <p:cNvSpPr txBox="1"/>
          <p:nvPr/>
        </p:nvSpPr>
        <p:spPr>
          <a:xfrm>
            <a:off x="2362200" y="4762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linh tám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A947A-D263-D192-0F3B-7F1A4B0C0BDE}"/>
              </a:ext>
            </a:extLst>
          </p:cNvPr>
          <p:cNvSpPr txBox="1"/>
          <p:nvPr/>
        </p:nvSpPr>
        <p:spPr>
          <a:xfrm>
            <a:off x="2362200" y="68199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hai mươi chín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DF7BE-B745-4C9E-60FE-0ADC0796FFDE}"/>
              </a:ext>
            </a:extLst>
          </p:cNvPr>
          <p:cNvSpPr txBox="1"/>
          <p:nvPr/>
        </p:nvSpPr>
        <p:spPr>
          <a:xfrm>
            <a:off x="2362200" y="8801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phẩy không trăm bảy mươi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64902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Viết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mỗi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́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thập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D6B2-C36D-999C-39F9-CA92B033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476500"/>
            <a:ext cx="13563600" cy="73173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AE4FB-0AF7-F938-0393-63B0628F2520}"/>
              </a:ext>
            </a:extLst>
          </p:cNvPr>
          <p:cNvSpPr/>
          <p:nvPr/>
        </p:nvSpPr>
        <p:spPr>
          <a:xfrm>
            <a:off x="3962400" y="28575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0,008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308E30-8C19-B8AC-C7AA-D96AAD305C6D}"/>
              </a:ext>
            </a:extLst>
          </p:cNvPr>
          <p:cNvSpPr/>
          <p:nvPr/>
        </p:nvSpPr>
        <p:spPr>
          <a:xfrm>
            <a:off x="11277600" y="46101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0,672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B77946-DDBE-9E50-6177-9EF8498BF747}"/>
              </a:ext>
            </a:extLst>
          </p:cNvPr>
          <p:cNvSpPr/>
          <p:nvPr/>
        </p:nvSpPr>
        <p:spPr>
          <a:xfrm>
            <a:off x="3429000" y="64389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0,109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E610AB-E3B8-A51A-407B-549750C0F786}"/>
              </a:ext>
            </a:extLst>
          </p:cNvPr>
          <p:cNvSpPr/>
          <p:nvPr/>
        </p:nvSpPr>
        <p:spPr>
          <a:xfrm>
            <a:off x="13944600" y="82677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0,328</a:t>
            </a:r>
          </a:p>
        </p:txBody>
      </p:sp>
    </p:spTree>
    <p:extLst>
      <p:ext uri="{BB962C8B-B14F-4D97-AF65-F5344CB8AC3E}">
        <p14:creationId xmlns:p14="http://schemas.microsoft.com/office/powerpoint/2010/main" val="1622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47070" y="255528"/>
            <a:ext cx="1460981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5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Chuyển các phân số thập phân về dạng số thập phân (theo mẫu)</a:t>
              </a:r>
              <a:endPara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9" y="118914"/>
            <a:ext cx="2889754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B5839-0AC7-E953-2AAE-F1FD60FE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09900"/>
            <a:ext cx="4998574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14FEF6-CB94-5A55-2D75-7F88097D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09900"/>
            <a:ext cx="120537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8BFA-7040-B3FB-89B0-2FD0B62C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3900"/>
            <a:ext cx="2985693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2DCE0-6674-C707-7916-8C97D15E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2500"/>
            <a:ext cx="2921847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D2768-C572-8805-71D0-913B7F05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800100"/>
            <a:ext cx="2809126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7EC3C-FE11-A033-FFA6-1B85848E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9" y="4610100"/>
            <a:ext cx="2911011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0CCE0-181B-FBF3-9C41-0A054EB3362D}"/>
              </a:ext>
            </a:extLst>
          </p:cNvPr>
          <p:cNvSpPr txBox="1"/>
          <p:nvPr/>
        </p:nvSpPr>
        <p:spPr>
          <a:xfrm>
            <a:off x="3657600" y="171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0,009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16D58-C62E-0EB5-025B-6B89C6F0DE16}"/>
              </a:ext>
            </a:extLst>
          </p:cNvPr>
          <p:cNvSpPr txBox="1"/>
          <p:nvPr/>
        </p:nvSpPr>
        <p:spPr>
          <a:xfrm>
            <a:off x="3733800" y="552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0,024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BBF26-F94F-6A1E-F9CE-97FBCE19FBB7}"/>
              </a:ext>
            </a:extLst>
          </p:cNvPr>
          <p:cNvSpPr txBox="1"/>
          <p:nvPr/>
        </p:nvSpPr>
        <p:spPr>
          <a:xfrm>
            <a:off x="12649200" y="156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0,391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E86D8-202E-0B4B-39A5-049877D71089}"/>
              </a:ext>
            </a:extLst>
          </p:cNvPr>
          <p:cNvSpPr txBox="1"/>
          <p:nvPr/>
        </p:nvSpPr>
        <p:spPr>
          <a:xfrm>
            <a:off x="12725400" y="537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0,550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6800" y="266700"/>
            <a:ext cx="1648528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Chuyển các số thập phân về dạng phân số thập phân (theo mẫu)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A444D7-F317-C460-4345-A914CB5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900"/>
            <a:ext cx="5899116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22BA4-AFEB-54CB-1602-A45D52DB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81" y="3086100"/>
            <a:ext cx="120753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A9804-6D94-119E-8A68-9DFFC4E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0100"/>
            <a:ext cx="2939761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B92CF-8C33-93BC-3168-F8DACB88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67300"/>
            <a:ext cx="3000214" cy="266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37524-A88E-27BD-971B-3641259D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952500"/>
            <a:ext cx="2992821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EF4F9-F9E5-CE09-480B-3AB6AEB1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914900"/>
            <a:ext cx="3157728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/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blipFill>
                <a:blip r:embed="rId6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/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𝟗𝟎𝟖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blipFill>
                <a:blip r:embed="rId7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/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𝟕𝟕𝟎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blipFill>
                <a:blip r:embed="rId8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/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blipFill>
                <a:blip r:embed="rId9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14853500" y="1778999"/>
            <a:ext cx="383592" cy="608555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62" y="4600941"/>
            <a:ext cx="7331858" cy="5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02158" y="4600941"/>
            <a:ext cx="8813379" cy="5250040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8" y="5391085"/>
              <a:ext cx="724553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em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hãy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trả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lời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đúng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câu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hỏi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để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nhận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được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phần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quà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những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sữa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thơm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ngon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,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béo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ngậy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nhé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5425802" y="6769447"/>
            <a:ext cx="2579470" cy="3581363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6741615" y="6804667"/>
            <a:ext cx="2238928" cy="3115682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39" y="-513215"/>
            <a:ext cx="1254665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185" y="3341976"/>
            <a:ext cx="1399762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114300"/>
            <a:ext cx="16485286" cy="1524000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74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Đọc cân nặng của mỗi loại quả sau: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EEB6CA-2D07-81AA-35EB-9D966805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43100"/>
            <a:ext cx="15011400" cy="424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611B6-904C-C6F6-4A8C-4877B7A7689E}"/>
              </a:ext>
            </a:extLst>
          </p:cNvPr>
          <p:cNvSpPr txBox="1"/>
          <p:nvPr/>
        </p:nvSpPr>
        <p:spPr>
          <a:xfrm>
            <a:off x="838200" y="6743700"/>
            <a:ext cx="174498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Chùm nho cân nặng không phẩy năm trăm linh tư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trái vú sữa cân nặng không phẩy sáu trăm hai mươi tám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quả na cân nặng không phẩy chín trăm năm mươi lăm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6531500" y="6371890"/>
            <a:ext cx="2513413" cy="2139543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81334" y="1088841"/>
            <a:ext cx="7236424" cy="6420681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6683643"/>
            <a:ext cx="6907969" cy="1121874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35963" y="3124134"/>
            <a:ext cx="8475637" cy="1716066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808064" y="7805516"/>
            <a:ext cx="6907969" cy="2815324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7467" y="5138256"/>
            <a:ext cx="8526028" cy="2558763"/>
            <a:chOff x="8125731" y="3118890"/>
            <a:chExt cx="8526028" cy="2558763"/>
          </a:xfrm>
        </p:grpSpPr>
        <p:grpSp>
          <p:nvGrpSpPr>
            <p:cNvPr id="24" name="Group 4"/>
            <p:cNvGrpSpPr/>
            <p:nvPr/>
          </p:nvGrpSpPr>
          <p:grpSpPr>
            <a:xfrm rot="-5400000">
              <a:off x="11109363" y="135258"/>
              <a:ext cx="2558763" cy="8526028"/>
              <a:chOff x="-835928" y="-6509"/>
              <a:chExt cx="2554099" cy="5423428"/>
            </a:xfrm>
          </p:grpSpPr>
          <p:sp>
            <p:nvSpPr>
              <p:cNvPr id="26" name="Freeform 5"/>
              <p:cNvSpPr/>
              <p:nvPr/>
            </p:nvSpPr>
            <p:spPr>
              <a:xfrm>
                <a:off x="-835928" y="-6509"/>
                <a:ext cx="255409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…………………..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7234" y="7915460"/>
            <a:ext cx="8526028" cy="1149933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33465"/>
            <a:ext cx="938255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749980" y="-1832452"/>
            <a:ext cx="5357799" cy="13361932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72402" y="3943603"/>
            <a:ext cx="5134623" cy="7167621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3666706" y="-366416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336170" y="8089887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529860">
            <a:off x="-1214002" y="6581970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7913" y="8467293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396032">
            <a:off x="13370887" y="-383674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469795">
            <a:off x="16247424" y="123913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BD32A-6793-C4CD-E96E-73C23346F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76500"/>
            <a:ext cx="12863675" cy="518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0,84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0,048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  <a:blipFill>
                <a:blip r:embed="rId5"/>
                <a:stretch>
                  <a:fillRect t="-66489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555494" y="518811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0,007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  <a:blipFill>
                <a:blip r:embed="rId5"/>
                <a:stretch>
                  <a:fillRect l="-1142" t="-65957" r="-1100" b="-6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1632" y="587434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" name="Rounded Rectangle 1261"/>
              <p:cNvSpPr/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2" name="Rounded Rectangle 1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3" name="Rounded Rectangle 1262"/>
              <p:cNvSpPr/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3" name="Rounded Rectangle 1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4" name="Rounded Rectangle 1263"/>
              <p:cNvSpPr/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4" name="Rounded Rectangle 1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387245" y="1007702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Chuyển mỗi số thập phân sau thành phân số thập phân: 0,06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223" y="637332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23" y="6172200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3755373" y="-40835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5386">
            <a:off x="159993" y="728585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399562">
            <a:off x="15911188" y="75956"/>
            <a:ext cx="2246812" cy="2030866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33400" y="-630898"/>
            <a:ext cx="6119879" cy="41148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6"/>
          <p:cNvSpPr/>
          <p:nvPr/>
        </p:nvSpPr>
        <p:spPr>
          <a:xfrm rot="21210877">
            <a:off x="14825016" y="7629707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DA2BE1-86C2-31CD-A468-3071C0B34B2E}"/>
              </a:ext>
            </a:extLst>
          </p:cNvPr>
          <p:cNvSpPr/>
          <p:nvPr/>
        </p:nvSpPr>
        <p:spPr>
          <a:xfrm flipH="1">
            <a:off x="228600" y="4735485"/>
            <a:ext cx="4980694" cy="5546072"/>
          </a:xfrm>
          <a:custGeom>
            <a:avLst/>
            <a:gdLst/>
            <a:ahLst/>
            <a:cxnLst/>
            <a:rect l="l" t="t" r="r" b="b"/>
            <a:pathLst>
              <a:path w="5915906" h="7361422">
                <a:moveTo>
                  <a:pt x="0" y="0"/>
                </a:moveTo>
                <a:lnTo>
                  <a:pt x="5915906" y="0"/>
                </a:lnTo>
                <a:lnTo>
                  <a:pt x="5915906" y="7361421"/>
                </a:lnTo>
                <a:lnTo>
                  <a:pt x="0" y="73614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Hình ảnh 17">
            <a:extLst>
              <a:ext uri="{FF2B5EF4-FFF2-40B4-BE49-F238E27FC236}">
                <a16:creationId xmlns:a16="http://schemas.microsoft.com/office/drawing/2014/main" id="{D8E18666-5D9F-85D8-E861-9CE941E61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266700"/>
            <a:ext cx="5145154" cy="1762840"/>
          </a:xfrm>
          <a:prstGeom prst="rect">
            <a:avLst/>
          </a:prstGeom>
        </p:spPr>
      </p:pic>
      <p:pic>
        <p:nvPicPr>
          <p:cNvPr id="10" name="Picture 9" descr="A yellow and blue text&#10;&#10;Description automatically generated">
            <a:extLst>
              <a:ext uri="{FF2B5EF4-FFF2-40B4-BE49-F238E27FC236}">
                <a16:creationId xmlns:a16="http://schemas.microsoft.com/office/drawing/2014/main" id="{7F5823F5-62C5-8B15-2EDA-E1504B4C6E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94" y="2476500"/>
            <a:ext cx="16299349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AA74-6D5C-4934-CA2F-962A3BB859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00" y="0"/>
            <a:ext cx="465165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506511">
            <a:off x="813700" y="7043750"/>
            <a:ext cx="522598" cy="841203"/>
          </a:xfrm>
          <a:custGeom>
            <a:avLst/>
            <a:gdLst/>
            <a:ahLst/>
            <a:cxnLst/>
            <a:rect l="l" t="t" r="r" b="b"/>
            <a:pathLst>
              <a:path w="522598" h="841203">
                <a:moveTo>
                  <a:pt x="0" y="0"/>
                </a:moveTo>
                <a:lnTo>
                  <a:pt x="522598" y="0"/>
                </a:lnTo>
                <a:lnTo>
                  <a:pt x="522598" y="841204"/>
                </a:lnTo>
                <a:lnTo>
                  <a:pt x="0" y="841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161917">
            <a:off x="17032187" y="3439346"/>
            <a:ext cx="454225" cy="731147"/>
          </a:xfrm>
          <a:custGeom>
            <a:avLst/>
            <a:gdLst/>
            <a:ahLst/>
            <a:cxnLst/>
            <a:rect l="l" t="t" r="r" b="b"/>
            <a:pathLst>
              <a:path w="454225" h="731147">
                <a:moveTo>
                  <a:pt x="0" y="0"/>
                </a:moveTo>
                <a:lnTo>
                  <a:pt x="454226" y="0"/>
                </a:lnTo>
                <a:lnTo>
                  <a:pt x="454226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32632">
            <a:off x="-1862776" y="-1314450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62612" y="4192159"/>
            <a:ext cx="327965" cy="282050"/>
          </a:xfrm>
          <a:custGeom>
            <a:avLst/>
            <a:gdLst/>
            <a:ahLst/>
            <a:cxnLst/>
            <a:rect l="l" t="t" r="r" b="b"/>
            <a:pathLst>
              <a:path w="327965" h="282050">
                <a:moveTo>
                  <a:pt x="0" y="0"/>
                </a:moveTo>
                <a:lnTo>
                  <a:pt x="327966" y="0"/>
                </a:lnTo>
                <a:lnTo>
                  <a:pt x="327966" y="282051"/>
                </a:lnTo>
                <a:lnTo>
                  <a:pt x="0" y="282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09850" y="7578122"/>
            <a:ext cx="429972" cy="320867"/>
          </a:xfrm>
          <a:custGeom>
            <a:avLst/>
            <a:gdLst/>
            <a:ahLst/>
            <a:cxnLst/>
            <a:rect l="l" t="t" r="r" b="b"/>
            <a:pathLst>
              <a:path w="429972" h="320867">
                <a:moveTo>
                  <a:pt x="0" y="0"/>
                </a:moveTo>
                <a:lnTo>
                  <a:pt x="429972" y="0"/>
                </a:lnTo>
                <a:lnTo>
                  <a:pt x="429972" y="320866"/>
                </a:lnTo>
                <a:lnTo>
                  <a:pt x="0" y="320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65654" y="457200"/>
            <a:ext cx="576981" cy="571500"/>
          </a:xfrm>
          <a:custGeom>
            <a:avLst/>
            <a:gdLst/>
            <a:ahLst/>
            <a:cxnLst/>
            <a:rect l="l" t="t" r="r" b="b"/>
            <a:pathLst>
              <a:path w="576981" h="571500">
                <a:moveTo>
                  <a:pt x="0" y="0"/>
                </a:moveTo>
                <a:lnTo>
                  <a:pt x="576980" y="0"/>
                </a:lnTo>
                <a:lnTo>
                  <a:pt x="57698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700000">
            <a:off x="-506996" y="7127426"/>
            <a:ext cx="2307001" cy="5318735"/>
          </a:xfrm>
          <a:custGeom>
            <a:avLst/>
            <a:gdLst/>
            <a:ahLst/>
            <a:cxnLst/>
            <a:rect l="l" t="t" r="r" b="b"/>
            <a:pathLst>
              <a:path w="2307001" h="5318735">
                <a:moveTo>
                  <a:pt x="0" y="0"/>
                </a:moveTo>
                <a:lnTo>
                  <a:pt x="2307001" y="0"/>
                </a:lnTo>
                <a:lnTo>
                  <a:pt x="2307001" y="5318735"/>
                </a:lnTo>
                <a:lnTo>
                  <a:pt x="0" y="5318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700000" flipH="1">
            <a:off x="16410440" y="-1729205"/>
            <a:ext cx="2354777" cy="5508249"/>
          </a:xfrm>
          <a:custGeom>
            <a:avLst/>
            <a:gdLst/>
            <a:ahLst/>
            <a:cxnLst/>
            <a:rect l="l" t="t" r="r" b="b"/>
            <a:pathLst>
              <a:path w="2354777" h="5508249">
                <a:moveTo>
                  <a:pt x="2354777" y="0"/>
                </a:moveTo>
                <a:lnTo>
                  <a:pt x="0" y="0"/>
                </a:lnTo>
                <a:lnTo>
                  <a:pt x="0" y="5508250"/>
                </a:lnTo>
                <a:lnTo>
                  <a:pt x="2354777" y="5508250"/>
                </a:lnTo>
                <a:lnTo>
                  <a:pt x="235477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89123">
            <a:off x="15804354" y="7800769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2857500"/>
            <a:ext cx="14083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Nhận biết khái niệm ban đầu về số thập phân; lập số, đọc viết số thập phân có bốn chữ số, nhận biết hàng phần nghìn.</a:t>
            </a:r>
          </a:p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Viết được các phân số thập phân có mẫu số bằng 1000 thành số thập phân.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342900"/>
            <a:ext cx="11748010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2C5F5-63CA-DC83-9B13-B573DB2D2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238500"/>
            <a:ext cx="134733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8167F-8D6E-7FA1-9BB7-0393F273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13716000" cy="5551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418160-A190-B648-72F7-97D714E53FF2}"/>
              </a:ext>
            </a:extLst>
          </p:cNvPr>
          <p:cNvGrpSpPr/>
          <p:nvPr/>
        </p:nvGrpSpPr>
        <p:grpSpPr>
          <a:xfrm>
            <a:off x="1752600" y="6515100"/>
            <a:ext cx="13716000" cy="1414019"/>
            <a:chOff x="6980087" y="7048499"/>
            <a:chExt cx="10668000" cy="14140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9FB4562-2C61-B78B-1EF4-53647194C51F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505E1159-9645-B39D-8FE2-5361F119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688" y="728354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621264-E9B1-3B4C-FAF1-3C5F80B956EA}"/>
              </a:ext>
            </a:extLst>
          </p:cNvPr>
          <p:cNvSpPr txBox="1"/>
          <p:nvPr/>
        </p:nvSpPr>
        <p:spPr>
          <a:xfrm>
            <a:off x="4038600" y="834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5A8D-7A85-D24D-6709-89C5831E580E}"/>
              </a:ext>
            </a:extLst>
          </p:cNvPr>
          <p:cNvGrpSpPr/>
          <p:nvPr/>
        </p:nvGrpSpPr>
        <p:grpSpPr>
          <a:xfrm>
            <a:off x="1676400" y="6667500"/>
            <a:ext cx="13716000" cy="1414019"/>
            <a:chOff x="6980087" y="7048499"/>
            <a:chExt cx="10668000" cy="14140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932008C-8417-3E1B-047F-8D9E8DDBC4CB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D5E860F8-283B-CFC6-54AD-C7D3B302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487" y="712469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/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blipFill>
                <a:blip r:embed="rId3"/>
                <a:stretch>
                  <a:fillRect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406</Words>
  <Application>Microsoft Office PowerPoint</Application>
  <PresentationFormat>Custom</PresentationFormat>
  <Paragraphs>83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#9Slide05 SVNBeloved</vt:lpstr>
      <vt:lpstr>#9Slide07 SVNDessert Menu Scrip</vt:lpstr>
      <vt:lpstr>Arial</vt:lpstr>
      <vt:lpstr>Calibri</vt:lpstr>
      <vt:lpstr>Cambria</vt:lpstr>
      <vt:lpstr>Cambria Math</vt:lpstr>
      <vt:lpstr>Caveat Brush</vt:lpstr>
      <vt:lpstr>Times New Roman</vt:lpstr>
      <vt:lpstr>Office Theme</vt:lpstr>
      <vt:lpstr>Kawaii Bubble Tea Bran MK Plan by Slidesgo</vt:lpstr>
      <vt:lpstr>PowerPoint Presentation</vt:lpstr>
      <vt:lpstr>PowerPoint Presentation</vt:lpstr>
      <vt:lpstr>1. Chuyển phân số sau thành số thập phân: 48/100 </vt:lpstr>
      <vt:lpstr>1. Chuyển phân số sau thành số thập phân: 7/100 </vt:lpstr>
      <vt:lpstr>3. Chuyển mỗi số thập phân sau thành phân số thập phân: 0,06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sốngng</dc:title>
  <dc:creator>admin</dc:creator>
  <cp:lastModifiedBy>ADMIN</cp:lastModifiedBy>
  <cp:revision>39</cp:revision>
  <dcterms:created xsi:type="dcterms:W3CDTF">2006-08-16T00:00:00Z</dcterms:created>
  <dcterms:modified xsi:type="dcterms:W3CDTF">2024-09-18T15:59:01Z</dcterms:modified>
  <dc:identifier>DAFt07-iYwU</dc:identifier>
</cp:coreProperties>
</file>