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0" r:id="rId3"/>
    <p:sldMasterId id="2147483713" r:id="rId4"/>
  </p:sldMasterIdLst>
  <p:notesMasterIdLst>
    <p:notesMasterId r:id="rId16"/>
  </p:notesMasterIdLst>
  <p:sldIdLst>
    <p:sldId id="258" r:id="rId5"/>
    <p:sldId id="266" r:id="rId6"/>
    <p:sldId id="278" r:id="rId7"/>
    <p:sldId id="260" r:id="rId8"/>
    <p:sldId id="261" r:id="rId9"/>
    <p:sldId id="286" r:id="rId10"/>
    <p:sldId id="280" r:id="rId11"/>
    <p:sldId id="265" r:id="rId12"/>
    <p:sldId id="287" r:id="rId13"/>
    <p:sldId id="28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20" d="100"/>
          <a:sy n="20" d="100"/>
        </p:scale>
        <p:origin x="238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8CE6-F76F-4C00-B890-442979E7F401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D2B53-91FD-4107-A44C-3C6856E7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3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2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3284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1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2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8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1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2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9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3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6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3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8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5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0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2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4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7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0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4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48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CEE9-4B4A-44C0-813B-3156FE559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8197F-31ED-4232-9356-67567BB1A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20377-E93B-4CB9-AEE5-85191D8B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3B120-2D44-45CD-BD85-31C556AE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312C4-C4B9-4CED-A374-573375A0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3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30E0-3E19-4383-AFD6-7D30BA97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5955-C4D1-401D-ACEA-BC6E9E5C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54C5B-A8AE-4793-A043-45443A7E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D6C42-A9EB-42A6-A90D-E68A12A1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20DD9-BAC2-4CC8-9EF5-5247BFAA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05E6-93A5-40BC-AFF9-7B1A6C8B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54310-4E9A-439B-A818-BE86334C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1ED-5046-44A3-8F42-2FA70CCC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20F9-0892-4F97-A6C9-69C52AF4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815F-9D07-4963-94E1-F2D50FF8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51B1-AA01-4CE6-8142-35D23649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F27-0010-4C66-BA09-47F0EC503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22ACF-3EEE-4CD5-BBA6-0EC4C6DB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F04EE-3335-486D-A0F0-C4F6B059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5230F-60BB-4FA2-A808-1EA6BE49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E8FA-57DB-4F21-93DB-ED8605A9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8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4D3B-2F9B-40B1-8BCD-740E36D4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6122D-B373-41EA-833A-A2C9CFED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52086-80D6-452B-A8EB-1BA8A728A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BFE33-5EDE-44A0-9E42-FD7E8EAD9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0BCFA-B100-4021-99EC-5EF2EF1B5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61F3C-B971-428D-9FAC-0A0F56B4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5FA95-7765-4333-9A31-FBDDFCB9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63E4A-4CA9-4E54-B488-1D6AE97B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28AD-2220-495C-945E-5FA63E1D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6C759-E3EC-4012-A575-304BF083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E194-A070-4913-97D2-32238CE9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EA048-4E57-4087-BCA7-EA7E626C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0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E04F6-AEFE-4975-8FA6-FCB08189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C0489-CD16-4776-A35D-D32BCE4F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D2C75-6EB9-44BA-BD95-78849746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6783-F694-4441-A106-A606839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0592-B6A1-4799-94A0-AA158259A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1ED0-4EE7-4AD6-8148-3828B451B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B116A-8CB6-4922-9FB3-834DC52F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BF2BC-385C-4728-B52B-51D5125A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45A4-467B-4FFA-A756-CD9CDA85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99DB-CDC7-4778-91D1-FCE0230A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7F3C4-DC38-40DB-84D7-458164E7A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D0838-3F00-40EB-B46E-F60CC27FC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34AF9-770F-4930-A399-897B1BF1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4984-8AEE-4512-8753-927277DA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E9DBD-594E-4E27-A28B-818AE2A2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4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37EF-6B67-43B9-BFF4-5A2E883D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C142B-0D5F-49CB-8312-3BA6F90DE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661D-B836-41DE-B2E3-791CD3E1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A892A-3A79-40A0-84AB-1F347384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747C-D073-49DD-A618-BBB3A403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FBE8FB-C706-4DC5-9702-2EB3F50DF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31742-2192-4D0F-89A1-3F28230DD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7DDE-C846-4399-B013-DD281DCA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4D33C-3FB4-4728-8838-C7B5AEF5897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7D357-A7BA-4B22-BA51-703B7722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5958-DED4-4263-9F3B-9B623807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DF689-2751-4199-B6ED-98D3D581C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3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7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6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953034-FA2D-476C-BD9C-490032C521D6}" type="datetimeFigureOut">
              <a:rPr lang="en-GB" smtClean="0"/>
              <a:t>21/12/2024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77EA00-DB5D-42BA-8542-0C38A6984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3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7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96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3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4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19EAE-0014-8BFE-64D3-858D8169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996D37-6FF0-ED1B-B8C9-B120D3B6898F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9E02-1C08-C483-621D-1C645F65914D}"/>
              </a:ext>
            </a:extLst>
          </p:cNvPr>
          <p:cNvSpPr txBox="1"/>
          <p:nvPr/>
        </p:nvSpPr>
        <p:spPr>
          <a:xfrm>
            <a:off x="990600" y="306931"/>
            <a:ext cx="1078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vi-VN" sz="36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thông tin sau và cho biết ổ đĩa C của máy tính đã sử dụng bao nhiêu phần trăm dung lượng: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5E538B-0204-273B-973B-37815822C8F7}"/>
              </a:ext>
            </a:extLst>
          </p:cNvPr>
          <p:cNvSpPr/>
          <p:nvPr/>
        </p:nvSpPr>
        <p:spPr>
          <a:xfrm>
            <a:off x="402771" y="391885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4389B-DCDA-FF03-E311-94763D7E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4" y="1738312"/>
            <a:ext cx="11018640" cy="1625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C312F-8DD5-5C16-6E05-9999F54FB29E}"/>
              </a:ext>
            </a:extLst>
          </p:cNvPr>
          <p:cNvSpPr txBox="1"/>
          <p:nvPr/>
        </p:nvSpPr>
        <p:spPr>
          <a:xfrm>
            <a:off x="816429" y="3668486"/>
            <a:ext cx="10853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dung lượng của ổ đĩa C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 + 114 = 285 GB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 đĩa C của máy tính đã sử dụng số phần trăm dung lượng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 : 285 = 0,6 = 60 %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99395" y="2664280"/>
            <a:ext cx="3267902" cy="2287531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018" y="799456"/>
            <a:ext cx="6831421" cy="4781993"/>
            <a:chOff x="1013629" y="678806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629" y="678806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77829" y="2428515"/>
              <a:ext cx="49030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70" y="2952590"/>
            <a:ext cx="2148840" cy="3817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865" y="64323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D762194E-7A7E-4EC3-BFBD-774024055DDF}"/>
              </a:ext>
            </a:extLst>
          </p:cNvPr>
          <p:cNvGrpSpPr/>
          <p:nvPr/>
        </p:nvGrpSpPr>
        <p:grpSpPr>
          <a:xfrm>
            <a:off x="-3195" y="0"/>
            <a:ext cx="12195196" cy="6858000"/>
            <a:chOff x="-3195" y="0"/>
            <a:chExt cx="12195196" cy="6858000"/>
          </a:xfrm>
        </p:grpSpPr>
        <p:pic>
          <p:nvPicPr>
            <p:cNvPr id="25" name="图片 9" descr="文本, 背景图案&#10;&#10;描述已自动生成">
              <a:extLst>
                <a:ext uri="{FF2B5EF4-FFF2-40B4-BE49-F238E27FC236}">
                  <a16:creationId xmlns:a16="http://schemas.microsoft.com/office/drawing/2014/main" id="{F78AE94B-38DB-42E1-947D-E42A07240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5" y="0"/>
              <a:ext cx="12195196" cy="6858000"/>
            </a:xfrm>
            <a:prstGeom prst="rect">
              <a:avLst/>
            </a:prstGeom>
          </p:spPr>
        </p:pic>
        <p:pic>
          <p:nvPicPr>
            <p:cNvPr id="26" name="图片 10" descr="形状&#10;&#10;描述已自动生成">
              <a:extLst>
                <a:ext uri="{FF2B5EF4-FFF2-40B4-BE49-F238E27FC236}">
                  <a16:creationId xmlns:a16="http://schemas.microsoft.com/office/drawing/2014/main" id="{88A27773-9E59-40EB-B7F6-3E2A4DD06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135762"/>
              <a:ext cx="11881320" cy="6586476"/>
            </a:xfrm>
            <a:prstGeom prst="rect">
              <a:avLst/>
            </a:prstGeom>
            <a:effectLst>
              <a:outerShdw blurRad="76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E724F7F3-6603-2523-FD32-F5BBC8978EE5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1B703B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1B703B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BA9E2-2C02-F2AC-5799-2D358ECD4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67" y="3931919"/>
            <a:ext cx="1545600" cy="25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D9C519-88F4-97FB-41D2-CD39AEFE4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466" y="3654841"/>
            <a:ext cx="1859201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F33F1-F2CD-67FE-62F2-B0897ACFE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08372" y="3969000"/>
            <a:ext cx="1617280" cy="25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476570-5F97-7C7B-3802-D616E5194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333" y="3969000"/>
            <a:ext cx="174272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5">
                <a:extLst>
                  <a:ext uri="{FF2B5EF4-FFF2-40B4-BE49-F238E27FC236}">
                    <a16:creationId xmlns:a16="http://schemas.microsoft.com/office/drawing/2014/main" id="{0C8B2D5E-D209-64B6-C44D-A6A85D342454}"/>
                  </a:ext>
                </a:extLst>
              </p:cNvPr>
              <p:cNvSpPr txBox="1"/>
              <p:nvPr/>
            </p:nvSpPr>
            <p:spPr>
              <a:xfrm>
                <a:off x="598714" y="1629566"/>
                <a:ext cx="10863943" cy="178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Mỗi nhóm chuẩn bị một bộ thẻ, trong đó có các thẻ biểu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cùng một giá trị. HS tìm bạn có thẻ có cùng giá trị, chẳng hạn: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25%	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0,25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Hộp Văn bản 25">
                <a:extLst>
                  <a:ext uri="{FF2B5EF4-FFF2-40B4-BE49-F238E27FC236}">
                    <a16:creationId xmlns:a16="http://schemas.microsoft.com/office/drawing/2014/main" id="{0C8B2D5E-D209-64B6-C44D-A6A85D342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1629566"/>
                <a:ext cx="10863943" cy="1783758"/>
              </a:xfrm>
              <a:prstGeom prst="rect">
                <a:avLst/>
              </a:prstGeom>
              <a:blipFill>
                <a:blip r:embed="rId8"/>
                <a:stretch>
                  <a:fillRect l="-561" t="-4437" r="-954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64419C-DE64-5DE6-63AC-C68D95DFF8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7955" y="424490"/>
            <a:ext cx="3481118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88D80-A387-F392-92A5-1B813DED2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715" y="393133"/>
            <a:ext cx="412125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98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39E9E-4B02-C5D9-3A29-60DB52F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84" y="1570886"/>
            <a:ext cx="10229975" cy="32372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92DB627-8291-1329-F54D-AFC2FCEA561A}"/>
              </a:ext>
            </a:extLst>
          </p:cNvPr>
          <p:cNvGrpSpPr/>
          <p:nvPr/>
        </p:nvGrpSpPr>
        <p:grpSpPr>
          <a:xfrm>
            <a:off x="-4235" y="3907075"/>
            <a:ext cx="3270587" cy="2811286"/>
            <a:chOff x="94094" y="1955923"/>
            <a:chExt cx="3007995" cy="29178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30D5DF-2123-A944-9989-260FDBE2660A}"/>
                </a:ext>
              </a:extLst>
            </p:cNvPr>
            <p:cNvGrpSpPr/>
            <p:nvPr/>
          </p:nvGrpSpPr>
          <p:grpSpPr>
            <a:xfrm>
              <a:off x="94094" y="1955923"/>
              <a:ext cx="3007995" cy="2917825"/>
              <a:chOff x="94094" y="1955923"/>
              <a:chExt cx="3007995" cy="2917825"/>
            </a:xfrm>
          </p:grpSpPr>
          <p:pic>
            <p:nvPicPr>
              <p:cNvPr id="9" name="图片 15" descr="14">
                <a:extLst>
                  <a:ext uri="{FF2B5EF4-FFF2-40B4-BE49-F238E27FC236}">
                    <a16:creationId xmlns:a16="http://schemas.microsoft.com/office/drawing/2014/main" id="{596C5C54-10E5-097C-493B-95AB9C67A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380000" flipH="1">
                <a:off x="94094" y="1955923"/>
                <a:ext cx="3007995" cy="2917825"/>
              </a:xfrm>
              <a:prstGeom prst="rect">
                <a:avLst/>
              </a:prstGeom>
            </p:spPr>
          </p:pic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090097E9-4FA9-BDEF-8E13-6B12FDA19ED8}"/>
                  </a:ext>
                </a:extLst>
              </p:cNvPr>
              <p:cNvSpPr/>
              <p:nvPr/>
            </p:nvSpPr>
            <p:spPr>
              <a:xfrm>
                <a:off x="819923" y="2609538"/>
                <a:ext cx="1111227" cy="342029"/>
              </a:xfrm>
              <a:custGeom>
                <a:avLst/>
                <a:gdLst>
                  <a:gd name="connsiteX0" fmla="*/ 193868 w 1111227"/>
                  <a:gd name="connsiteY0" fmla="*/ 93905 h 306413"/>
                  <a:gd name="connsiteX1" fmla="*/ 8338 w 1111227"/>
                  <a:gd name="connsiteY1" fmla="*/ 213175 h 306413"/>
                  <a:gd name="connsiteX2" fmla="*/ 61347 w 1111227"/>
                  <a:gd name="connsiteY2" fmla="*/ 305940 h 306413"/>
                  <a:gd name="connsiteX3" fmla="*/ 319764 w 1111227"/>
                  <a:gd name="connsiteY3" fmla="*/ 246305 h 306413"/>
                  <a:gd name="connsiteX4" fmla="*/ 664320 w 1111227"/>
                  <a:gd name="connsiteY4" fmla="*/ 180045 h 306413"/>
                  <a:gd name="connsiteX5" fmla="*/ 1088390 w 1111227"/>
                  <a:gd name="connsiteY5" fmla="*/ 166792 h 306413"/>
                  <a:gd name="connsiteX6" fmla="*/ 1035381 w 1111227"/>
                  <a:gd name="connsiteY6" fmla="*/ 21019 h 306413"/>
                  <a:gd name="connsiteX7" fmla="*/ 876355 w 1111227"/>
                  <a:gd name="connsiteY7" fmla="*/ 7766 h 306413"/>
                  <a:gd name="connsiteX8" fmla="*/ 856477 w 1111227"/>
                  <a:gd name="connsiteY8" fmla="*/ 87279 h 306413"/>
                  <a:gd name="connsiteX9" fmla="*/ 750460 w 1111227"/>
                  <a:gd name="connsiteY9" fmla="*/ 34271 h 306413"/>
                  <a:gd name="connsiteX10" fmla="*/ 677573 w 1111227"/>
                  <a:gd name="connsiteY10" fmla="*/ 7766 h 306413"/>
                  <a:gd name="connsiteX11" fmla="*/ 432407 w 1111227"/>
                  <a:gd name="connsiteY11" fmla="*/ 7766 h 306413"/>
                  <a:gd name="connsiteX12" fmla="*/ 386025 w 1111227"/>
                  <a:gd name="connsiteY12" fmla="*/ 67401 h 306413"/>
                  <a:gd name="connsiteX13" fmla="*/ 273381 w 1111227"/>
                  <a:gd name="connsiteY13" fmla="*/ 113784 h 306413"/>
                  <a:gd name="connsiteX14" fmla="*/ 193868 w 1111227"/>
                  <a:gd name="connsiteY14" fmla="*/ 93905 h 30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1227" h="306413">
                    <a:moveTo>
                      <a:pt x="193868" y="93905"/>
                    </a:moveTo>
                    <a:cubicBezTo>
                      <a:pt x="149694" y="110470"/>
                      <a:pt x="30425" y="177836"/>
                      <a:pt x="8338" y="213175"/>
                    </a:cubicBezTo>
                    <a:cubicBezTo>
                      <a:pt x="-13749" y="248514"/>
                      <a:pt x="9443" y="300418"/>
                      <a:pt x="61347" y="305940"/>
                    </a:cubicBezTo>
                    <a:cubicBezTo>
                      <a:pt x="113251" y="311462"/>
                      <a:pt x="219269" y="267287"/>
                      <a:pt x="319764" y="246305"/>
                    </a:cubicBezTo>
                    <a:cubicBezTo>
                      <a:pt x="420259" y="225323"/>
                      <a:pt x="536216" y="193297"/>
                      <a:pt x="664320" y="180045"/>
                    </a:cubicBezTo>
                    <a:cubicBezTo>
                      <a:pt x="792424" y="166793"/>
                      <a:pt x="1026547" y="193296"/>
                      <a:pt x="1088390" y="166792"/>
                    </a:cubicBezTo>
                    <a:cubicBezTo>
                      <a:pt x="1150233" y="140288"/>
                      <a:pt x="1070720" y="47523"/>
                      <a:pt x="1035381" y="21019"/>
                    </a:cubicBezTo>
                    <a:cubicBezTo>
                      <a:pt x="1000042" y="-5485"/>
                      <a:pt x="906172" y="-3277"/>
                      <a:pt x="876355" y="7766"/>
                    </a:cubicBezTo>
                    <a:cubicBezTo>
                      <a:pt x="846538" y="18809"/>
                      <a:pt x="877459" y="82862"/>
                      <a:pt x="856477" y="87279"/>
                    </a:cubicBezTo>
                    <a:cubicBezTo>
                      <a:pt x="835495" y="91696"/>
                      <a:pt x="780277" y="47523"/>
                      <a:pt x="750460" y="34271"/>
                    </a:cubicBezTo>
                    <a:cubicBezTo>
                      <a:pt x="720643" y="21019"/>
                      <a:pt x="730582" y="12183"/>
                      <a:pt x="677573" y="7766"/>
                    </a:cubicBezTo>
                    <a:cubicBezTo>
                      <a:pt x="624564" y="3348"/>
                      <a:pt x="480998" y="-2173"/>
                      <a:pt x="432407" y="7766"/>
                    </a:cubicBezTo>
                    <a:cubicBezTo>
                      <a:pt x="383816" y="17705"/>
                      <a:pt x="412529" y="49731"/>
                      <a:pt x="386025" y="67401"/>
                    </a:cubicBezTo>
                    <a:cubicBezTo>
                      <a:pt x="359521" y="85071"/>
                      <a:pt x="306512" y="107158"/>
                      <a:pt x="273381" y="113784"/>
                    </a:cubicBezTo>
                    <a:cubicBezTo>
                      <a:pt x="240251" y="120410"/>
                      <a:pt x="238042" y="77340"/>
                      <a:pt x="193868" y="93905"/>
                    </a:cubicBezTo>
                    <a:close/>
                  </a:path>
                </a:pathLst>
              </a:custGeom>
              <a:solidFill>
                <a:srgbClr val="E46A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7EBE92-0B13-18BC-E5A7-C8ABDB4AF8BD}"/>
                </a:ext>
              </a:extLst>
            </p:cNvPr>
            <p:cNvSpPr/>
            <p:nvPr/>
          </p:nvSpPr>
          <p:spPr>
            <a:xfrm>
              <a:off x="662528" y="3486150"/>
              <a:ext cx="182556" cy="174140"/>
            </a:xfrm>
            <a:custGeom>
              <a:avLst/>
              <a:gdLst>
                <a:gd name="connsiteX0" fmla="*/ 66342 w 182556"/>
                <a:gd name="connsiteY0" fmla="*/ 84 h 174140"/>
                <a:gd name="connsiteX1" fmla="*/ 81 w 182556"/>
                <a:gd name="connsiteY1" fmla="*/ 132606 h 174140"/>
                <a:gd name="connsiteX2" fmla="*/ 53089 w 182556"/>
                <a:gd name="connsiteY2" fmla="*/ 165737 h 174140"/>
                <a:gd name="connsiteX3" fmla="*/ 72968 w 182556"/>
                <a:gd name="connsiteY3" fmla="*/ 172363 h 174140"/>
                <a:gd name="connsiteX4" fmla="*/ 159107 w 182556"/>
                <a:gd name="connsiteY4" fmla="*/ 139232 h 174140"/>
                <a:gd name="connsiteX5" fmla="*/ 178985 w 182556"/>
                <a:gd name="connsiteY5" fmla="*/ 112728 h 174140"/>
                <a:gd name="connsiteX6" fmla="*/ 66342 w 182556"/>
                <a:gd name="connsiteY6" fmla="*/ 84 h 1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56" h="174140">
                  <a:moveTo>
                    <a:pt x="66342" y="84"/>
                  </a:moveTo>
                  <a:cubicBezTo>
                    <a:pt x="36525" y="3397"/>
                    <a:pt x="2290" y="104997"/>
                    <a:pt x="81" y="132606"/>
                  </a:cubicBezTo>
                  <a:cubicBezTo>
                    <a:pt x="-2128" y="160215"/>
                    <a:pt x="40941" y="159111"/>
                    <a:pt x="53089" y="165737"/>
                  </a:cubicBezTo>
                  <a:cubicBezTo>
                    <a:pt x="65237" y="172363"/>
                    <a:pt x="55298" y="176780"/>
                    <a:pt x="72968" y="172363"/>
                  </a:cubicBezTo>
                  <a:cubicBezTo>
                    <a:pt x="90638" y="167946"/>
                    <a:pt x="159107" y="139232"/>
                    <a:pt x="159107" y="139232"/>
                  </a:cubicBezTo>
                  <a:cubicBezTo>
                    <a:pt x="176776" y="129293"/>
                    <a:pt x="188924" y="133710"/>
                    <a:pt x="178985" y="112728"/>
                  </a:cubicBezTo>
                  <a:cubicBezTo>
                    <a:pt x="169046" y="91746"/>
                    <a:pt x="96159" y="-3229"/>
                    <a:pt x="66342" y="84"/>
                  </a:cubicBezTo>
                  <a:close/>
                </a:path>
              </a:pathLst>
            </a:custGeom>
            <a:solidFill>
              <a:srgbClr val="DC6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F1EB203-B414-8ABF-BD31-5F480693B369}"/>
                </a:ext>
              </a:extLst>
            </p:cNvPr>
            <p:cNvSpPr/>
            <p:nvPr/>
          </p:nvSpPr>
          <p:spPr>
            <a:xfrm>
              <a:off x="1676400" y="3353360"/>
              <a:ext cx="187127" cy="243784"/>
            </a:xfrm>
            <a:custGeom>
              <a:avLst/>
              <a:gdLst>
                <a:gd name="connsiteX0" fmla="*/ 73313 w 121087"/>
                <a:gd name="connsiteY0" fmla="*/ 6066 h 243784"/>
                <a:gd name="connsiteX1" fmla="*/ 426 w 121087"/>
                <a:gd name="connsiteY1" fmla="*/ 72327 h 243784"/>
                <a:gd name="connsiteX2" fmla="*/ 46809 w 121087"/>
                <a:gd name="connsiteY2" fmla="*/ 224727 h 243784"/>
                <a:gd name="connsiteX3" fmla="*/ 119696 w 121087"/>
                <a:gd name="connsiteY3" fmla="*/ 218101 h 243784"/>
                <a:gd name="connsiteX4" fmla="*/ 73313 w 121087"/>
                <a:gd name="connsiteY4" fmla="*/ 6066 h 24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87" h="243784">
                  <a:moveTo>
                    <a:pt x="73313" y="6066"/>
                  </a:moveTo>
                  <a:cubicBezTo>
                    <a:pt x="53435" y="-18230"/>
                    <a:pt x="4843" y="35884"/>
                    <a:pt x="426" y="72327"/>
                  </a:cubicBezTo>
                  <a:cubicBezTo>
                    <a:pt x="-3991" y="108771"/>
                    <a:pt x="26931" y="200431"/>
                    <a:pt x="46809" y="224727"/>
                  </a:cubicBezTo>
                  <a:cubicBezTo>
                    <a:pt x="66687" y="249023"/>
                    <a:pt x="110861" y="253440"/>
                    <a:pt x="119696" y="218101"/>
                  </a:cubicBezTo>
                  <a:cubicBezTo>
                    <a:pt x="128531" y="182762"/>
                    <a:pt x="93191" y="30362"/>
                    <a:pt x="73313" y="6066"/>
                  </a:cubicBezTo>
                  <a:close/>
                </a:path>
              </a:pathLst>
            </a:custGeom>
            <a:solidFill>
              <a:srgbClr val="FFA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11" name="Đồ họa 4">
            <a:extLst>
              <a:ext uri="{FF2B5EF4-FFF2-40B4-BE49-F238E27FC236}">
                <a16:creationId xmlns:a16="http://schemas.microsoft.com/office/drawing/2014/main" id="{FB0E9746-1511-F5D6-3B29-CCEC9BF13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1589" y="3088640"/>
            <a:ext cx="3752438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BAAF8B-0C03-0A79-7469-54BC11BD3050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3370" y="306931"/>
            <a:ext cx="10383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32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D05E86-1236-2B6B-14A5-6713D3E7E40A}"/>
              </a:ext>
            </a:extLst>
          </p:cNvPr>
          <p:cNvSpPr/>
          <p:nvPr/>
        </p:nvSpPr>
        <p:spPr>
          <a:xfrm>
            <a:off x="642257" y="522514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74BA4-30CB-4E4A-65BA-6BE25863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3" y="1528081"/>
            <a:ext cx="10688410" cy="47261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E17CB-A7BB-0475-34EC-0A943F0401F9}"/>
              </a:ext>
            </a:extLst>
          </p:cNvPr>
          <p:cNvSpPr/>
          <p:nvPr/>
        </p:nvSpPr>
        <p:spPr>
          <a:xfrm>
            <a:off x="5475515" y="3320143"/>
            <a:ext cx="1099457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0,8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797CE7-51C7-0C7C-04C7-3BAA86B339D7}"/>
              </a:ext>
            </a:extLst>
          </p:cNvPr>
          <p:cNvSpPr/>
          <p:nvPr/>
        </p:nvSpPr>
        <p:spPr>
          <a:xfrm>
            <a:off x="8708571" y="3276600"/>
            <a:ext cx="1621972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80 %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1A5928-0817-0571-780A-26DDB0B4CA64}"/>
              </a:ext>
            </a:extLst>
          </p:cNvPr>
          <p:cNvSpPr/>
          <p:nvPr/>
        </p:nvSpPr>
        <p:spPr>
          <a:xfrm>
            <a:off x="5486401" y="4386943"/>
            <a:ext cx="1099457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5,5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4CC2A8-C202-0300-48A3-5CAA3FE8831F}"/>
              </a:ext>
            </a:extLst>
          </p:cNvPr>
          <p:cNvSpPr/>
          <p:nvPr/>
        </p:nvSpPr>
        <p:spPr>
          <a:xfrm>
            <a:off x="8719457" y="4343400"/>
            <a:ext cx="1621972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550 %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F065CE-15DB-BC59-1FAF-3BB5B329531D}"/>
              </a:ext>
            </a:extLst>
          </p:cNvPr>
          <p:cNvSpPr/>
          <p:nvPr/>
        </p:nvSpPr>
        <p:spPr>
          <a:xfrm>
            <a:off x="5323114" y="5377543"/>
            <a:ext cx="1306287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6,32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48D8D-2AEB-33EC-DCB7-F84213975361}"/>
              </a:ext>
            </a:extLst>
          </p:cNvPr>
          <p:cNvSpPr/>
          <p:nvPr/>
        </p:nvSpPr>
        <p:spPr>
          <a:xfrm>
            <a:off x="8763000" y="5334000"/>
            <a:ext cx="1621972" cy="6531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632 %</a:t>
            </a:r>
          </a:p>
        </p:txBody>
      </p:sp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BAAF8B-0C03-0A79-7469-54BC11BD3050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370" y="306931"/>
            <a:ext cx="10383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vi-VN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tỉ số phần trăm sau dưới dạng số thập phân: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D05E86-1236-2B6B-14A5-6713D3E7E40A}"/>
              </a:ext>
            </a:extLst>
          </p:cNvPr>
          <p:cNvSpPr/>
          <p:nvPr/>
        </p:nvSpPr>
        <p:spPr>
          <a:xfrm>
            <a:off x="642257" y="522514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63D05-D2FA-2D39-66A0-961264AE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" y="1889351"/>
            <a:ext cx="10769406" cy="88650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2F0174-4C32-EEE5-381D-33917F01BFD3}"/>
              </a:ext>
            </a:extLst>
          </p:cNvPr>
          <p:cNvCxnSpPr/>
          <p:nvPr/>
        </p:nvCxnSpPr>
        <p:spPr>
          <a:xfrm>
            <a:off x="1524000" y="2656114"/>
            <a:ext cx="0" cy="892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E4E202-7BDA-6F2F-22D7-6E8C9BF902AB}"/>
              </a:ext>
            </a:extLst>
          </p:cNvPr>
          <p:cNvSpPr txBox="1"/>
          <p:nvPr/>
        </p:nvSpPr>
        <p:spPr>
          <a:xfrm>
            <a:off x="772885" y="3614058"/>
            <a:ext cx="1861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3D10ED-2288-D404-7975-B58ED90D65F3}"/>
              </a:ext>
            </a:extLst>
          </p:cNvPr>
          <p:cNvCxnSpPr/>
          <p:nvPr/>
        </p:nvCxnSpPr>
        <p:spPr>
          <a:xfrm>
            <a:off x="5878286" y="2699657"/>
            <a:ext cx="0" cy="892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C40966-0AFB-A26A-6820-E33E05A09464}"/>
              </a:ext>
            </a:extLst>
          </p:cNvPr>
          <p:cNvSpPr txBox="1"/>
          <p:nvPr/>
        </p:nvSpPr>
        <p:spPr>
          <a:xfrm>
            <a:off x="5312229" y="365760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3,64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4D5A03-9623-E6FC-7062-86496A1AB769}"/>
              </a:ext>
            </a:extLst>
          </p:cNvPr>
          <p:cNvCxnSpPr/>
          <p:nvPr/>
        </p:nvCxnSpPr>
        <p:spPr>
          <a:xfrm>
            <a:off x="10384971" y="2667000"/>
            <a:ext cx="0" cy="892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C3E06F-7E62-2E6F-FB6E-C4D8C201FAAD}"/>
              </a:ext>
            </a:extLst>
          </p:cNvPr>
          <p:cNvSpPr txBox="1"/>
          <p:nvPr/>
        </p:nvSpPr>
        <p:spPr>
          <a:xfrm>
            <a:off x="9753600" y="3624944"/>
            <a:ext cx="1741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</p:spTree>
    <p:extLst>
      <p:ext uri="{BB962C8B-B14F-4D97-AF65-F5344CB8AC3E}">
        <p14:creationId xmlns:p14="http://schemas.microsoft.com/office/powerpoint/2010/main" val="11475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19EAE-0014-8BFE-64D3-858D8169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996D37-6FF0-ED1B-B8C9-B120D3B6898F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9E02-1C08-C483-621D-1C645F65914D}"/>
              </a:ext>
            </a:extLst>
          </p:cNvPr>
          <p:cNvSpPr txBox="1"/>
          <p:nvPr/>
        </p:nvSpPr>
        <p:spPr>
          <a:xfrm>
            <a:off x="1393370" y="306931"/>
            <a:ext cx="1038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4454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5E538B-0204-273B-973B-37815822C8F7}"/>
              </a:ext>
            </a:extLst>
          </p:cNvPr>
          <p:cNvSpPr/>
          <p:nvPr/>
        </p:nvSpPr>
        <p:spPr>
          <a:xfrm>
            <a:off x="685800" y="370114"/>
            <a:ext cx="609600" cy="566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7B827-5CAD-1E6F-A367-6A92EB85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9" y="1243011"/>
            <a:ext cx="3905523" cy="3252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F6C31-40FA-FF84-C1CE-DBDF3C4A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7" y="1656669"/>
            <a:ext cx="6571570" cy="25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F088A4-14CD-1DDF-E24C-802A7BE83044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F9E5B-B129-E5F6-B821-23F423DE15C3}"/>
              </a:ext>
            </a:extLst>
          </p:cNvPr>
          <p:cNvSpPr txBox="1"/>
          <p:nvPr/>
        </p:nvSpPr>
        <p:spPr>
          <a:xfrm>
            <a:off x="413657" y="217715"/>
            <a:ext cx="717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 là 700 : 100 = 7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700 là 7 × 7 = 49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07993-8FDC-4780-064E-C13002F12CDE}"/>
              </a:ext>
            </a:extLst>
          </p:cNvPr>
          <p:cNvSpPr txBox="1"/>
          <p:nvPr/>
        </p:nvSpPr>
        <p:spPr>
          <a:xfrm>
            <a:off x="3320143" y="1719943"/>
            <a:ext cx="851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1 000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1 000 là 1 000 : 100 = 10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8,5%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1 000 là 10 × 8,5 = 85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B7418-B112-34F4-8056-059051E83EFE}"/>
              </a:ext>
            </a:extLst>
          </p:cNvPr>
          <p:cNvSpPr txBox="1"/>
          <p:nvPr/>
        </p:nvSpPr>
        <p:spPr>
          <a:xfrm>
            <a:off x="674915" y="3374571"/>
            <a:ext cx="851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1 200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1 200 là 1 200 : 100 = 12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1 200 là 12 × 5 = 60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83CF-A8DF-65AD-2FC4-636B399DD57E}"/>
              </a:ext>
            </a:extLst>
          </p:cNvPr>
          <p:cNvSpPr txBox="1"/>
          <p:nvPr/>
        </p:nvSpPr>
        <p:spPr>
          <a:xfrm>
            <a:off x="3581400" y="4876799"/>
            <a:ext cx="851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31% </a:t>
            </a:r>
            <a:r>
              <a:rPr lang="fr-F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900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900 là 900 : 100 = 9</a:t>
            </a:r>
          </a:p>
          <a:p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31% </a:t>
            </a:r>
            <a:r>
              <a:rPr lang="fr-FR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900 là 9 × 31 = 279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19EAE-0014-8BFE-64D3-858D8169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996D37-6FF0-ED1B-B8C9-B120D3B6898F}"/>
              </a:ext>
            </a:extLst>
          </p:cNvPr>
          <p:cNvSpPr/>
          <p:nvPr/>
        </p:nvSpPr>
        <p:spPr>
          <a:xfrm>
            <a:off x="289437" y="154531"/>
            <a:ext cx="11677318" cy="6384814"/>
          </a:xfrm>
          <a:prstGeom prst="roundRect">
            <a:avLst>
              <a:gd name="adj" fmla="val 777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EBA9D-32D2-F3E1-CAFD-ACF8217B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6" y="548367"/>
            <a:ext cx="11233762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0A81B-9B85-4ECD-135F-6D96D660821B}"/>
              </a:ext>
            </a:extLst>
          </p:cNvPr>
          <p:cNvSpPr txBox="1"/>
          <p:nvPr/>
        </p:nvSpPr>
        <p:spPr>
          <a:xfrm>
            <a:off x="1436913" y="2732314"/>
            <a:ext cx="9818915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600 ml là 600 × 15% = 90 ml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128 m2 là 128 × 25% = 32 m2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21,5%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500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500 × 21,5% = 107,5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fr-FR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0,8% </a:t>
            </a:r>
            <a:r>
              <a:rPr lang="fr-FR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fr-FR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kg là 60 × 0,8% = 0,48 kg.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341</Words>
  <Application>Microsoft Office PowerPoint</Application>
  <PresentationFormat>Widescreen</PresentationFormat>
  <Paragraphs>44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DengXian</vt:lpstr>
      <vt:lpstr>SimSun</vt:lpstr>
      <vt:lpstr>Aptos</vt:lpstr>
      <vt:lpstr>Arial</vt:lpstr>
      <vt:lpstr>Calibri</vt:lpstr>
      <vt:lpstr>Calibri Light</vt:lpstr>
      <vt:lpstr>Cambria</vt:lpstr>
      <vt:lpstr>Cambria Math</vt:lpstr>
      <vt:lpstr>1_Office Theme</vt:lpstr>
      <vt:lpstr>Office 主题</vt:lpstr>
      <vt:lpstr>1_觅知网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</cp:revision>
  <dcterms:created xsi:type="dcterms:W3CDTF">2024-11-13T23:17:03Z</dcterms:created>
  <dcterms:modified xsi:type="dcterms:W3CDTF">2024-12-21T09:12:49Z</dcterms:modified>
</cp:coreProperties>
</file>