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5" r:id="rId15"/>
    <p:sldId id="649"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p:scale>
          <a:sx n="40" d="100"/>
          <a:sy n="40" d="100"/>
        </p:scale>
        <p:origin x="160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2024/11/3</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11/3/2024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08514-6C40-A5E1-EDBF-C24BF09227AB}"/>
              </a:ext>
            </a:extLst>
          </p:cNvPr>
          <p:cNvPicPr>
            <a:picLocks noChangeAspect="1"/>
          </p:cNvPicPr>
          <p:nvPr/>
        </p:nvPicPr>
        <p:blipFill>
          <a:blip r:embed="rId2"/>
          <a:stretch>
            <a:fillRect/>
          </a:stretch>
        </p:blipFill>
        <p:spPr>
          <a:xfrm>
            <a:off x="508000" y="440689"/>
            <a:ext cx="11145520" cy="4577625"/>
          </a:xfrm>
          <a:prstGeom prst="rect">
            <a:avLst/>
          </a:prstGeom>
        </p:spPr>
      </p:pic>
      <p:sp>
        <p:nvSpPr>
          <p:cNvPr id="13" name="Oval 12">
            <a:extLst>
              <a:ext uri="{FF2B5EF4-FFF2-40B4-BE49-F238E27FC236}">
                <a16:creationId xmlns:a16="http://schemas.microsoft.com/office/drawing/2014/main" id="{484A9348-C324-34ED-2E83-FEFC419A14C0}"/>
              </a:ext>
            </a:extLst>
          </p:cNvPr>
          <p:cNvSpPr/>
          <p:nvPr/>
        </p:nvSpPr>
        <p:spPr>
          <a:xfrm>
            <a:off x="3383280" y="3718560"/>
            <a:ext cx="772160" cy="49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B8F7147-C975-E2A0-E3CA-22D1F4E3CE90}"/>
              </a:ext>
            </a:extLst>
          </p:cNvPr>
          <p:cNvSpPr/>
          <p:nvPr/>
        </p:nvSpPr>
        <p:spPr>
          <a:xfrm>
            <a:off x="930154" y="5129201"/>
            <a:ext cx="1602768" cy="57535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Sửa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lại</a:t>
            </a:r>
            <a:endParaRPr lang="en-US" sz="3600"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94470D3-4EEC-6D37-6DD7-A0130DDB4D96}"/>
              </a:ext>
            </a:extLst>
          </p:cNvPr>
          <p:cNvSpPr txBox="1"/>
          <p:nvPr/>
        </p:nvSpPr>
        <p:spPr>
          <a:xfrm>
            <a:off x="3181570" y="4794648"/>
            <a:ext cx="1641021"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65,5</a:t>
            </a:r>
          </a:p>
          <a:p>
            <a:pPr algn="ctr"/>
            <a:r>
              <a:rPr lang="en-US" sz="2800" b="1" dirty="0">
                <a:solidFill>
                  <a:srgbClr val="FF0000"/>
                </a:solidFill>
                <a:latin typeface="Cambria" panose="02040503050406030204" pitchFamily="18" charset="0"/>
                <a:ea typeface="Cambria" panose="02040503050406030204" pitchFamily="18" charset="0"/>
              </a:rPr>
              <a:t>     4,35</a:t>
            </a:r>
          </a:p>
        </p:txBody>
      </p:sp>
      <p:sp>
        <p:nvSpPr>
          <p:cNvPr id="17" name="TextBox 16">
            <a:extLst>
              <a:ext uri="{FF2B5EF4-FFF2-40B4-BE49-F238E27FC236}">
                <a16:creationId xmlns:a16="http://schemas.microsoft.com/office/drawing/2014/main" id="{0D94AF69-797D-0D02-F579-163BA364095C}"/>
              </a:ext>
            </a:extLst>
          </p:cNvPr>
          <p:cNvSpPr txBox="1"/>
          <p:nvPr/>
        </p:nvSpPr>
        <p:spPr>
          <a:xfrm>
            <a:off x="3290782" y="5063471"/>
            <a:ext cx="46536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5433FE87-8697-1090-1322-29A330A10D2A}"/>
              </a:ext>
            </a:extLst>
          </p:cNvPr>
          <p:cNvCxnSpPr>
            <a:cxnSpLocks/>
          </p:cNvCxnSpPr>
          <p:nvPr/>
        </p:nvCxnSpPr>
        <p:spPr>
          <a:xfrm>
            <a:off x="3529516" y="5737533"/>
            <a:ext cx="1001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B80F40-2B0B-235A-E4A0-CD9F9B16B24D}"/>
              </a:ext>
            </a:extLst>
          </p:cNvPr>
          <p:cNvSpPr txBox="1"/>
          <p:nvPr/>
        </p:nvSpPr>
        <p:spPr>
          <a:xfrm>
            <a:off x="3303490" y="5719208"/>
            <a:ext cx="164102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61,15</a:t>
            </a:r>
          </a:p>
        </p:txBody>
      </p:sp>
      <p:pic>
        <p:nvPicPr>
          <p:cNvPr id="29" name="Picture 28" descr="A green tick mark on a black background&#10;&#10;Description automatically generated">
            <a:extLst>
              <a:ext uri="{FF2B5EF4-FFF2-40B4-BE49-F238E27FC236}">
                <a16:creationId xmlns:a16="http://schemas.microsoft.com/office/drawing/2014/main" id="{E9640C60-D2B2-4C73-04ED-25C4D349B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40862" y="1879600"/>
            <a:ext cx="851987" cy="721360"/>
          </a:xfrm>
          <a:prstGeom prst="rect">
            <a:avLst/>
          </a:prstGeom>
        </p:spPr>
      </p:pic>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934348"/>
            <a:chOff x="2486527" y="908289"/>
            <a:chExt cx="27511599" cy="2257444"/>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25744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211919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vận động viên thi chạy Ma-ra-tông đã chạy được 31,57 km. Hỏi vận động viên đó còn phải chạy quãng đường dài bao nhiêu ki-lô-mét nữa để về đích? Biết rằng đường đua đó dài 42,195 km.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8" name="Picture 7">
            <a:extLst>
              <a:ext uri="{FF2B5EF4-FFF2-40B4-BE49-F238E27FC236}">
                <a16:creationId xmlns:a16="http://schemas.microsoft.com/office/drawing/2014/main" id="{B9A84702-6D07-B456-A367-20282A01A728}"/>
              </a:ext>
            </a:extLst>
          </p:cNvPr>
          <p:cNvPicPr>
            <a:picLocks noChangeAspect="1"/>
          </p:cNvPicPr>
          <p:nvPr/>
        </p:nvPicPr>
        <p:blipFill>
          <a:blip r:embed="rId3"/>
          <a:stretch>
            <a:fillRect/>
          </a:stretch>
        </p:blipFill>
        <p:spPr>
          <a:xfrm>
            <a:off x="5972467" y="3119120"/>
            <a:ext cx="5403875" cy="2346960"/>
          </a:xfrm>
          <a:prstGeom prst="rect">
            <a:avLst/>
          </a:prstGeom>
        </p:spPr>
      </p:pic>
      <p:sp>
        <p:nvSpPr>
          <p:cNvPr id="9" name="TextBox 8">
            <a:extLst>
              <a:ext uri="{FF2B5EF4-FFF2-40B4-BE49-F238E27FC236}">
                <a16:creationId xmlns:a16="http://schemas.microsoft.com/office/drawing/2014/main" id="{253FFDA0-2CD7-A697-AE10-5ECD3BDB17CC}"/>
              </a:ext>
            </a:extLst>
          </p:cNvPr>
          <p:cNvSpPr txBox="1"/>
          <p:nvPr/>
        </p:nvSpPr>
        <p:spPr>
          <a:xfrm>
            <a:off x="741680" y="3058160"/>
            <a:ext cx="4775200"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Tóm tắt</a:t>
            </a:r>
            <a:r>
              <a:rPr lang="en-US" sz="3600" b="1" dirty="0">
                <a:solidFill>
                  <a:srgbClr val="FF0000"/>
                </a:solidFill>
                <a:latin typeface="Cambria" panose="02040503050406030204" pitchFamily="18" charset="0"/>
                <a:ea typeface="Cambria" panose="02040503050406030204" pitchFamily="18" charset="0"/>
              </a:rPr>
              <a:t>:</a:t>
            </a:r>
          </a:p>
          <a:p>
            <a:pPr algn="just"/>
            <a:r>
              <a:rPr lang="vi-VN" sz="3600" dirty="0">
                <a:solidFill>
                  <a:srgbClr val="FF0000"/>
                </a:solidFill>
                <a:latin typeface="Cambria" panose="02040503050406030204" pitchFamily="18" charset="0"/>
                <a:ea typeface="Cambria" panose="02040503050406030204" pitchFamily="18" charset="0"/>
              </a:rPr>
              <a:t>Đường đua: 42,195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Đã chạy: 31,57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Còn: </a:t>
            </a:r>
            <a:r>
              <a:rPr lang="en-US" sz="3600" dirty="0">
                <a:solidFill>
                  <a:srgbClr val="FF0000"/>
                </a:solidFill>
                <a:latin typeface="Cambria" panose="02040503050406030204" pitchFamily="18" charset="0"/>
                <a:ea typeface="Cambria" panose="02040503050406030204" pitchFamily="18" charset="0"/>
              </a:rPr>
              <a:t>..?..</a:t>
            </a:r>
            <a:r>
              <a:rPr lang="vi-VN" sz="3600" dirty="0">
                <a:solidFill>
                  <a:srgbClr val="FF0000"/>
                </a:solidFill>
                <a:latin typeface="Cambria" panose="02040503050406030204" pitchFamily="18" charset="0"/>
                <a:ea typeface="Cambria" panose="02040503050406030204" pitchFamily="18" charset="0"/>
              </a:rPr>
              <a:t>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7742EA0-854A-AC55-EC2F-C04C2EF55C7B}"/>
              </a:ext>
            </a:extLst>
          </p:cNvPr>
          <p:cNvSpPr txBox="1"/>
          <p:nvPr/>
        </p:nvSpPr>
        <p:spPr>
          <a:xfrm>
            <a:off x="1028336" y="1677125"/>
            <a:ext cx="9781177" cy="2862322"/>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động viên đó còn phải chạy quãng đường dài số ki-lô-mét là:</a:t>
            </a:r>
          </a:p>
          <a:p>
            <a:pPr lvl="0" algn="ctr"/>
            <a:r>
              <a:rPr lang="vi-VN" sz="3600" b="1" dirty="0">
                <a:solidFill>
                  <a:srgbClr val="FF0000"/>
                </a:solidFill>
                <a:latin typeface="Cambria" panose="02040503050406030204" pitchFamily="18" charset="0"/>
                <a:ea typeface="Cambria" panose="02040503050406030204" pitchFamily="18" charset="0"/>
              </a:rPr>
              <a:t>42,195 – 31,57 = 10,625 (km)</a:t>
            </a:r>
          </a:p>
          <a:p>
            <a:pPr lvl="0" algn="r"/>
            <a:r>
              <a:rPr lang="vi-VN" sz="3600" b="1" dirty="0">
                <a:solidFill>
                  <a:srgbClr val="FF0000"/>
                </a:solidFill>
                <a:latin typeface="Cambria" panose="02040503050406030204" pitchFamily="18" charset="0"/>
                <a:ea typeface="Cambria" panose="02040503050406030204" pitchFamily="18" charset="0"/>
              </a:rPr>
              <a:t>Đáp số: 10,625 km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6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DEB2C-9F8C-CF08-3C73-0E3231B55D51}"/>
              </a:ext>
            </a:extLst>
          </p:cNvPr>
          <p:cNvGrpSpPr/>
          <p:nvPr/>
        </p:nvGrpSpPr>
        <p:grpSpPr>
          <a:xfrm>
            <a:off x="492589" y="521699"/>
            <a:ext cx="11178285" cy="1569660"/>
            <a:chOff x="441789" y="318499"/>
            <a:chExt cx="4674742" cy="1569660"/>
          </a:xfrm>
        </p:grpSpPr>
        <p:sp>
          <p:nvSpPr>
            <p:cNvPr id="9" name="Oval 8">
              <a:extLst>
                <a:ext uri="{FF2B5EF4-FFF2-40B4-BE49-F238E27FC236}">
                  <a16:creationId xmlns:a16="http://schemas.microsoft.com/office/drawing/2014/main" id="{D28A339D-0681-0FE2-4726-BBE18C5651F5}"/>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1" name="TextBox 10">
              <a:extLst>
                <a:ext uri="{FF2B5EF4-FFF2-40B4-BE49-F238E27FC236}">
                  <a16:creationId xmlns:a16="http://schemas.microsoft.com/office/drawing/2014/main" id="{673FED55-77A8-5494-E6D7-7CC1D9F982EF}"/>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Một thùng đựng 26,75 kg gạo. Người ta lấy từ thùng đó ra 10,5 kg gạo, sau đó lại lấy ra 9 kg gạo nữa. Hỏi trong thùng còn lại bao nhiêu ki-lô-gam gạo?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6" name="Picture 2" descr="Hình ảnh Thùng Gạo PNG Miễn Phí Tải Về - Lovepik">
            <a:extLst>
              <a:ext uri="{FF2B5EF4-FFF2-40B4-BE49-F238E27FC236}">
                <a16:creationId xmlns:a16="http://schemas.microsoft.com/office/drawing/2014/main" id="{F4289FBD-1B45-40DD-3320-D9A50A1C55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0480" y="227076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742EA0-854A-AC55-EC2F-C04C2EF55C7B}"/>
              </a:ext>
            </a:extLst>
          </p:cNvPr>
          <p:cNvSpPr txBox="1"/>
          <p:nvPr/>
        </p:nvSpPr>
        <p:spPr>
          <a:xfrm>
            <a:off x="995680" y="2733040"/>
            <a:ext cx="70307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Người ta lấy ra số ki-lô-gam gạo là:</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10,5 + 9 = 19,5 (kg)</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Trong thùng còn lại số ki-lô-gam gạo là:</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26,75 – 19,5 = 7,25 (kg)</a:t>
            </a:r>
            <a:endParaRPr lang="en-US"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Đáp số: 7,25 kg gạo</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62,25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4" name="Picture 3">
            <a:extLst>
              <a:ext uri="{FF2B5EF4-FFF2-40B4-BE49-F238E27FC236}">
                <a16:creationId xmlns:a16="http://schemas.microsoft.com/office/drawing/2014/main" id="{0AB77FC0-85EC-1518-173F-160124D4615D}"/>
              </a:ext>
            </a:extLst>
          </p:cNvPr>
          <p:cNvPicPr>
            <a:picLocks noChangeAspect="1"/>
          </p:cNvPicPr>
          <p:nvPr/>
        </p:nvPicPr>
        <p:blipFill>
          <a:blip r:embed="rId4"/>
          <a:stretch>
            <a:fillRect/>
          </a:stretch>
        </p:blipFill>
        <p:spPr>
          <a:xfrm>
            <a:off x="1166649" y="1311283"/>
            <a:ext cx="6826108" cy="3396697"/>
          </a:xfrm>
          <a:prstGeom prst="rect">
            <a:avLst/>
          </a:prstGeom>
        </p:spPr>
      </p:pic>
      <p:pic>
        <p:nvPicPr>
          <p:cNvPr id="7" name="Picture 6">
            <a:extLst>
              <a:ext uri="{FF2B5EF4-FFF2-40B4-BE49-F238E27FC236}">
                <a16:creationId xmlns:a16="http://schemas.microsoft.com/office/drawing/2014/main" id="{E73A86AE-219A-A4E2-8145-09E63A6E03A7}"/>
              </a:ext>
            </a:extLst>
          </p:cNvPr>
          <p:cNvPicPr>
            <a:picLocks noChangeAspect="1"/>
          </p:cNvPicPr>
          <p:nvPr/>
        </p:nvPicPr>
        <p:blipFill>
          <a:blip r:embed="rId5"/>
          <a:stretch>
            <a:fillRect/>
          </a:stretch>
        </p:blipFill>
        <p:spPr>
          <a:xfrm>
            <a:off x="5070723" y="5400930"/>
            <a:ext cx="3066554" cy="1457070"/>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479</Words>
  <Application>Microsoft Office PowerPoint</Application>
  <PresentationFormat>Widescreen</PresentationFormat>
  <Paragraphs>72</Paragraphs>
  <Slides>17</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Calibri</vt:lpstr>
      <vt:lpstr>Calibri Light</vt:lpstr>
      <vt:lpstr>Cambria</vt:lpstr>
      <vt:lpstr>Cambria Math</vt:lpstr>
      <vt:lpstr>等线</vt:lpstr>
      <vt:lpstr>等线 Light</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hương thảo</cp:keywords>
  <cp:lastModifiedBy>ADMIN</cp:lastModifiedBy>
  <cp:revision>2</cp:revision>
  <dcterms:created xsi:type="dcterms:W3CDTF">2022-09-11T01:16:58Z</dcterms:created>
  <dcterms:modified xsi:type="dcterms:W3CDTF">2024-11-03T03:01:53Z</dcterms:modified>
</cp:coreProperties>
</file>