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7"/>
  </p:notesMasterIdLst>
  <p:sldIdLst>
    <p:sldId id="387" r:id="rId4"/>
    <p:sldId id="256" r:id="rId5"/>
    <p:sldId id="257" r:id="rId6"/>
    <p:sldId id="258" r:id="rId7"/>
    <p:sldId id="259" r:id="rId8"/>
    <p:sldId id="261" r:id="rId9"/>
    <p:sldId id="401" r:id="rId10"/>
    <p:sldId id="399" r:id="rId11"/>
    <p:sldId id="400" r:id="rId12"/>
    <p:sldId id="483" r:id="rId13"/>
    <p:sldId id="494" r:id="rId14"/>
    <p:sldId id="495" r:id="rId15"/>
    <p:sldId id="496" r:id="rId16"/>
    <p:sldId id="497" r:id="rId17"/>
    <p:sldId id="498" r:id="rId18"/>
    <p:sldId id="499" r:id="rId19"/>
    <p:sldId id="500" r:id="rId20"/>
    <p:sldId id="501" r:id="rId21"/>
    <p:sldId id="493" r:id="rId22"/>
    <p:sldId id="267" r:id="rId23"/>
    <p:sldId id="502" r:id="rId24"/>
    <p:sldId id="274"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60"/>
  </p:normalViewPr>
  <p:slideViewPr>
    <p:cSldViewPr snapToGrid="0">
      <p:cViewPr>
        <p:scale>
          <a:sx n="40" d="100"/>
          <a:sy n="40" d="100"/>
        </p:scale>
        <p:origin x="1620" y="5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12/21/2024</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12/21/2024</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12/21/2024</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12/21/2024</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12/21/2024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6937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12/21/2024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1046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12/21/2024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6293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12/21/2024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7402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12/21/2024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1611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12/21/2024</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12/21/2024</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12/21/2024</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12/21/2024</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12/21/2024</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12/21/2024</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12/21/2024</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0746E64-BA38-7722-784D-4DBD1E8471A8}"/>
              </a:ext>
            </a:extLst>
          </p:cNvPr>
          <p:cNvSpPr txBox="1"/>
          <p:nvPr userDrawn="1"/>
        </p:nvSpPr>
        <p:spPr>
          <a:xfrm>
            <a:off x="0" y="-26426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12/21/2024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6621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9.png"/><Relationship Id="rId5" Type="http://schemas.microsoft.com/office/2007/relationships/media" Target="../media/media4.mp4"/><Relationship Id="rId10" Type="http://schemas.openxmlformats.org/officeDocument/2006/relationships/image" Target="../media/image8.png"/><Relationship Id="rId4" Type="http://schemas.microsoft.com/office/2007/relationships/media" Target="../media/media3.m4a"/><Relationship Id="rId9" Type="http://schemas.openxmlformats.org/officeDocument/2006/relationships/slideLayout" Target="../slideLayouts/slideLayout23.xml"/><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9.png"/><Relationship Id="rId5" Type="http://schemas.microsoft.com/office/2007/relationships/media" Target="../media/media4.mp4"/><Relationship Id="rId10" Type="http://schemas.openxmlformats.org/officeDocument/2006/relationships/image" Target="../media/image8.png"/><Relationship Id="rId4" Type="http://schemas.microsoft.com/office/2007/relationships/media" Target="../media/media3.m4a"/><Relationship Id="rId9" Type="http://schemas.openxmlformats.org/officeDocument/2006/relationships/slideLayout" Target="../slideLayouts/slideLayout23.xm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9.png"/><Relationship Id="rId5" Type="http://schemas.microsoft.com/office/2007/relationships/media" Target="../media/media4.mp4"/><Relationship Id="rId10" Type="http://schemas.openxmlformats.org/officeDocument/2006/relationships/image" Target="../media/image8.png"/><Relationship Id="rId4" Type="http://schemas.microsoft.com/office/2007/relationships/media" Target="../media/media3.m4a"/><Relationship Id="rId9" Type="http://schemas.openxmlformats.org/officeDocument/2006/relationships/slideLayout" Target="../slideLayouts/slideLayout23.xml"/><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image" Target="../media/image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gd name="adj" fmla="val 10514"/>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3FA67A5-91D4-ADFB-C445-895945A1A531}"/>
              </a:ext>
            </a:extLst>
          </p:cNvPr>
          <p:cNvPicPr>
            <a:picLocks noChangeAspect="1"/>
          </p:cNvPicPr>
          <p:nvPr/>
        </p:nvPicPr>
        <p:blipFill>
          <a:blip r:embed="rId3"/>
          <a:stretch>
            <a:fillRect/>
          </a:stretch>
        </p:blipFill>
        <p:spPr>
          <a:xfrm>
            <a:off x="653415" y="453072"/>
            <a:ext cx="5276850" cy="5972175"/>
          </a:xfrm>
          <a:prstGeom prst="rect">
            <a:avLst/>
          </a:prstGeom>
        </p:spPr>
      </p:pic>
      <p:sp>
        <p:nvSpPr>
          <p:cNvPr id="6" name="TextBox 5">
            <a:extLst>
              <a:ext uri="{FF2B5EF4-FFF2-40B4-BE49-F238E27FC236}">
                <a16:creationId xmlns:a16="http://schemas.microsoft.com/office/drawing/2014/main" id="{D65D04E7-76AA-F8DE-357C-C8EE1BFBDA2C}"/>
              </a:ext>
            </a:extLst>
          </p:cNvPr>
          <p:cNvSpPr txBox="1"/>
          <p:nvPr/>
        </p:nvSpPr>
        <p:spPr>
          <a:xfrm>
            <a:off x="6035040" y="904240"/>
            <a:ext cx="5567680" cy="5509200"/>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lệ</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bao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Nếu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1 cm </a:t>
            </a:r>
            <a:r>
              <a:rPr lang="en-US" sz="3200" dirty="0" err="1">
                <a:latin typeface="Cambria" panose="02040503050406030204" pitchFamily="18" charset="0"/>
                <a:ea typeface="Cambria" panose="02040503050406030204" pitchFamily="18" charset="0"/>
              </a:rPr>
              <a:t>thì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bao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 ki-</a:t>
            </a:r>
            <a:r>
              <a:rPr lang="en-US" sz="3200" dirty="0" err="1">
                <a:latin typeface="Cambria" panose="02040503050406030204" pitchFamily="18" charset="0"/>
                <a:ea typeface="Cambria" panose="02040503050406030204" pitchFamily="18" charset="0"/>
              </a:rPr>
              <a:t>lô</a:t>
            </a: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mét</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c) </a:t>
            </a:r>
            <a:r>
              <a:rPr lang="en-US" sz="3200" dirty="0" err="1">
                <a:latin typeface="Cambria" panose="02040503050406030204" pitchFamily="18" charset="0"/>
                <a:ea typeface="Cambria" panose="02040503050406030204" pitchFamily="18" charset="0"/>
              </a:rPr>
              <a:t>Nếu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8 km </a:t>
            </a:r>
            <a:r>
              <a:rPr lang="en-US" sz="3200" dirty="0" err="1">
                <a:latin typeface="Cambria" panose="02040503050406030204" pitchFamily="18" charset="0"/>
                <a:ea typeface="Cambria" panose="02040503050406030204" pitchFamily="18" charset="0"/>
              </a:rPr>
              <a:t>thì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bao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xăng-ti-mét</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d) </a:t>
            </a:r>
            <a:r>
              <a:rPr lang="en-US" sz="3200" dirty="0" err="1">
                <a:latin typeface="Cambria" panose="02040503050406030204" pitchFamily="18" charset="0"/>
                <a:ea typeface="Cambria" panose="02040503050406030204" pitchFamily="18" charset="0"/>
              </a:rPr>
              <a:t>Đo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khoảng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vị</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giữa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vị</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gd name="adj" fmla="val 10514"/>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3FA67A5-91D4-ADFB-C445-895945A1A531}"/>
              </a:ext>
            </a:extLst>
          </p:cNvPr>
          <p:cNvPicPr>
            <a:picLocks noChangeAspect="1"/>
          </p:cNvPicPr>
          <p:nvPr/>
        </p:nvPicPr>
        <p:blipFill>
          <a:blip r:embed="rId3"/>
          <a:stretch>
            <a:fillRect/>
          </a:stretch>
        </p:blipFill>
        <p:spPr>
          <a:xfrm>
            <a:off x="653415" y="453072"/>
            <a:ext cx="5276850" cy="5972175"/>
          </a:xfrm>
          <a:prstGeom prst="rect">
            <a:avLst/>
          </a:prstGeom>
        </p:spPr>
      </p:pic>
      <p:sp>
        <p:nvSpPr>
          <p:cNvPr id="6" name="TextBox 5">
            <a:extLst>
              <a:ext uri="{FF2B5EF4-FFF2-40B4-BE49-F238E27FC236}">
                <a16:creationId xmlns:a16="http://schemas.microsoft.com/office/drawing/2014/main" id="{D65D04E7-76AA-F8DE-357C-C8EE1BFBDA2C}"/>
              </a:ext>
            </a:extLst>
          </p:cNvPr>
          <p:cNvSpPr txBox="1"/>
          <p:nvPr/>
        </p:nvSpPr>
        <p:spPr>
          <a:xfrm>
            <a:off x="6035040" y="904240"/>
            <a:ext cx="556768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lệ</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bao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C1B7DA3E-5D7A-32AD-DCD0-BA27A113E8B0}"/>
              </a:ext>
            </a:extLst>
          </p:cNvPr>
          <p:cNvSpPr txBox="1"/>
          <p:nvPr/>
        </p:nvSpPr>
        <p:spPr>
          <a:xfrm>
            <a:off x="6136640" y="2042160"/>
            <a:ext cx="5567680" cy="584775"/>
          </a:xfrm>
          <a:prstGeom prst="rect">
            <a:avLst/>
          </a:prstGeom>
          <a:noFill/>
        </p:spPr>
        <p:txBody>
          <a:bodyPr wrap="square" rtlCol="0">
            <a:spAutoFit/>
          </a:bodyPr>
          <a:lstStyle/>
          <a:p>
            <a:pPr lvl="0" algn="just"/>
            <a:r>
              <a:rPr lang="en-US" sz="3200" b="1" dirty="0" err="1">
                <a:solidFill>
                  <a:srgbClr val="FF0000"/>
                </a:solidFill>
                <a:latin typeface="Cambria" panose="02040503050406030204" pitchFamily="18" charset="0"/>
                <a:ea typeface="Cambria" panose="02040503050406030204" pitchFamily="18" charset="0"/>
              </a:rPr>
              <a:t>Bản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đồ</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lệ</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1 : 800 000</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7936286-9BD4-E19D-8029-CB1D7756E1D3}"/>
              </a:ext>
            </a:extLst>
          </p:cNvPr>
          <p:cNvSpPr txBox="1"/>
          <p:nvPr/>
        </p:nvSpPr>
        <p:spPr>
          <a:xfrm>
            <a:off x="6075680" y="2692400"/>
            <a:ext cx="5567680" cy="1569660"/>
          </a:xfrm>
          <a:prstGeom prst="rect">
            <a:avLst/>
          </a:prstGeom>
          <a:noFill/>
        </p:spPr>
        <p:txBody>
          <a:bodyPr wrap="square" rtlCol="0">
            <a:spAutoFit/>
          </a:bodyPr>
          <a:lstStyle/>
          <a:p>
            <a:pPr lvl="0" algn="just"/>
            <a:r>
              <a:rPr lang="en-US" sz="3200" dirty="0">
                <a:solidFill>
                  <a:prstClr val="black"/>
                </a:solidFill>
                <a:latin typeface="Cambria" panose="02040503050406030204" pitchFamily="18" charset="0"/>
                <a:ea typeface="Cambria" panose="02040503050406030204" pitchFamily="18" charset="0"/>
              </a:rPr>
              <a:t>b) </a:t>
            </a:r>
            <a:r>
              <a:rPr lang="en-US" sz="3200" dirty="0" err="1">
                <a:solidFill>
                  <a:prstClr val="black"/>
                </a:solidFill>
                <a:latin typeface="Cambria" panose="02040503050406030204" pitchFamily="18" charset="0"/>
                <a:ea typeface="Cambria" panose="02040503050406030204" pitchFamily="18" charset="0"/>
              </a:rPr>
              <a:t>Nếu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dài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bản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đồ</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là</a:t>
            </a:r>
            <a:r>
              <a:rPr lang="en-US" sz="3200" dirty="0">
                <a:solidFill>
                  <a:prstClr val="black"/>
                </a:solidFill>
                <a:latin typeface="Cambria" panose="02040503050406030204" pitchFamily="18" charset="0"/>
                <a:ea typeface="Cambria" panose="02040503050406030204" pitchFamily="18" charset="0"/>
              </a:rPr>
              <a:t> 1 cm </a:t>
            </a:r>
            <a:r>
              <a:rPr lang="en-US" sz="3200" dirty="0" err="1">
                <a:solidFill>
                  <a:prstClr val="black"/>
                </a:solidFill>
                <a:latin typeface="Cambria" panose="02040503050406030204" pitchFamily="18" charset="0"/>
                <a:ea typeface="Cambria" panose="02040503050406030204" pitchFamily="18" charset="0"/>
              </a:rPr>
              <a:t>thì</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dài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thật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là</a:t>
            </a:r>
            <a:r>
              <a:rPr lang="en-US" sz="3200" dirty="0">
                <a:solidFill>
                  <a:prstClr val="black"/>
                </a:solidFill>
                <a:latin typeface="Cambria" panose="02040503050406030204" pitchFamily="18" charset="0"/>
                <a:ea typeface="Cambria" panose="02040503050406030204" pitchFamily="18" charset="0"/>
              </a:rPr>
              <a:t> bao </a:t>
            </a:r>
            <a:r>
              <a:rPr lang="en-US" sz="3200" dirty="0" err="1">
                <a:solidFill>
                  <a:prstClr val="black"/>
                </a:solidFill>
                <a:latin typeface="Cambria" panose="02040503050406030204" pitchFamily="18" charset="0"/>
                <a:ea typeface="Cambria" panose="02040503050406030204" pitchFamily="18" charset="0"/>
              </a:rPr>
              <a:t>nhiêu</a:t>
            </a:r>
            <a:r>
              <a:rPr lang="en-US" sz="3200" dirty="0">
                <a:solidFill>
                  <a:prstClr val="black"/>
                </a:solidFill>
                <a:latin typeface="Cambria" panose="02040503050406030204" pitchFamily="18" charset="0"/>
                <a:ea typeface="Cambria" panose="02040503050406030204" pitchFamily="18" charset="0"/>
              </a:rPr>
              <a:t> ki-</a:t>
            </a:r>
            <a:r>
              <a:rPr lang="en-US" sz="3200" dirty="0" err="1">
                <a:solidFill>
                  <a:prstClr val="black"/>
                </a:solidFill>
                <a:latin typeface="Cambria" panose="02040503050406030204" pitchFamily="18" charset="0"/>
                <a:ea typeface="Cambria" panose="02040503050406030204" pitchFamily="18" charset="0"/>
              </a:rPr>
              <a:t>lô</a:t>
            </a:r>
            <a:r>
              <a:rPr lang="en-US" sz="3200" dirty="0">
                <a:solidFill>
                  <a:prstClr val="black"/>
                </a:solidFill>
                <a:latin typeface="Cambria" panose="02040503050406030204" pitchFamily="18" charset="0"/>
                <a:ea typeface="Cambria" panose="02040503050406030204" pitchFamily="18" charset="0"/>
              </a:rPr>
              <a:t>-</a:t>
            </a:r>
            <a:r>
              <a:rPr lang="en-US" sz="3200" dirty="0" err="1">
                <a:solidFill>
                  <a:prstClr val="black"/>
                </a:solidFill>
                <a:latin typeface="Cambria" panose="02040503050406030204" pitchFamily="18" charset="0"/>
                <a:ea typeface="Cambria" panose="02040503050406030204" pitchFamily="18" charset="0"/>
              </a:rPr>
              <a:t>mét</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8DC6E224-0963-F0DE-07ED-B44BA86C5689}"/>
              </a:ext>
            </a:extLst>
          </p:cNvPr>
          <p:cNvSpPr txBox="1"/>
          <p:nvPr/>
        </p:nvSpPr>
        <p:spPr>
          <a:xfrm>
            <a:off x="5781040" y="4307840"/>
            <a:ext cx="6146800" cy="1384995"/>
          </a:xfrm>
          <a:prstGeom prst="rect">
            <a:avLst/>
          </a:prstGeom>
          <a:noFill/>
        </p:spPr>
        <p:txBody>
          <a:bodyPr wrap="square" rtlCol="0">
            <a:spAutoFit/>
          </a:bodyPr>
          <a:lstStyle/>
          <a:p>
            <a:pPr lvl="0" algn="ctr"/>
            <a:r>
              <a:rPr lang="vi-VN" sz="2800" b="1" dirty="0">
                <a:solidFill>
                  <a:srgbClr val="FF0000"/>
                </a:solidFill>
                <a:latin typeface="Cambria" panose="02040503050406030204" pitchFamily="18" charset="0"/>
                <a:ea typeface="Cambria" panose="02040503050406030204" pitchFamily="18" charset="0"/>
              </a:rPr>
              <a:t>Nếu độ dài trên bản đồ là 1 cm thì độ dài thật là:</a:t>
            </a:r>
          </a:p>
          <a:p>
            <a:pPr lvl="0" algn="ctr"/>
            <a:r>
              <a:rPr lang="vi-VN" sz="2800" b="1" dirty="0">
                <a:solidFill>
                  <a:srgbClr val="FF0000"/>
                </a:solidFill>
                <a:latin typeface="Cambria" panose="02040503050406030204" pitchFamily="18" charset="0"/>
                <a:ea typeface="Cambria" panose="02040503050406030204" pitchFamily="18" charset="0"/>
              </a:rPr>
              <a:t>1 cm x 800 000 = 800 000 cm = 8 km</a:t>
            </a:r>
          </a:p>
        </p:txBody>
      </p:sp>
    </p:spTree>
    <p:extLst>
      <p:ext uri="{BB962C8B-B14F-4D97-AF65-F5344CB8AC3E}">
        <p14:creationId xmlns:p14="http://schemas.microsoft.com/office/powerpoint/2010/main" val="4256807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gd name="adj" fmla="val 10514"/>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3FA67A5-91D4-ADFB-C445-895945A1A531}"/>
              </a:ext>
            </a:extLst>
          </p:cNvPr>
          <p:cNvPicPr>
            <a:picLocks noChangeAspect="1"/>
          </p:cNvPicPr>
          <p:nvPr/>
        </p:nvPicPr>
        <p:blipFill>
          <a:blip r:embed="rId3"/>
          <a:stretch>
            <a:fillRect/>
          </a:stretch>
        </p:blipFill>
        <p:spPr>
          <a:xfrm>
            <a:off x="653415" y="453072"/>
            <a:ext cx="5276850" cy="5972175"/>
          </a:xfrm>
          <a:prstGeom prst="rect">
            <a:avLst/>
          </a:prstGeom>
        </p:spPr>
      </p:pic>
      <p:sp>
        <p:nvSpPr>
          <p:cNvPr id="6" name="TextBox 5">
            <a:extLst>
              <a:ext uri="{FF2B5EF4-FFF2-40B4-BE49-F238E27FC236}">
                <a16:creationId xmlns:a16="http://schemas.microsoft.com/office/drawing/2014/main" id="{D65D04E7-76AA-F8DE-357C-C8EE1BFBDA2C}"/>
              </a:ext>
            </a:extLst>
          </p:cNvPr>
          <p:cNvSpPr txBox="1"/>
          <p:nvPr/>
        </p:nvSpPr>
        <p:spPr>
          <a:xfrm>
            <a:off x="6045200" y="853440"/>
            <a:ext cx="5567680" cy="1754326"/>
          </a:xfrm>
          <a:prstGeom prst="rect">
            <a:avLst/>
          </a:prstGeom>
          <a:noFill/>
        </p:spPr>
        <p:txBody>
          <a:bodyPr wrap="square" rtlCol="0">
            <a:spAutoFit/>
          </a:bodyPr>
          <a:lstStyle/>
          <a:p>
            <a:pPr lvl="0" algn="just"/>
            <a:r>
              <a:rPr lang="en-US" sz="3600" dirty="0">
                <a:solidFill>
                  <a:prstClr val="black"/>
                </a:solidFill>
                <a:latin typeface="Cambria" panose="02040503050406030204" pitchFamily="18" charset="0"/>
                <a:ea typeface="Cambria" panose="02040503050406030204" pitchFamily="18" charset="0"/>
              </a:rPr>
              <a:t>c) </a:t>
            </a:r>
            <a:r>
              <a:rPr lang="en-US" sz="3600" dirty="0" err="1">
                <a:solidFill>
                  <a:prstClr val="black"/>
                </a:solidFill>
                <a:latin typeface="Cambria" panose="02040503050406030204" pitchFamily="18" charset="0"/>
                <a:ea typeface="Cambria" panose="02040503050406030204" pitchFamily="18" charset="0"/>
              </a:rPr>
              <a:t>Nếu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độ</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dài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thật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8 km </a:t>
            </a:r>
            <a:r>
              <a:rPr lang="en-US" sz="3600" dirty="0" err="1">
                <a:solidFill>
                  <a:prstClr val="black"/>
                </a:solidFill>
                <a:latin typeface="Cambria" panose="02040503050406030204" pitchFamily="18" charset="0"/>
                <a:ea typeface="Cambria" panose="02040503050406030204" pitchFamily="18" charset="0"/>
              </a:rPr>
              <a:t>thì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độ</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dài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trên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bản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đồ</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bao </a:t>
            </a:r>
            <a:r>
              <a:rPr lang="en-US" sz="3600" dirty="0" err="1">
                <a:solidFill>
                  <a:prstClr val="black"/>
                </a:solidFill>
                <a:latin typeface="Cambria" panose="02040503050406030204" pitchFamily="18" charset="0"/>
                <a:ea typeface="Cambria" panose="02040503050406030204" pitchFamily="18" charset="0"/>
              </a:rPr>
              <a:t>nhiêu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xăng-ti-mét</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C1B7DA3E-5D7A-32AD-DCD0-BA27A113E8B0}"/>
              </a:ext>
            </a:extLst>
          </p:cNvPr>
          <p:cNvSpPr txBox="1"/>
          <p:nvPr/>
        </p:nvSpPr>
        <p:spPr>
          <a:xfrm>
            <a:off x="6136640" y="2997200"/>
            <a:ext cx="5567680" cy="2062103"/>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Nếu độ dài thật là 8 km thì độ dài trên bản đồ là:</a:t>
            </a:r>
          </a:p>
          <a:p>
            <a:pPr lvl="0" algn="ctr"/>
            <a:r>
              <a:rPr lang="vi-VN" sz="3200" b="1" dirty="0">
                <a:solidFill>
                  <a:srgbClr val="FF0000"/>
                </a:solidFill>
                <a:latin typeface="Cambria" panose="02040503050406030204" pitchFamily="18" charset="0"/>
                <a:ea typeface="Cambria" panose="02040503050406030204" pitchFamily="18" charset="0"/>
              </a:rPr>
              <a:t>8 km = 800 000 cm</a:t>
            </a:r>
          </a:p>
          <a:p>
            <a:pPr lvl="0" algn="r"/>
            <a:r>
              <a:rPr lang="vi-VN" sz="3200" b="1" dirty="0">
                <a:solidFill>
                  <a:srgbClr val="FF0000"/>
                </a:solidFill>
                <a:latin typeface="Cambria" panose="02040503050406030204" pitchFamily="18" charset="0"/>
                <a:ea typeface="Cambria" panose="02040503050406030204" pitchFamily="18" charset="0"/>
              </a:rPr>
              <a:t>800 000 cm : 800 000 = 1 cm</a:t>
            </a:r>
          </a:p>
        </p:txBody>
      </p:sp>
    </p:spTree>
    <p:extLst>
      <p:ext uri="{BB962C8B-B14F-4D97-AF65-F5344CB8AC3E}">
        <p14:creationId xmlns:p14="http://schemas.microsoft.com/office/powerpoint/2010/main" val="2388414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gd name="adj" fmla="val 10514"/>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3FA67A5-91D4-ADFB-C445-895945A1A531}"/>
              </a:ext>
            </a:extLst>
          </p:cNvPr>
          <p:cNvPicPr>
            <a:picLocks noChangeAspect="1"/>
          </p:cNvPicPr>
          <p:nvPr/>
        </p:nvPicPr>
        <p:blipFill>
          <a:blip r:embed="rId3"/>
          <a:stretch>
            <a:fillRect/>
          </a:stretch>
        </p:blipFill>
        <p:spPr>
          <a:xfrm>
            <a:off x="653415" y="453072"/>
            <a:ext cx="5276850" cy="5972175"/>
          </a:xfrm>
          <a:prstGeom prst="rect">
            <a:avLst/>
          </a:prstGeom>
        </p:spPr>
      </p:pic>
      <p:sp>
        <p:nvSpPr>
          <p:cNvPr id="6" name="TextBox 5">
            <a:extLst>
              <a:ext uri="{FF2B5EF4-FFF2-40B4-BE49-F238E27FC236}">
                <a16:creationId xmlns:a16="http://schemas.microsoft.com/office/drawing/2014/main" id="{D65D04E7-76AA-F8DE-357C-C8EE1BFBDA2C}"/>
              </a:ext>
            </a:extLst>
          </p:cNvPr>
          <p:cNvSpPr txBox="1"/>
          <p:nvPr/>
        </p:nvSpPr>
        <p:spPr>
          <a:xfrm>
            <a:off x="6045200" y="853440"/>
            <a:ext cx="5567680" cy="1754326"/>
          </a:xfrm>
          <a:prstGeom prst="rect">
            <a:avLst/>
          </a:prstGeom>
          <a:noFill/>
        </p:spPr>
        <p:txBody>
          <a:bodyPr wrap="square" rtlCol="0">
            <a:spAutoFit/>
          </a:bodyPr>
          <a:lstStyle/>
          <a:p>
            <a:pPr lvl="0" algn="just"/>
            <a:r>
              <a:rPr lang="en-US" sz="3600" dirty="0">
                <a:solidFill>
                  <a:prstClr val="black"/>
                </a:solidFill>
                <a:latin typeface="Cambria" panose="02040503050406030204" pitchFamily="18" charset="0"/>
                <a:ea typeface="Cambria" panose="02040503050406030204" pitchFamily="18" charset="0"/>
              </a:rPr>
              <a:t>d) </a:t>
            </a:r>
            <a:r>
              <a:rPr lang="en-US" sz="3600" dirty="0" err="1">
                <a:solidFill>
                  <a:prstClr val="black"/>
                </a:solidFill>
                <a:latin typeface="Cambria" panose="02040503050406030204" pitchFamily="18" charset="0"/>
                <a:ea typeface="Cambria" panose="02040503050406030204" pitchFamily="18" charset="0"/>
              </a:rPr>
              <a:t>Đo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khoảng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trên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bản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đồ</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rồi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tính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độ</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dài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thật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giữa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đó</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C1B7DA3E-5D7A-32AD-DCD0-BA27A113E8B0}"/>
              </a:ext>
            </a:extLst>
          </p:cNvPr>
          <p:cNvSpPr txBox="1"/>
          <p:nvPr/>
        </p:nvSpPr>
        <p:spPr>
          <a:xfrm>
            <a:off x="6096000" y="2722880"/>
            <a:ext cx="5567680" cy="353943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Ví dụ: </a:t>
            </a:r>
            <a:r>
              <a:rPr lang="vi-VN" sz="3200" dirty="0">
                <a:solidFill>
                  <a:srgbClr val="FF0000"/>
                </a:solidFill>
                <a:latin typeface="Cambria" panose="02040503050406030204" pitchFamily="18" charset="0"/>
                <a:ea typeface="Cambria" panose="02040503050406030204" pitchFamily="18" charset="0"/>
              </a:rPr>
              <a:t>Trên bản đồ, khoảng cách giữa Hoàn Kiếm và Thị xã Sơn Tây khoảng 6,5 cm, thì độ dài thật giữa hai vị trí đó khoảng:</a:t>
            </a:r>
          </a:p>
          <a:p>
            <a:pPr lvl="0" algn="ctr"/>
            <a:r>
              <a:rPr lang="vi-VN" sz="2800" b="1" dirty="0">
                <a:solidFill>
                  <a:srgbClr val="FF0000"/>
                </a:solidFill>
                <a:latin typeface="Cambria" panose="02040503050406030204" pitchFamily="18" charset="0"/>
                <a:ea typeface="Cambria" panose="02040503050406030204" pitchFamily="18" charset="0"/>
              </a:rPr>
              <a:t>6,5 cm x 800 000 = 5 200 000 cm </a:t>
            </a:r>
            <a:r>
              <a:rPr lang="en-US" sz="2800" b="1" dirty="0">
                <a:solidFill>
                  <a:srgbClr val="FF0000"/>
                </a:solidFill>
                <a:latin typeface="Cambria" panose="02040503050406030204" pitchFamily="18" charset="0"/>
                <a:ea typeface="Cambria" panose="02040503050406030204" pitchFamily="18" charset="0"/>
              </a:rPr>
              <a:t>                </a:t>
            </a:r>
          </a:p>
          <a:p>
            <a:pPr lvl="0" algn="ctr"/>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 52 km</a:t>
            </a:r>
          </a:p>
        </p:txBody>
      </p:sp>
    </p:spTree>
    <p:extLst>
      <p:ext uri="{BB962C8B-B14F-4D97-AF65-F5344CB8AC3E}">
        <p14:creationId xmlns:p14="http://schemas.microsoft.com/office/powerpoint/2010/main" val="2977061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gd name="adj" fmla="val 10514"/>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D475BE52-2DA6-5A9A-1302-296153837198}"/>
              </a:ext>
            </a:extLst>
          </p:cNvPr>
          <p:cNvSpPr txBox="1"/>
          <p:nvPr/>
        </p:nvSpPr>
        <p:spPr>
          <a:xfrm>
            <a:off x="1778000" y="487680"/>
            <a:ext cx="10241280"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a) Trên bản đồ tỉ lệ 1 : 2 500 000, quãng đường từ Hà Nội đến Thành phố Hồ Chí Minh đo được 46 cm. Hỏi độ dài thật theo đường chim bay từ Hà Nội đến Thành phố Hồ Chí Minh là bao nhiêu ki-lô-mét?</a:t>
            </a:r>
          </a:p>
          <a:p>
            <a:r>
              <a:rPr lang="vi-VN" sz="2400" dirty="0">
                <a:latin typeface="Cambria" panose="02040503050406030204" pitchFamily="18" charset="0"/>
                <a:ea typeface="Cambria" panose="02040503050406030204" pitchFamily="18" charset="0"/>
              </a:rPr>
              <a:t>b) Quãng đường từ nhà Phương đến trường dài 5 km. Hỏi quãng đường đó hiển thị trên bản đồ tỉ lệ 1 : 100 000 có độ dài là bao nhiêu xăng-ti-mét?</a:t>
            </a:r>
            <a:endParaRPr lang="en-US" sz="2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E5804DD-7379-A98A-66BE-057652121251}"/>
              </a:ext>
            </a:extLst>
          </p:cNvPr>
          <p:cNvPicPr>
            <a:picLocks noChangeAspect="1"/>
          </p:cNvPicPr>
          <p:nvPr/>
        </p:nvPicPr>
        <p:blipFill>
          <a:blip r:embed="rId3"/>
          <a:stretch>
            <a:fillRect/>
          </a:stretch>
        </p:blipFill>
        <p:spPr>
          <a:xfrm>
            <a:off x="582930" y="610234"/>
            <a:ext cx="1103630" cy="2145947"/>
          </a:xfrm>
          <a:prstGeom prst="rect">
            <a:avLst/>
          </a:prstGeom>
        </p:spPr>
      </p:pic>
      <p:pic>
        <p:nvPicPr>
          <p:cNvPr id="1026" name="Picture 2" descr="Từ TPHCM đi Hà Nội bao nhiêu km? Khoảng cách Sài Gòn đi Hà Nội - Vinamoving">
            <a:extLst>
              <a:ext uri="{FF2B5EF4-FFF2-40B4-BE49-F238E27FC236}">
                <a16:creationId xmlns:a16="http://schemas.microsoft.com/office/drawing/2014/main" id="{B28BCC1E-4511-3378-17BF-ECBBE1457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080" y="2529840"/>
            <a:ext cx="5273040" cy="395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221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gd name="adj" fmla="val 10514"/>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D475BE52-2DA6-5A9A-1302-296153837198}"/>
              </a:ext>
            </a:extLst>
          </p:cNvPr>
          <p:cNvSpPr txBox="1"/>
          <p:nvPr/>
        </p:nvSpPr>
        <p:spPr>
          <a:xfrm>
            <a:off x="1778000" y="487680"/>
            <a:ext cx="977392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Trên bản đồ tỉ lệ 1 : 2 500 000, quãng đường từ Hà Nội đến Thành phố Hồ Chí Minh đo được 46 cm. Hỏi độ dài thật theo đường chim bay từ Hà Nội đến Thành phố Hồ Chí Minh là bao nhiêu ki-lô-mét?</a:t>
            </a:r>
          </a:p>
        </p:txBody>
      </p:sp>
      <p:pic>
        <p:nvPicPr>
          <p:cNvPr id="8" name="Picture 7">
            <a:extLst>
              <a:ext uri="{FF2B5EF4-FFF2-40B4-BE49-F238E27FC236}">
                <a16:creationId xmlns:a16="http://schemas.microsoft.com/office/drawing/2014/main" id="{9E5804DD-7379-A98A-66BE-057652121251}"/>
              </a:ext>
            </a:extLst>
          </p:cNvPr>
          <p:cNvPicPr>
            <a:picLocks noChangeAspect="1"/>
          </p:cNvPicPr>
          <p:nvPr/>
        </p:nvPicPr>
        <p:blipFill>
          <a:blip r:embed="rId3"/>
          <a:stretch>
            <a:fillRect/>
          </a:stretch>
        </p:blipFill>
        <p:spPr>
          <a:xfrm>
            <a:off x="582930" y="610234"/>
            <a:ext cx="1103630" cy="2145947"/>
          </a:xfrm>
          <a:prstGeom prst="rect">
            <a:avLst/>
          </a:prstGeom>
        </p:spPr>
      </p:pic>
      <p:sp>
        <p:nvSpPr>
          <p:cNvPr id="4" name="TextBox 3">
            <a:extLst>
              <a:ext uri="{FF2B5EF4-FFF2-40B4-BE49-F238E27FC236}">
                <a16:creationId xmlns:a16="http://schemas.microsoft.com/office/drawing/2014/main" id="{9F119F39-5B5E-AF3F-1762-1072A836019A}"/>
              </a:ext>
            </a:extLst>
          </p:cNvPr>
          <p:cNvSpPr txBox="1"/>
          <p:nvPr/>
        </p:nvSpPr>
        <p:spPr>
          <a:xfrm>
            <a:off x="1361440" y="2834640"/>
            <a:ext cx="10088880" cy="1754326"/>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Độ dài thật theo đường chim bay từ Hà Nội đến Thành phố Hồ Chí Minh là:</a:t>
            </a:r>
          </a:p>
          <a:p>
            <a:pPr algn="ctr"/>
            <a:r>
              <a:rPr lang="vi-VN" sz="3600" dirty="0">
                <a:solidFill>
                  <a:srgbClr val="FF0000"/>
                </a:solidFill>
                <a:latin typeface="Cambria" panose="02040503050406030204" pitchFamily="18" charset="0"/>
                <a:ea typeface="Cambria" panose="02040503050406030204" pitchFamily="18" charset="0"/>
              </a:rPr>
              <a:t>46 × 2 500 000 = 115 000 000 (cm) = 1 150 km</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775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gd name="adj" fmla="val 10514"/>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D475BE52-2DA6-5A9A-1302-296153837198}"/>
              </a:ext>
            </a:extLst>
          </p:cNvPr>
          <p:cNvSpPr txBox="1"/>
          <p:nvPr/>
        </p:nvSpPr>
        <p:spPr>
          <a:xfrm>
            <a:off x="1778000" y="487680"/>
            <a:ext cx="9773920" cy="1384995"/>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 Quãng đường từ nhà Phương đến trường dài 5 km. Hỏi quãng đường đó hiển thị trên bản đồ tỉ lệ 1 : 100 000 có độ dài là bao nhiêu xăng-ti-mét?</a:t>
            </a:r>
          </a:p>
        </p:txBody>
      </p:sp>
      <p:pic>
        <p:nvPicPr>
          <p:cNvPr id="8" name="Picture 7">
            <a:extLst>
              <a:ext uri="{FF2B5EF4-FFF2-40B4-BE49-F238E27FC236}">
                <a16:creationId xmlns:a16="http://schemas.microsoft.com/office/drawing/2014/main" id="{9E5804DD-7379-A98A-66BE-057652121251}"/>
              </a:ext>
            </a:extLst>
          </p:cNvPr>
          <p:cNvPicPr>
            <a:picLocks noChangeAspect="1"/>
          </p:cNvPicPr>
          <p:nvPr/>
        </p:nvPicPr>
        <p:blipFill>
          <a:blip r:embed="rId3"/>
          <a:stretch>
            <a:fillRect/>
          </a:stretch>
        </p:blipFill>
        <p:spPr>
          <a:xfrm>
            <a:off x="582930" y="610234"/>
            <a:ext cx="1103630" cy="2145947"/>
          </a:xfrm>
          <a:prstGeom prst="rect">
            <a:avLst/>
          </a:prstGeom>
        </p:spPr>
      </p:pic>
      <p:sp>
        <p:nvSpPr>
          <p:cNvPr id="4" name="TextBox 3">
            <a:extLst>
              <a:ext uri="{FF2B5EF4-FFF2-40B4-BE49-F238E27FC236}">
                <a16:creationId xmlns:a16="http://schemas.microsoft.com/office/drawing/2014/main" id="{9F119F39-5B5E-AF3F-1762-1072A836019A}"/>
              </a:ext>
            </a:extLst>
          </p:cNvPr>
          <p:cNvSpPr txBox="1"/>
          <p:nvPr/>
        </p:nvSpPr>
        <p:spPr>
          <a:xfrm>
            <a:off x="609600" y="2834640"/>
            <a:ext cx="11084560" cy="2308324"/>
          </a:xfrm>
          <a:prstGeom prst="rect">
            <a:avLst/>
          </a:prstGeom>
          <a:noFill/>
        </p:spPr>
        <p:txBody>
          <a:bodyPr wrap="square" rtlCol="0">
            <a:spAutoFit/>
          </a:bodyPr>
          <a:lstStyle/>
          <a:p>
            <a:pPr lvl="0" algn="ctr"/>
            <a:r>
              <a:rPr lang="vi-VN" sz="3600" dirty="0">
                <a:solidFill>
                  <a:srgbClr val="FF0000"/>
                </a:solidFill>
                <a:latin typeface="Cambria" panose="02040503050406030204" pitchFamily="18" charset="0"/>
                <a:ea typeface="Cambria" panose="02040503050406030204" pitchFamily="18" charset="0"/>
              </a:rPr>
              <a:t>Đổi 5 km = 500 000 cm</a:t>
            </a:r>
          </a:p>
          <a:p>
            <a:pPr lvl="0" algn="ctr"/>
            <a:r>
              <a:rPr lang="vi-VN" sz="3600" dirty="0">
                <a:solidFill>
                  <a:srgbClr val="FF0000"/>
                </a:solidFill>
                <a:latin typeface="Cambria" panose="02040503050406030204" pitchFamily="18" charset="0"/>
                <a:ea typeface="Cambria" panose="02040503050406030204" pitchFamily="18" charset="0"/>
              </a:rPr>
              <a:t>Quãng đường đó hiển thị trên bản đồ tỉ lệ 1 : 100 000 có độ dài là:</a:t>
            </a:r>
          </a:p>
          <a:p>
            <a:pPr lvl="0" algn="ctr"/>
            <a:r>
              <a:rPr lang="vi-VN" sz="3600" dirty="0">
                <a:solidFill>
                  <a:srgbClr val="FF0000"/>
                </a:solidFill>
                <a:latin typeface="Cambria" panose="02040503050406030204" pitchFamily="18" charset="0"/>
                <a:ea typeface="Cambria" panose="02040503050406030204" pitchFamily="18" charset="0"/>
              </a:rPr>
              <a:t>500 000 : 100 000 = 5 cm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118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gd name="adj" fmla="val 10514"/>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475BE52-2DA6-5A9A-1302-296153837198}"/>
                  </a:ext>
                </a:extLst>
              </p:cNvPr>
              <p:cNvSpPr txBox="1"/>
              <p:nvPr/>
            </p:nvSpPr>
            <p:spPr>
              <a:xfrm>
                <a:off x="1361440" y="487680"/>
                <a:ext cx="10190480" cy="3090590"/>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Căn hộ nhà bạn Khôi có dạng hình chữ nhật với chiều dài là 14 m, chiều rộng là 8 m. Khôi muốn vẽ sơ đồ căn hộ trên một tờ giấy A4 có chiều dài là 29,7 cm và chiều rộng là 21 cm.</a:t>
                </a:r>
              </a:p>
              <a:p>
                <a:pPr lvl="0" algn="just"/>
                <a:r>
                  <a:rPr lang="vi-VN" sz="2800" dirty="0">
                    <a:solidFill>
                      <a:prstClr val="black"/>
                    </a:solidFill>
                    <a:latin typeface="Cambria" panose="02040503050406030204" pitchFamily="18" charset="0"/>
                    <a:ea typeface="Cambria" panose="02040503050406030204" pitchFamily="18" charset="0"/>
                  </a:rPr>
                  <a:t>Khôi nên chọn tỉ lệ bản đồ nào trong các tỉ lệ sau để có thể vẽ được sơ đồ thích hợp?</a:t>
                </a:r>
              </a:p>
              <a:p>
                <a:pPr lvl="0" algn="just"/>
                <a14:m>
                  <m:oMathPara xmlns:m="http://schemas.openxmlformats.org/officeDocument/2006/math">
                    <m:oMathParaPr>
                      <m:jc m:val="centerGroup"/>
                    </m:oMathParaPr>
                    <m:oMath xmlns:m="http://schemas.openxmlformats.org/officeDocument/2006/math">
                      <m:f>
                        <m:fPr>
                          <m:ctrlPr>
                            <a:rPr lang="vi-VN" sz="2800" i="1" smtClean="0">
                              <a:solidFill>
                                <a:prstClr val="black"/>
                              </a:solidFill>
                              <a:latin typeface="Cambria Math" panose="02040503050406030204" pitchFamily="18" charset="0"/>
                              <a:ea typeface="Cambria" panose="02040503050406030204" pitchFamily="18" charset="0"/>
                            </a:rPr>
                          </m:ctrlPr>
                        </m:fPr>
                        <m:num>
                          <m:r>
                            <a:rPr lang="en-US" sz="2800" b="0" i="1" smtClean="0">
                              <a:solidFill>
                                <a:prstClr val="black"/>
                              </a:solidFill>
                              <a:latin typeface="Cambria Math" panose="02040503050406030204" pitchFamily="18" charset="0"/>
                              <a:ea typeface="Cambria" panose="02040503050406030204" pitchFamily="18" charset="0"/>
                            </a:rPr>
                            <m:t>1</m:t>
                          </m:r>
                        </m:num>
                        <m:den>
                          <m:r>
                            <a:rPr lang="en-US" sz="2800" b="0" i="1" smtClean="0">
                              <a:solidFill>
                                <a:prstClr val="black"/>
                              </a:solidFill>
                              <a:latin typeface="Cambria Math" panose="02040503050406030204" pitchFamily="18" charset="0"/>
                              <a:ea typeface="Cambria" panose="02040503050406030204" pitchFamily="18" charset="0"/>
                            </a:rPr>
                            <m:t>200</m:t>
                          </m:r>
                        </m:den>
                      </m:f>
                      <m:r>
                        <a:rPr lang="en-US" sz="2800" b="0" i="1" smtClean="0">
                          <a:solidFill>
                            <a:prstClr val="black"/>
                          </a:solidFill>
                          <a:latin typeface="Cambria Math" panose="02040503050406030204" pitchFamily="18" charset="0"/>
                          <a:ea typeface="Cambria" panose="02040503050406030204" pitchFamily="18" charset="0"/>
                        </a:rPr>
                        <m:t>; </m:t>
                      </m:r>
                      <m:f>
                        <m:fPr>
                          <m:ctrlPr>
                            <a:rPr lang="vi-VN" sz="2800" i="1">
                              <a:solidFill>
                                <a:prstClr val="black"/>
                              </a:solidFill>
                              <a:latin typeface="Cambria Math" panose="02040503050406030204" pitchFamily="18" charset="0"/>
                              <a:ea typeface="Cambria" panose="02040503050406030204" pitchFamily="18" charset="0"/>
                            </a:rPr>
                          </m:ctrlPr>
                        </m:fPr>
                        <m:num>
                          <m:r>
                            <a:rPr lang="en-US" sz="2800" i="1">
                              <a:solidFill>
                                <a:prstClr val="black"/>
                              </a:solidFill>
                              <a:latin typeface="Cambria Math" panose="02040503050406030204" pitchFamily="18" charset="0"/>
                              <a:ea typeface="Cambria" panose="02040503050406030204" pitchFamily="18" charset="0"/>
                            </a:rPr>
                            <m:t>1</m:t>
                          </m:r>
                        </m:num>
                        <m:den>
                          <m:r>
                            <a:rPr lang="en-US" sz="2800" b="0" i="1" smtClean="0">
                              <a:solidFill>
                                <a:prstClr val="black"/>
                              </a:solidFill>
                              <a:latin typeface="Cambria Math" panose="02040503050406030204" pitchFamily="18" charset="0"/>
                              <a:ea typeface="Cambria" panose="02040503050406030204" pitchFamily="18" charset="0"/>
                            </a:rPr>
                            <m:t>50</m:t>
                          </m:r>
                        </m:den>
                      </m:f>
                      <m:r>
                        <a:rPr lang="en-US" sz="2800" i="1">
                          <a:solidFill>
                            <a:prstClr val="black"/>
                          </a:solidFill>
                          <a:latin typeface="Cambria Math" panose="02040503050406030204" pitchFamily="18" charset="0"/>
                          <a:ea typeface="Cambria" panose="02040503050406030204" pitchFamily="18" charset="0"/>
                        </a:rPr>
                        <m:t>; </m:t>
                      </m:r>
                      <m:f>
                        <m:fPr>
                          <m:ctrlPr>
                            <a:rPr lang="vi-VN" sz="2800" i="1">
                              <a:solidFill>
                                <a:prstClr val="black"/>
                              </a:solidFill>
                              <a:latin typeface="Cambria Math" panose="02040503050406030204" pitchFamily="18" charset="0"/>
                              <a:ea typeface="Cambria" panose="02040503050406030204" pitchFamily="18" charset="0"/>
                            </a:rPr>
                          </m:ctrlPr>
                        </m:fPr>
                        <m:num>
                          <m:r>
                            <a:rPr lang="en-US" sz="2800" i="1">
                              <a:solidFill>
                                <a:prstClr val="black"/>
                              </a:solidFill>
                              <a:latin typeface="Cambria Math" panose="02040503050406030204" pitchFamily="18" charset="0"/>
                              <a:ea typeface="Cambria" panose="02040503050406030204" pitchFamily="18" charset="0"/>
                            </a:rPr>
                            <m:t>1</m:t>
                          </m:r>
                        </m:num>
                        <m:den>
                          <m:r>
                            <a:rPr lang="en-US" sz="2800" b="0" i="1" smtClean="0">
                              <a:solidFill>
                                <a:prstClr val="black"/>
                              </a:solidFill>
                              <a:latin typeface="Cambria Math" panose="02040503050406030204" pitchFamily="18" charset="0"/>
                              <a:ea typeface="Cambria" panose="02040503050406030204" pitchFamily="18" charset="0"/>
                            </a:rPr>
                            <m:t>10</m:t>
                          </m:r>
                        </m:den>
                      </m:f>
                    </m:oMath>
                  </m:oMathPara>
                </a14:m>
                <a:endParaRPr lang="vi-VN" sz="2800" dirty="0">
                  <a:solidFill>
                    <a:prstClr val="black"/>
                  </a:solidFill>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D475BE52-2DA6-5A9A-1302-296153837198}"/>
                  </a:ext>
                </a:extLst>
              </p:cNvPr>
              <p:cNvSpPr txBox="1">
                <a:spLocks noRot="1" noChangeAspect="1" noMove="1" noResize="1" noEditPoints="1" noAdjustHandles="1" noChangeArrowheads="1" noChangeShapeType="1" noTextEdit="1"/>
              </p:cNvSpPr>
              <p:nvPr/>
            </p:nvSpPr>
            <p:spPr>
              <a:xfrm>
                <a:off x="1361440" y="487680"/>
                <a:ext cx="10190480" cy="3090590"/>
              </a:xfrm>
              <a:prstGeom prst="rect">
                <a:avLst/>
              </a:prstGeom>
              <a:blipFill>
                <a:blip r:embed="rId3"/>
                <a:stretch>
                  <a:fillRect l="-1196" t="-1972" r="-209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EA1A27C-CA9D-4025-0CA4-A255039151D7}"/>
              </a:ext>
            </a:extLst>
          </p:cNvPr>
          <p:cNvPicPr>
            <a:picLocks noChangeAspect="1"/>
          </p:cNvPicPr>
          <p:nvPr/>
        </p:nvPicPr>
        <p:blipFill>
          <a:blip r:embed="rId4"/>
          <a:stretch>
            <a:fillRect/>
          </a:stretch>
        </p:blipFill>
        <p:spPr>
          <a:xfrm>
            <a:off x="560070" y="626110"/>
            <a:ext cx="806450" cy="806450"/>
          </a:xfrm>
          <a:prstGeom prst="rect">
            <a:avLst/>
          </a:prstGeom>
        </p:spPr>
      </p:pic>
      <p:pic>
        <p:nvPicPr>
          <p:cNvPr id="10" name="Picture 9">
            <a:extLst>
              <a:ext uri="{FF2B5EF4-FFF2-40B4-BE49-F238E27FC236}">
                <a16:creationId xmlns:a16="http://schemas.microsoft.com/office/drawing/2014/main" id="{13F6F9B3-21CC-FE42-E3BA-2D650E7FEF95}"/>
              </a:ext>
            </a:extLst>
          </p:cNvPr>
          <p:cNvPicPr>
            <a:picLocks noChangeAspect="1"/>
          </p:cNvPicPr>
          <p:nvPr/>
        </p:nvPicPr>
        <p:blipFill>
          <a:blip r:embed="rId5"/>
          <a:stretch>
            <a:fillRect/>
          </a:stretch>
        </p:blipFill>
        <p:spPr>
          <a:xfrm>
            <a:off x="710247" y="3515360"/>
            <a:ext cx="4523243" cy="2862580"/>
          </a:xfrm>
          <a:prstGeom prst="rect">
            <a:avLst/>
          </a:prstGeom>
        </p:spPr>
      </p:pic>
    </p:spTree>
    <p:extLst>
      <p:ext uri="{BB962C8B-B14F-4D97-AF65-F5344CB8AC3E}">
        <p14:creationId xmlns:p14="http://schemas.microsoft.com/office/powerpoint/2010/main" val="130977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gd name="adj" fmla="val 10514"/>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475BE52-2DA6-5A9A-1302-296153837198}"/>
                  </a:ext>
                </a:extLst>
              </p:cNvPr>
              <p:cNvSpPr txBox="1"/>
              <p:nvPr/>
            </p:nvSpPr>
            <p:spPr>
              <a:xfrm>
                <a:off x="924560" y="833120"/>
                <a:ext cx="10576560" cy="4202112"/>
              </a:xfrm>
              <a:prstGeom prst="rect">
                <a:avLst/>
              </a:prstGeom>
              <a:noFill/>
            </p:spPr>
            <p:txBody>
              <a:bodyPr wrap="square" rtlCol="0">
                <a:spAutoFit/>
              </a:bodyPr>
              <a:lstStyle/>
              <a:p>
                <a:pPr lvl="0" algn="ctr"/>
                <a:r>
                  <a:rPr lang="vi-VN" sz="3600" dirty="0">
                    <a:solidFill>
                      <a:srgbClr val="FF0000"/>
                    </a:solidFill>
                    <a:latin typeface="Cambria" panose="02040503050406030204" pitchFamily="18" charset="0"/>
                    <a:ea typeface="Cambria" panose="02040503050406030204" pitchFamily="18" charset="0"/>
                  </a:rPr>
                  <a:t>Đổi 14 m = 1 400 cm</a:t>
                </a:r>
              </a:p>
              <a:p>
                <a:pPr lvl="0" algn="ctr"/>
                <a:r>
                  <a:rPr lang="vi-VN" sz="3600" dirty="0">
                    <a:solidFill>
                      <a:srgbClr val="FF0000"/>
                    </a:solidFill>
                    <a:latin typeface="Cambria" panose="02040503050406030204" pitchFamily="18" charset="0"/>
                    <a:ea typeface="Cambria" panose="02040503050406030204" pitchFamily="18" charset="0"/>
                  </a:rPr>
                  <a:t>8 m = 800 cm</a:t>
                </a:r>
              </a:p>
              <a:p>
                <a:pPr lvl="0" algn="ctr"/>
                <a:r>
                  <a:rPr lang="vi-VN" sz="3600" dirty="0">
                    <a:solidFill>
                      <a:srgbClr val="FF0000"/>
                    </a:solidFill>
                    <a:latin typeface="Cambria" panose="02040503050406030204" pitchFamily="18" charset="0"/>
                    <a:ea typeface="Cambria" panose="02040503050406030204" pitchFamily="18" charset="0"/>
                  </a:rPr>
                  <a:t>Tỉ lệ bản đồ nếu so với chiều dài là:</a:t>
                </a:r>
              </a:p>
              <a:p>
                <a:pPr lvl="0" algn="ctr"/>
                <a:r>
                  <a:rPr lang="vi-VN" sz="3600" dirty="0">
                    <a:solidFill>
                      <a:srgbClr val="FF0000"/>
                    </a:solidFill>
                    <a:latin typeface="Cambria" panose="02040503050406030204" pitchFamily="18" charset="0"/>
                    <a:ea typeface="Cambria" panose="02040503050406030204" pitchFamily="18" charset="0"/>
                  </a:rPr>
                  <a:t>29,7 : 1 400 = 0,0212</a:t>
                </a:r>
              </a:p>
              <a:p>
                <a:pPr lvl="0" algn="ctr"/>
                <a:r>
                  <a:rPr lang="vi-VN" sz="3600" dirty="0">
                    <a:solidFill>
                      <a:srgbClr val="FF0000"/>
                    </a:solidFill>
                    <a:latin typeface="Cambria" panose="02040503050406030204" pitchFamily="18" charset="0"/>
                    <a:ea typeface="Cambria" panose="02040503050406030204" pitchFamily="18" charset="0"/>
                  </a:rPr>
                  <a:t>Tỉ lệ bản đồ nếu so với chiều rộng là:</a:t>
                </a:r>
              </a:p>
              <a:p>
                <a:pPr lvl="0" algn="ctr"/>
                <a:r>
                  <a:rPr lang="vi-VN" sz="3600" dirty="0">
                    <a:solidFill>
                      <a:srgbClr val="FF0000"/>
                    </a:solidFill>
                    <a:latin typeface="Cambria" panose="02040503050406030204" pitchFamily="18" charset="0"/>
                    <a:ea typeface="Cambria" panose="02040503050406030204" pitchFamily="18" charset="0"/>
                  </a:rPr>
                  <a:t>21 : 800 = 0,02625</a:t>
                </a:r>
              </a:p>
              <a:p>
                <a:pPr lvl="0" algn="ctr"/>
                <a:r>
                  <a:rPr lang="vi-VN" sz="3600" dirty="0">
                    <a:solidFill>
                      <a:srgbClr val="FF0000"/>
                    </a:solidFill>
                    <a:latin typeface="Cambria" panose="02040503050406030204" pitchFamily="18" charset="0"/>
                    <a:ea typeface="Cambria" panose="02040503050406030204" pitchFamily="18" charset="0"/>
                  </a:rPr>
                  <a:t>Vậy Khôi nên chọn tỉ lệ bản đồ</a:t>
                </a:r>
                <a:r>
                  <a:rPr lang="en-US" sz="36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vi-VN" sz="3600" i="1">
                            <a:solidFill>
                              <a:srgbClr val="FF0000"/>
                            </a:solidFill>
                            <a:latin typeface="Cambria Math" panose="02040503050406030204" pitchFamily="18" charset="0"/>
                            <a:ea typeface="Cambria" panose="02040503050406030204" pitchFamily="18" charset="0"/>
                          </a:rPr>
                        </m:ctrlPr>
                      </m:fPr>
                      <m:num>
                        <m:r>
                          <a:rPr lang="en-US" sz="3600" i="1">
                            <a:solidFill>
                              <a:srgbClr val="FF0000"/>
                            </a:solidFill>
                            <a:latin typeface="Cambria Math" panose="02040503050406030204" pitchFamily="18" charset="0"/>
                            <a:ea typeface="Cambria" panose="02040503050406030204" pitchFamily="18" charset="0"/>
                          </a:rPr>
                          <m:t>1</m:t>
                        </m:r>
                      </m:num>
                      <m:den>
                        <m:r>
                          <a:rPr lang="en-US" sz="3600" b="0" i="1" smtClean="0">
                            <a:solidFill>
                              <a:srgbClr val="FF0000"/>
                            </a:solidFill>
                            <a:latin typeface="Cambria Math" panose="02040503050406030204" pitchFamily="18" charset="0"/>
                            <a:ea typeface="Cambria" panose="02040503050406030204" pitchFamily="18" charset="0"/>
                          </a:rPr>
                          <m:t>5</m:t>
                        </m:r>
                        <m:r>
                          <a:rPr lang="en-US" sz="3600" i="1">
                            <a:solidFill>
                              <a:srgbClr val="FF0000"/>
                            </a:solidFill>
                            <a:latin typeface="Cambria Math" panose="02040503050406030204" pitchFamily="18" charset="0"/>
                            <a:ea typeface="Cambria" panose="02040503050406030204" pitchFamily="18" charset="0"/>
                          </a:rPr>
                          <m:t>0</m:t>
                        </m:r>
                      </m:den>
                    </m:f>
                  </m:oMath>
                </a14:m>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D475BE52-2DA6-5A9A-1302-296153837198}"/>
                  </a:ext>
                </a:extLst>
              </p:cNvPr>
              <p:cNvSpPr txBox="1">
                <a:spLocks noRot="1" noChangeAspect="1" noMove="1" noResize="1" noEditPoints="1" noAdjustHandles="1" noChangeArrowheads="1" noChangeShapeType="1" noTextEdit="1"/>
              </p:cNvSpPr>
              <p:nvPr/>
            </p:nvSpPr>
            <p:spPr>
              <a:xfrm>
                <a:off x="924560" y="833120"/>
                <a:ext cx="10576560" cy="4202112"/>
              </a:xfrm>
              <a:prstGeom prst="rect">
                <a:avLst/>
              </a:prstGeom>
              <a:blipFill>
                <a:blip r:embed="rId3"/>
                <a:stretch>
                  <a:fillRect t="-2322" b="-1451"/>
                </a:stretch>
              </a:blipFill>
            </p:spPr>
            <p:txBody>
              <a:bodyPr/>
              <a:lstStyle/>
              <a:p>
                <a:r>
                  <a:rPr lang="en-US">
                    <a:noFill/>
                  </a:rPr>
                  <a:t> </a:t>
                </a:r>
              </a:p>
            </p:txBody>
          </p:sp>
        </mc:Fallback>
      </mc:AlternateContent>
    </p:spTree>
    <p:extLst>
      <p:ext uri="{BB962C8B-B14F-4D97-AF65-F5344CB8AC3E}">
        <p14:creationId xmlns:p14="http://schemas.microsoft.com/office/powerpoint/2010/main" val="4244254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80010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2125218" y="-2743200"/>
            <a:ext cx="7941564" cy="82296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1408479"/>
            <a:ext cx="828517" cy="828517"/>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5151120" y="2672080"/>
            <a:ext cx="4846320" cy="388112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id="{A94E975A-9D35-8CEB-6B3D-648A4CE39A04}"/>
              </a:ext>
            </a:extLst>
          </p:cNvPr>
          <p:cNvSpPr/>
          <p:nvPr/>
        </p:nvSpPr>
        <p:spPr>
          <a:xfrm>
            <a:off x="5775325" y="3616501"/>
            <a:ext cx="76200" cy="60496"/>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5741514" y="3494598"/>
            <a:ext cx="191340" cy="283033"/>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5784766" y="3562564"/>
            <a:ext cx="98077" cy="165024"/>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4815261" y="2349293"/>
            <a:ext cx="4972388" cy="4136809"/>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213360" y="228600"/>
            <a:ext cx="1183469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pic>
        <p:nvPicPr>
          <p:cNvPr id="9" name="Picture 8">
            <a:extLst>
              <a:ext uri="{FF2B5EF4-FFF2-40B4-BE49-F238E27FC236}">
                <a16:creationId xmlns:a16="http://schemas.microsoft.com/office/drawing/2014/main" id="{67FE6C47-442D-09EC-2EBC-20716D084397}"/>
              </a:ext>
            </a:extLst>
          </p:cNvPr>
          <p:cNvPicPr>
            <a:picLocks noChangeAspect="1"/>
          </p:cNvPicPr>
          <p:nvPr/>
        </p:nvPicPr>
        <p:blipFill>
          <a:blip r:embed="rId3"/>
          <a:stretch>
            <a:fillRect/>
          </a:stretch>
        </p:blipFill>
        <p:spPr>
          <a:xfrm>
            <a:off x="460825" y="477520"/>
            <a:ext cx="11202855" cy="3627120"/>
          </a:xfrm>
          <a:prstGeom prst="rect">
            <a:avLst/>
          </a:prstGeom>
        </p:spPr>
      </p:pic>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213360" y="228600"/>
            <a:ext cx="1183469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395EE9A9-4845-8F25-2D40-BA431EEC250E}"/>
              </a:ext>
            </a:extLst>
          </p:cNvPr>
          <p:cNvSpPr txBox="1"/>
          <p:nvPr/>
        </p:nvSpPr>
        <p:spPr>
          <a:xfrm>
            <a:off x="497840" y="518160"/>
            <a:ext cx="11094720"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Chiều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3 m. Em </a:t>
            </a:r>
            <a:r>
              <a:rPr lang="en-US" sz="3200" dirty="0" err="1">
                <a:latin typeface="Cambria" panose="02040503050406030204" pitchFamily="18" charset="0"/>
                <a:ea typeface="Cambria" panose="02040503050406030204" pitchFamily="18" charset="0"/>
              </a:rPr>
              <a:t>hãy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đoạn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thẳng</a:t>
            </a:r>
            <a:r>
              <a:rPr lang="en-US" sz="3200" dirty="0">
                <a:latin typeface="Cambria" panose="02040503050406030204" pitchFamily="18" charset="0"/>
                <a:ea typeface="Cambria" panose="02040503050406030204" pitchFamily="18" charset="0"/>
              </a:rPr>
              <a:t> AB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thị</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lệ</a:t>
            </a:r>
            <a:r>
              <a:rPr lang="en-US" sz="3200" dirty="0">
                <a:latin typeface="Cambria" panose="02040503050406030204" pitchFamily="18" charset="0"/>
                <a:ea typeface="Cambria" panose="02040503050406030204" pitchFamily="18" charset="0"/>
              </a:rPr>
              <a:t> 1 : 100.</a:t>
            </a:r>
          </a:p>
        </p:txBody>
      </p:sp>
      <p:sp>
        <p:nvSpPr>
          <p:cNvPr id="5" name="TextBox 4">
            <a:extLst>
              <a:ext uri="{FF2B5EF4-FFF2-40B4-BE49-F238E27FC236}">
                <a16:creationId xmlns:a16="http://schemas.microsoft.com/office/drawing/2014/main" id="{B466D1A6-180D-E40F-2C63-6CDE6F3CA17E}"/>
              </a:ext>
            </a:extLst>
          </p:cNvPr>
          <p:cNvSpPr txBox="1"/>
          <p:nvPr/>
        </p:nvSpPr>
        <p:spPr>
          <a:xfrm>
            <a:off x="528320" y="1971040"/>
            <a:ext cx="11094720"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Độ</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thẳng</a:t>
            </a:r>
            <a:r>
              <a:rPr lang="en-US" sz="3600" dirty="0">
                <a:solidFill>
                  <a:srgbClr val="FF0000"/>
                </a:solidFill>
                <a:latin typeface="Cambria" panose="02040503050406030204" pitchFamily="18" charset="0"/>
                <a:ea typeface="Cambria" panose="02040503050406030204" pitchFamily="18" charset="0"/>
              </a:rPr>
              <a:t> AB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bản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đồ</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tỉ</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lệ</a:t>
            </a:r>
            <a:r>
              <a:rPr lang="en-US" sz="3600" dirty="0">
                <a:solidFill>
                  <a:srgbClr val="FF0000"/>
                </a:solidFill>
                <a:latin typeface="Cambria" panose="02040503050406030204" pitchFamily="18" charset="0"/>
                <a:ea typeface="Cambria" panose="02040503050406030204" pitchFamily="18" charset="0"/>
              </a:rPr>
              <a:t> 1 : 100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100 = 0,03 m = 3 cm</a:t>
            </a:r>
          </a:p>
        </p:txBody>
      </p:sp>
    </p:spTree>
    <p:extLst>
      <p:ext uri="{BB962C8B-B14F-4D97-AF65-F5344CB8AC3E}">
        <p14:creationId xmlns:p14="http://schemas.microsoft.com/office/powerpoint/2010/main" val="3559151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291254" y="1093075"/>
            <a:ext cx="8145517" cy="1661993"/>
          </a:xfrm>
          <a:prstGeom prst="rect">
            <a:avLst/>
          </a:prstGeom>
          <a:noFill/>
        </p:spPr>
        <p:txBody>
          <a:bodyPr wrap="square" lIns="0" tIns="0" rIns="0" bIns="0" rtlCol="0">
            <a:spAutoFit/>
          </a:bodyPr>
          <a:lstStyle/>
          <a:p>
            <a:pPr lvl="0" algn="ctr"/>
            <a:r>
              <a:rPr lang="en-US" sz="3600" dirty="0">
                <a:solidFill>
                  <a:srgbClr val="15F4FD"/>
                </a:solidFill>
                <a:latin typeface="Cambria" panose="02040503050406030204" pitchFamily="18" charset="0"/>
                <a:ea typeface="Cambria" panose="02040503050406030204" pitchFamily="18" charset="0"/>
              </a:rPr>
              <a:t>1. </a:t>
            </a:r>
            <a:r>
              <a:rPr lang="vi-VN" sz="3600" dirty="0">
                <a:solidFill>
                  <a:srgbClr val="15F4FD"/>
                </a:solidFill>
                <a:latin typeface="Cambria" panose="02040503050406030204" pitchFamily="18" charset="0"/>
                <a:ea typeface="Cambria" panose="02040503050406030204" pitchFamily="18" charset="0"/>
              </a:rPr>
              <a:t>Với bản đồ có tỉ lệ 1 : 500. Nếu độ dài trên bản đồ 1 cm thì độ dài thật tương ứng là bao nhiêu? </a:t>
            </a:r>
            <a:endParaRPr kumimoji="0" lang="en-US" sz="36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773821" y="3053257"/>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5 m</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50 m</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81654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5 dm</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406869" y="1282262"/>
            <a:ext cx="8240110"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Với bản đồ có tỉ lệ 1 : 500. Nếu độ dài thật ngoài thực tế là 20</a:t>
            </a:r>
            <a:r>
              <a:rPr kumimoji="0" lang="en-US"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 </a:t>
            </a: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m thì độ dài tương ứng trên bản đồ là bao nhiêu? </a:t>
            </a:r>
            <a:endParaRPr kumimoji="0" lang="en-US"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6377651" y="4816549"/>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10 000 m</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2 000 m</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1775751" y="299095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a:t>
              </a:r>
              <a:r>
                <a:rPr lang="en-US" sz="2400" dirty="0">
                  <a:solidFill>
                    <a:prstClr val="white"/>
                  </a:solidFill>
                  <a:latin typeface="Cambria" panose="02040503050406030204" pitchFamily="18" charset="0"/>
                  <a:ea typeface="Cambria" panose="02040503050406030204" pitchFamily="18" charset="0"/>
                </a:rPr>
                <a:t>50 000 m</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133600" y="1156138"/>
            <a:ext cx="8366234"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Với bản đồ có tỉ lệ 1 : 100. Độ dài trên bản đồ là 1 cm. Vậy độ dài thật là ….. </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834045" y="4704885"/>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100 cm</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834045" y="2844223"/>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100 m</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704885"/>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10 dm</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2192000" cy="6858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reeform 2">
            <a:extLst>
              <a:ext uri="{FF2B5EF4-FFF2-40B4-BE49-F238E27FC236}">
                <a16:creationId xmlns:a16="http://schemas.microsoft.com/office/drawing/2014/main" id="{D8300592-A463-2592-B0A0-7230F0C54F4C}"/>
              </a:ext>
            </a:extLst>
          </p:cNvPr>
          <p:cNvSpPr/>
          <p:nvPr/>
        </p:nvSpPr>
        <p:spPr>
          <a:xfrm>
            <a:off x="5750140" y="541758"/>
            <a:ext cx="5341398" cy="5774484"/>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1074353" y="-259037"/>
            <a:ext cx="7941564" cy="82296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694856" y="2086048"/>
            <a:ext cx="5085764" cy="35394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BE1D"/>
                </a:solidFill>
                <a:effectLst/>
                <a:uLnTx/>
                <a:uFillTx/>
                <a:latin typeface="#9Slide03 IcielNovecento sans E" panose="00000900000000000000" pitchFamily="2" charset="0"/>
                <a:ea typeface="+mn-ea"/>
                <a:cs typeface="+mn-cs"/>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1351899" y="455675"/>
            <a:ext cx="2309622" cy="161693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1408479"/>
            <a:ext cx="828517" cy="828517"/>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00229" y="743612"/>
            <a:ext cx="7191539" cy="6114388"/>
          </a:xfrm>
          <a:prstGeom prst="rect">
            <a:avLst/>
          </a:prstGeom>
        </p:spPr>
      </p:pic>
      <p:sp>
        <p:nvSpPr>
          <p:cNvPr id="7" name="TextBox 3">
            <a:extLst>
              <a:ext uri="{FF2B5EF4-FFF2-40B4-BE49-F238E27FC236}">
                <a16:creationId xmlns:a16="http://schemas.microsoft.com/office/drawing/2014/main" id="{260327A0-1F78-83FC-7E05-7FDBBD906505}"/>
              </a:ext>
            </a:extLst>
          </p:cNvPr>
          <p:cNvSpPr txBox="1"/>
          <p:nvPr/>
        </p:nvSpPr>
        <p:spPr>
          <a:xfrm>
            <a:off x="3221996" y="907209"/>
            <a:ext cx="61861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6" name="Picture 5">
            <a:extLst>
              <a:ext uri="{FF2B5EF4-FFF2-40B4-BE49-F238E27FC236}">
                <a16:creationId xmlns:a16="http://schemas.microsoft.com/office/drawing/2014/main" id="{84F7ABDB-DF4F-FC1A-6FA4-F1A6A0680D67}"/>
              </a:ext>
            </a:extLst>
          </p:cNvPr>
          <p:cNvPicPr>
            <a:picLocks noChangeAspect="1"/>
          </p:cNvPicPr>
          <p:nvPr/>
        </p:nvPicPr>
        <p:blipFill>
          <a:blip r:embed="rId6"/>
          <a:stretch>
            <a:fillRect/>
          </a:stretch>
        </p:blipFill>
        <p:spPr>
          <a:xfrm>
            <a:off x="2443476" y="2345710"/>
            <a:ext cx="7364606" cy="2158171"/>
          </a:xfrm>
          <a:prstGeom prst="rect">
            <a:avLst/>
          </a:prstGeom>
        </p:spPr>
      </p:pic>
      <p:pic>
        <p:nvPicPr>
          <p:cNvPr id="5" name="Picture 4">
            <a:extLst>
              <a:ext uri="{FF2B5EF4-FFF2-40B4-BE49-F238E27FC236}">
                <a16:creationId xmlns:a16="http://schemas.microsoft.com/office/drawing/2014/main" id="{CE329D73-7F5C-BFAE-85A0-946C71C7C1D9}"/>
              </a:ext>
            </a:extLst>
          </p:cNvPr>
          <p:cNvPicPr>
            <a:picLocks noChangeAspect="1"/>
          </p:cNvPicPr>
          <p:nvPr/>
        </p:nvPicPr>
        <p:blipFill>
          <a:blip r:embed="rId7"/>
          <a:stretch>
            <a:fillRect/>
          </a:stretch>
        </p:blipFill>
        <p:spPr>
          <a:xfrm>
            <a:off x="5511024" y="3987167"/>
            <a:ext cx="1737511" cy="85961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black and orange text&#10;&#10;Description automatically generated">
            <a:extLst>
              <a:ext uri="{FF2B5EF4-FFF2-40B4-BE49-F238E27FC236}">
                <a16:creationId xmlns:a16="http://schemas.microsoft.com/office/drawing/2014/main" id="{2D162FD1-FB0F-D459-1AF6-60ADBCE0F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 y="1471460"/>
            <a:ext cx="12192000" cy="2939719"/>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845</Words>
  <Application>Microsoft Office PowerPoint</Application>
  <PresentationFormat>Widescreen</PresentationFormat>
  <Paragraphs>59</Paragraphs>
  <Slides>23</Slides>
  <Notes>1</Notes>
  <HiddenSlides>0</HiddenSlides>
  <MMClips>14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#9Slide02 Noi dung dai</vt:lpstr>
      <vt:lpstr>#9Slide02 Tieu de dai</vt:lpstr>
      <vt:lpstr>#9Slide03 IcielNovecento sans E</vt:lpstr>
      <vt:lpstr>Aptos</vt:lpstr>
      <vt:lpstr>Aptos Display</vt:lpstr>
      <vt:lpstr>Arial</vt:lpstr>
      <vt:lpstr>Calibri</vt:lpstr>
      <vt:lpstr>Cambria</vt:lpstr>
      <vt:lpstr>Cambria Math</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4</cp:revision>
  <dcterms:created xsi:type="dcterms:W3CDTF">2024-10-28T03:25:15Z</dcterms:created>
  <dcterms:modified xsi:type="dcterms:W3CDTF">2024-12-21T09:16:35Z</dcterms:modified>
</cp:coreProperties>
</file>