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707" r:id="rId3"/>
    <p:sldMasterId id="2147483709" r:id="rId4"/>
  </p:sldMasterIdLst>
  <p:notesMasterIdLst>
    <p:notesMasterId r:id="rId21"/>
  </p:notesMasterIdLst>
  <p:sldIdLst>
    <p:sldId id="330" r:id="rId5"/>
    <p:sldId id="346" r:id="rId6"/>
    <p:sldId id="347" r:id="rId7"/>
    <p:sldId id="329" r:id="rId8"/>
    <p:sldId id="258" r:id="rId9"/>
    <p:sldId id="315" r:id="rId10"/>
    <p:sldId id="279" r:id="rId11"/>
    <p:sldId id="349" r:id="rId12"/>
    <p:sldId id="341" r:id="rId13"/>
    <p:sldId id="342" r:id="rId14"/>
    <p:sldId id="343" r:id="rId15"/>
    <p:sldId id="344" r:id="rId16"/>
    <p:sldId id="350" r:id="rId17"/>
    <p:sldId id="352" r:id="rId18"/>
    <p:sldId id="351" r:id="rId19"/>
    <p:sldId id="325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>
        <p:scale>
          <a:sx n="40" d="100"/>
          <a:sy n="40" d="100"/>
        </p:scale>
        <p:origin x="2168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11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858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909" cy="5143500"/>
          </a:xfrm>
          <a:prstGeom prst="rect">
            <a:avLst/>
          </a:prstGeom>
        </p:spPr>
      </p:pic>
      <p:sp>
        <p:nvSpPr>
          <p:cNvPr id="7" name="圆角矩形 6"/>
          <p:cNvSpPr/>
          <p:nvPr userDrawn="1"/>
        </p:nvSpPr>
        <p:spPr>
          <a:xfrm>
            <a:off x="238125" y="266700"/>
            <a:ext cx="8658225" cy="4657725"/>
          </a:xfrm>
          <a:prstGeom prst="roundRect">
            <a:avLst>
              <a:gd name="adj" fmla="val 107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58634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4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3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6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9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2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9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1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99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2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3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2.sv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cs typeface="+mn-cs"/>
              </a:rPr>
              <a:t>a) Chuyển mỗi phân số thập phân sau thành số thập phân (theo mẫu)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791B2-924C-B22D-4F53-525BFBB3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89" y="1359354"/>
            <a:ext cx="3190873" cy="1367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38444-A221-D2C6-8749-3E1972FC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7" y="2753405"/>
            <a:ext cx="7543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8194E-1895-41CC-3DA3-19854242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4" y="429986"/>
            <a:ext cx="1458006" cy="1690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E21C8-CF42-974F-E9D7-2B8DB41F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" y="2334305"/>
            <a:ext cx="1524000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82A6E4-8B5A-53DC-D3AA-45F7C5FC4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841" y="315005"/>
            <a:ext cx="1552575" cy="181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92844-4BCD-0C8C-0B67-27BE3C1EF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93" y="2362200"/>
            <a:ext cx="1447800" cy="1790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36ACA1-75A7-AC75-5702-CD1AD3E6D1EF}"/>
              </a:ext>
            </a:extLst>
          </p:cNvPr>
          <p:cNvSpPr txBox="1"/>
          <p:nvPr/>
        </p:nvSpPr>
        <p:spPr>
          <a:xfrm>
            <a:off x="1820636" y="1053193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A61CB-4FC7-B28E-C31A-DE6B2AF06B86}"/>
              </a:ext>
            </a:extLst>
          </p:cNvPr>
          <p:cNvSpPr txBox="1"/>
          <p:nvPr/>
        </p:nvSpPr>
        <p:spPr>
          <a:xfrm>
            <a:off x="2081893" y="2947307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0,91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CB7A14-F6F1-0463-94A7-1F35A22E66C0}"/>
              </a:ext>
            </a:extLst>
          </p:cNvPr>
          <p:cNvSpPr txBox="1"/>
          <p:nvPr/>
        </p:nvSpPr>
        <p:spPr>
          <a:xfrm>
            <a:off x="6090557" y="906236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F95C8-FF4A-402E-4F15-9B1854A7BA0A}"/>
              </a:ext>
            </a:extLst>
          </p:cNvPr>
          <p:cNvSpPr txBox="1"/>
          <p:nvPr/>
        </p:nvSpPr>
        <p:spPr>
          <a:xfrm>
            <a:off x="6188528" y="2963636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0,06</a:t>
            </a:r>
          </a:p>
        </p:txBody>
      </p:sp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25363-956B-393C-3A92-F543C58AB657}"/>
              </a:ext>
            </a:extLst>
          </p:cNvPr>
          <p:cNvSpPr txBox="1"/>
          <p:nvPr/>
        </p:nvSpPr>
        <p:spPr>
          <a:xfrm>
            <a:off x="424543" y="334736"/>
            <a:ext cx="827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CDF6D-0BD6-AE69-7929-01B0E877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71" y="832757"/>
            <a:ext cx="3239180" cy="1324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35A4B5-F10D-5B6D-D42F-EC037797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184202"/>
            <a:ext cx="8037740" cy="140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AC73BD-D983-6067-07D3-FF48484CDA5A}"/>
                  </a:ext>
                </a:extLst>
              </p:cNvPr>
              <p:cNvSpPr txBox="1"/>
              <p:nvPr/>
            </p:nvSpPr>
            <p:spPr>
              <a:xfrm>
                <a:off x="573541" y="3609096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AC73BD-D983-6067-07D3-FF48484CD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41" y="3609096"/>
                <a:ext cx="1010331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9AE6E7-4214-1DDF-4089-5194C0D9E156}"/>
                  </a:ext>
                </a:extLst>
              </p:cNvPr>
              <p:cNvSpPr txBox="1"/>
              <p:nvPr/>
            </p:nvSpPr>
            <p:spPr>
              <a:xfrm>
                <a:off x="2761570" y="3584603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𝟔𝟐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9AE6E7-4214-1DDF-4089-5194C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0" y="3584603"/>
                <a:ext cx="1010331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0B40D-6609-6E92-967E-EDB658D44657}"/>
                  </a:ext>
                </a:extLst>
              </p:cNvPr>
              <p:cNvSpPr txBox="1"/>
              <p:nvPr/>
            </p:nvSpPr>
            <p:spPr>
              <a:xfrm>
                <a:off x="5039406" y="3600931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𝟗𝟐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0B40D-6609-6E92-967E-EDB658D4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06" y="3600931"/>
                <a:ext cx="1010331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46DF10-28A2-14A9-A875-1F05B2EDFB99}"/>
                  </a:ext>
                </a:extLst>
              </p:cNvPr>
              <p:cNvSpPr txBox="1"/>
              <p:nvPr/>
            </p:nvSpPr>
            <p:spPr>
              <a:xfrm>
                <a:off x="7309077" y="3609095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46DF10-28A2-14A9-A875-1F05B2ED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77" y="3609095"/>
                <a:ext cx="1010331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</a:rPr>
              <a:t>Nêu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ứng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mỗi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vị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trí</a:t>
            </a:r>
            <a:r>
              <a:rPr lang="en-US" sz="2800" b="1" kern="1200" dirty="0">
                <a:solidFill>
                  <a:prstClr val="black"/>
                </a:solidFill>
              </a:rPr>
              <a:t> A, B, C, D </a:t>
            </a:r>
            <a:r>
              <a:rPr lang="en-US" sz="2800" b="1" kern="1200" dirty="0" err="1">
                <a:solidFill>
                  <a:prstClr val="black"/>
                </a:solidFill>
              </a:rPr>
              <a:t>trên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tia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sau</a:t>
            </a:r>
            <a:r>
              <a:rPr lang="en-US" sz="2800" b="1" kern="1200" dirty="0">
                <a:solidFill>
                  <a:prstClr val="black"/>
                </a:solidFill>
              </a:rPr>
              <a:t>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7468B-169E-98FE-3307-3101CB68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553604"/>
            <a:ext cx="8311243" cy="1718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D9D0E3-52B3-49FC-5963-8791F90F199B}"/>
              </a:ext>
            </a:extLst>
          </p:cNvPr>
          <p:cNvSpPr/>
          <p:nvPr/>
        </p:nvSpPr>
        <p:spPr>
          <a:xfrm>
            <a:off x="1494064" y="2824843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648A4-0D32-BA0E-B10C-BA4B34CFBE59}"/>
              </a:ext>
            </a:extLst>
          </p:cNvPr>
          <p:cNvSpPr/>
          <p:nvPr/>
        </p:nvSpPr>
        <p:spPr>
          <a:xfrm>
            <a:off x="2490107" y="2808515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18DBC-8611-286E-264F-E7DB0A31D1C3}"/>
              </a:ext>
            </a:extLst>
          </p:cNvPr>
          <p:cNvSpPr/>
          <p:nvPr/>
        </p:nvSpPr>
        <p:spPr>
          <a:xfrm>
            <a:off x="5372100" y="2824844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C7992-3D8F-BCD7-AEFF-31C17F7ED5D8}"/>
              </a:ext>
            </a:extLst>
          </p:cNvPr>
          <p:cNvSpPr/>
          <p:nvPr/>
        </p:nvSpPr>
        <p:spPr>
          <a:xfrm>
            <a:off x="6727371" y="2841173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0,83</a:t>
            </a:r>
          </a:p>
        </p:txBody>
      </p:sp>
    </p:spTree>
    <p:extLst>
      <p:ext uri="{BB962C8B-B14F-4D97-AF65-F5344CB8AC3E}">
        <p14:creationId xmlns:p14="http://schemas.microsoft.com/office/powerpoint/2010/main" val="33714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8169FDBC-20AF-A26C-5070-6790C6911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43" y="1068067"/>
            <a:ext cx="3480134" cy="28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</a:rPr>
              <a:t>Lấy hai tờ giấy có lưới ô vuông, mỗi tờ gồm 100 ô vuông. Tô màu vào lưới ô để biểu diễn các số thập phân 0,25; 0,6 rồi dán vào vở.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CC35B4-B1B7-B508-DDF6-51A40642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1612482"/>
            <a:ext cx="5001305" cy="331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4992E-9BF5-2A75-F65B-7B208BA00662}"/>
                  </a:ext>
                </a:extLst>
              </p:cNvPr>
              <p:cNvSpPr txBox="1"/>
              <p:nvPr/>
            </p:nvSpPr>
            <p:spPr>
              <a:xfrm>
                <a:off x="5355770" y="1771650"/>
                <a:ext cx="3453493" cy="295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vi-VN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=0,25;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vi-VN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=0,6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 tô màu vào 25 ô vuông nhỏ để biểu diễn các số thập phân 0,25.</a:t>
                </a:r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 màu vào 60 ô vuông nhỏ để biểu diễn các số thập phân 0,6.</a:t>
                </a:r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4992E-9BF5-2A75-F65B-7B208BA0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0" y="1771650"/>
                <a:ext cx="3453493" cy="2950551"/>
              </a:xfrm>
              <a:prstGeom prst="rect">
                <a:avLst/>
              </a:prstGeom>
              <a:blipFill>
                <a:blip r:embed="rId3"/>
                <a:stretch>
                  <a:fillRect l="-1590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5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395" y="1"/>
            <a:ext cx="2654124" cy="1525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1" y="302896"/>
            <a:ext cx="1221582" cy="6439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786" y="624850"/>
            <a:ext cx="4572009" cy="4572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0" y="-190264"/>
            <a:ext cx="51435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2552700"/>
            <a:ext cx="25908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2667000" y="2228850"/>
            <a:ext cx="5170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</a:pP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bất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vai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thống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lang="en-US" sz="69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0"/>
            <a:ext cx="5100822" cy="2248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6A57C-FE48-C2A6-3EB5-30F9E82C45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100" y="895350"/>
            <a:ext cx="3886537" cy="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278" y="238355"/>
            <a:ext cx="8655445" cy="4666792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图片 12">
            <a:extLst>
              <a:ext uri="{FF2B5EF4-FFF2-40B4-BE49-F238E27FC236}">
                <a16:creationId xmlns:a16="http://schemas.microsoft.com/office/drawing/2014/main" id="{FF37ADDB-793F-EE0F-587A-6FEC85B63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1695450"/>
            <a:ext cx="3318553" cy="3318553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0B8EE60-36EB-C985-5742-940EA5561488}"/>
              </a:ext>
            </a:extLst>
          </p:cNvPr>
          <p:cNvSpPr/>
          <p:nvPr/>
        </p:nvSpPr>
        <p:spPr>
          <a:xfrm>
            <a:off x="1181100" y="1085850"/>
            <a:ext cx="2247900" cy="1028700"/>
          </a:xfrm>
          <a:prstGeom prst="wedgeRoundRectCallout">
            <a:avLst>
              <a:gd name="adj1" fmla="val 48306"/>
              <a:gd name="adj2" fmla="val 740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33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3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3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0,02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3D83402-6844-0916-1CC5-D5F6B273B2E6}"/>
              </a:ext>
            </a:extLst>
          </p:cNvPr>
          <p:cNvSpPr/>
          <p:nvPr/>
        </p:nvSpPr>
        <p:spPr>
          <a:xfrm>
            <a:off x="5067300" y="857250"/>
            <a:ext cx="3352800" cy="1028700"/>
          </a:xfrm>
          <a:prstGeom prst="wedgeRoundRectCallout">
            <a:avLst>
              <a:gd name="adj1" fmla="val -32414"/>
              <a:gd name="adj2" fmla="val 719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phảy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33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5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EF311B-BE9A-595A-AAC7-F819E17E4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309" y="1467939"/>
            <a:ext cx="5175953" cy="251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73479"/>
            <a:ext cx="8473439" cy="486591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C124F-01BA-D82E-86D9-CC090FCC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9" y="208943"/>
            <a:ext cx="7452632" cy="33030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D6E72E-6537-B180-F29E-2D61A49B394F}"/>
              </a:ext>
            </a:extLst>
          </p:cNvPr>
          <p:cNvSpPr/>
          <p:nvPr/>
        </p:nvSpPr>
        <p:spPr>
          <a:xfrm>
            <a:off x="800100" y="3409950"/>
            <a:ext cx="7467600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vi-VN" sz="22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 giấy được chia làm bao nhiêu phần bằng nhau?</a:t>
            </a:r>
            <a:endParaRPr lang="en-US" sz="2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81DD66-2CD3-2ADF-1D9D-0E74FA863755}"/>
              </a:ext>
            </a:extLst>
          </p:cNvPr>
          <p:cNvSpPr/>
          <p:nvPr/>
        </p:nvSpPr>
        <p:spPr>
          <a:xfrm>
            <a:off x="2664279" y="4033157"/>
            <a:ext cx="3622221" cy="5715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B5B358-E903-8E00-75C9-AA58980362EA}"/>
              </a:ext>
            </a:extLst>
          </p:cNvPr>
          <p:cNvSpPr/>
          <p:nvPr/>
        </p:nvSpPr>
        <p:spPr>
          <a:xfrm>
            <a:off x="903515" y="3390900"/>
            <a:ext cx="7467600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vi-VN" sz="22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viết phân số biểu thị phần tô màu của tờ giấy.</a:t>
            </a:r>
            <a:endParaRPr lang="en-US" sz="2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705D950-294F-57B9-B677-1BF04C63A546}"/>
                  </a:ext>
                </a:extLst>
              </p:cNvPr>
              <p:cNvSpPr/>
              <p:nvPr/>
            </p:nvSpPr>
            <p:spPr>
              <a:xfrm>
                <a:off x="1763485" y="3867149"/>
                <a:ext cx="5225143" cy="957944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200" b="1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705D950-294F-57B9-B677-1BF04C63A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5" y="3867149"/>
                <a:ext cx="5225143" cy="9579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6E18F5-6725-6CA4-B12F-AB8BCEC98E2D}"/>
              </a:ext>
            </a:extLst>
          </p:cNvPr>
          <p:cNvSpPr/>
          <p:nvPr/>
        </p:nvSpPr>
        <p:spPr>
          <a:xfrm>
            <a:off x="228601" y="247650"/>
            <a:ext cx="8648700" cy="46863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2C41D0-9EC5-C37B-4A65-FE5FB0533C1B}"/>
              </a:ext>
            </a:extLst>
          </p:cNvPr>
          <p:cNvSpPr/>
          <p:nvPr/>
        </p:nvSpPr>
        <p:spPr>
          <a:xfrm>
            <a:off x="723900" y="895350"/>
            <a:ext cx="3456214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/>
              <p:nvPr/>
            </p:nvSpPr>
            <p:spPr>
              <a:xfrm>
                <a:off x="876300" y="971550"/>
                <a:ext cx="24384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0,01</m:t>
                      </m:r>
                    </m:oMath>
                  </m:oMathPara>
                </a14:m>
                <a:endPara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971550"/>
                <a:ext cx="2438400" cy="554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/>
              <p:nvPr/>
            </p:nvSpPr>
            <p:spPr>
              <a:xfrm>
                <a:off x="759277" y="1507672"/>
                <a:ext cx="33963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 xmlns:m="http://schemas.openxmlformats.org/officeDocument/2006/math">
                    <m:r>
                      <a:rPr lang="en-US" sz="16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0,</m:t>
                    </m:r>
                    <m:r>
                      <a:rPr lang="en-US" sz="16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 đọ</m:t>
                    </m:r>
                    <m:r>
                      <m:rPr>
                        <m:sty m:val="p"/>
                      </m:rP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c</m:t>
                    </m:r>
                  </m:oMath>
                </a14:m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phẩy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7" y="1507672"/>
                <a:ext cx="3396343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/>
              <p:nvPr/>
            </p:nvSpPr>
            <p:spPr>
              <a:xfrm>
                <a:off x="762000" y="1771650"/>
                <a:ext cx="2590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lang="en-US" sz="16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1650"/>
                <a:ext cx="25908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/>
              <p:nvPr/>
            </p:nvSpPr>
            <p:spPr>
              <a:xfrm>
                <a:off x="914400" y="2305050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ậ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05050"/>
                <a:ext cx="2590800" cy="338554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0D773E-2E8C-B925-2468-F37753195FA1}"/>
              </a:ext>
            </a:extLst>
          </p:cNvPr>
          <p:cNvSpPr/>
          <p:nvPr/>
        </p:nvSpPr>
        <p:spPr>
          <a:xfrm>
            <a:off x="4865914" y="895350"/>
            <a:ext cx="3829050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/>
              <p:nvPr/>
            </p:nvSpPr>
            <p:spPr>
              <a:xfrm>
                <a:off x="5140778" y="996042"/>
                <a:ext cx="24384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0,23</m:t>
                      </m:r>
                    </m:oMath>
                  </m:oMathPara>
                </a14:m>
                <a:endPara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78" y="996042"/>
                <a:ext cx="2438400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/>
              <p:nvPr/>
            </p:nvSpPr>
            <p:spPr>
              <a:xfrm>
                <a:off x="5178877" y="1491342"/>
                <a:ext cx="35242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 xmlns:m="http://schemas.openxmlformats.org/officeDocument/2006/math">
                    <m:r>
                      <a:rPr lang="en-US" sz="16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0,</m:t>
                    </m:r>
                    <m:r>
                      <a:rPr lang="en-US" sz="16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 đọ</m:t>
                    </m:r>
                    <m:r>
                      <m:rPr>
                        <m:sty m:val="p"/>
                      </m:rP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c</m:t>
                    </m:r>
                  </m:oMath>
                </a14:m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phẩy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hai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mươi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7" y="1491342"/>
                <a:ext cx="3524251" cy="338554"/>
              </a:xfrm>
              <a:prstGeom prst="rect">
                <a:avLst/>
              </a:prstGeom>
              <a:blipFill>
                <a:blip r:embed="rId7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/>
              <p:nvPr/>
            </p:nvSpPr>
            <p:spPr>
              <a:xfrm>
                <a:off x="5026478" y="1796142"/>
                <a:ext cx="2590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lang="en-US" sz="16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78" y="1796142"/>
                <a:ext cx="259080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/>
              <p:nvPr/>
            </p:nvSpPr>
            <p:spPr>
              <a:xfrm>
                <a:off x="5178878" y="2329542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ậ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8" y="2329542"/>
                <a:ext cx="2590800" cy="33855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6E18F5-6725-6CA4-B12F-AB8BCEC98E2D}"/>
              </a:ext>
            </a:extLst>
          </p:cNvPr>
          <p:cNvSpPr/>
          <p:nvPr/>
        </p:nvSpPr>
        <p:spPr>
          <a:xfrm>
            <a:off x="228601" y="247650"/>
            <a:ext cx="8648700" cy="46863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C164D5-B459-E5D1-07ED-7BA682D3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76157"/>
              </p:ext>
            </p:extLst>
          </p:nvPr>
        </p:nvGraphicFramePr>
        <p:xfrm>
          <a:off x="685800" y="1045935"/>
          <a:ext cx="7848600" cy="240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5461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CA53BE-9C63-00AC-1518-8743FD9CA6EC}"/>
              </a:ext>
            </a:extLst>
          </p:cNvPr>
          <p:cNvSpPr txBox="1"/>
          <p:nvPr/>
        </p:nvSpPr>
        <p:spPr>
          <a:xfrm>
            <a:off x="800100" y="23621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0,01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20403-F822-CA10-1830-A52346F2AAE4}"/>
              </a:ext>
            </a:extLst>
          </p:cNvPr>
          <p:cNvSpPr txBox="1"/>
          <p:nvPr/>
        </p:nvSpPr>
        <p:spPr>
          <a:xfrm>
            <a:off x="2392136" y="23812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D927-4A01-CCB5-2AD7-56283586509A}"/>
              </a:ext>
            </a:extLst>
          </p:cNvPr>
          <p:cNvSpPr txBox="1"/>
          <p:nvPr/>
        </p:nvSpPr>
        <p:spPr>
          <a:xfrm>
            <a:off x="3946072" y="23785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9E7D0-3307-633A-4298-E42BE8D045B1}"/>
              </a:ext>
            </a:extLst>
          </p:cNvPr>
          <p:cNvSpPr txBox="1"/>
          <p:nvPr/>
        </p:nvSpPr>
        <p:spPr>
          <a:xfrm>
            <a:off x="5527222" y="238941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86A35-D4F6-C993-DF92-A33B2E097325}"/>
              </a:ext>
            </a:extLst>
          </p:cNvPr>
          <p:cNvSpPr txBox="1"/>
          <p:nvPr/>
        </p:nvSpPr>
        <p:spPr>
          <a:xfrm>
            <a:off x="7045779" y="240574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C6C9B-A79C-23DB-9E85-8635CB38695D}"/>
              </a:ext>
            </a:extLst>
          </p:cNvPr>
          <p:cNvSpPr txBox="1"/>
          <p:nvPr/>
        </p:nvSpPr>
        <p:spPr>
          <a:xfrm>
            <a:off x="816428" y="2925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0,23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A0DA3-1A42-C87E-0D5D-5AF49C2D4401}"/>
              </a:ext>
            </a:extLst>
          </p:cNvPr>
          <p:cNvSpPr txBox="1"/>
          <p:nvPr/>
        </p:nvSpPr>
        <p:spPr>
          <a:xfrm>
            <a:off x="2408464" y="294458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C3940-B24C-4852-1F2D-2B11E4E30DD8}"/>
              </a:ext>
            </a:extLst>
          </p:cNvPr>
          <p:cNvSpPr txBox="1"/>
          <p:nvPr/>
        </p:nvSpPr>
        <p:spPr>
          <a:xfrm>
            <a:off x="3962400" y="29418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CCF28-513E-07BE-DBD2-47D74E498A3A}"/>
              </a:ext>
            </a:extLst>
          </p:cNvPr>
          <p:cNvSpPr txBox="1"/>
          <p:nvPr/>
        </p:nvSpPr>
        <p:spPr>
          <a:xfrm>
            <a:off x="5543550" y="29527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C4EB5-5717-E530-34C5-B3CA595085B2}"/>
              </a:ext>
            </a:extLst>
          </p:cNvPr>
          <p:cNvSpPr txBox="1"/>
          <p:nvPr/>
        </p:nvSpPr>
        <p:spPr>
          <a:xfrm>
            <a:off x="7062107" y="296907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94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2" grpId="0"/>
      <p:bldP spid="3" grpId="0"/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2B4C34F-BB5A-2894-51C0-C628AF0F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9" y="1038348"/>
            <a:ext cx="4520133" cy="34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279</Words>
  <Application>Microsoft Office PowerPoint</Application>
  <PresentationFormat>On-screen Show (16:9)</PresentationFormat>
  <Paragraphs>57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等线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</cp:lastModifiedBy>
  <cp:revision>60</cp:revision>
  <dcterms:modified xsi:type="dcterms:W3CDTF">2024-09-18T16:00:23Z</dcterms:modified>
</cp:coreProperties>
</file>