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7" r:id="rId4"/>
  </p:sldMasterIdLst>
  <p:notesMasterIdLst>
    <p:notesMasterId r:id="rId33"/>
  </p:notesMasterIdLst>
  <p:sldIdLst>
    <p:sldId id="328" r:id="rId5"/>
    <p:sldId id="262" r:id="rId6"/>
    <p:sldId id="257" r:id="rId7"/>
    <p:sldId id="259" r:id="rId8"/>
    <p:sldId id="4411" r:id="rId9"/>
    <p:sldId id="260" r:id="rId10"/>
    <p:sldId id="256" r:id="rId11"/>
    <p:sldId id="329" r:id="rId12"/>
    <p:sldId id="263" r:id="rId13"/>
    <p:sldId id="330" r:id="rId14"/>
    <p:sldId id="331" r:id="rId15"/>
    <p:sldId id="332" r:id="rId16"/>
    <p:sldId id="334" r:id="rId17"/>
    <p:sldId id="4412" r:id="rId18"/>
    <p:sldId id="4413"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13</a:t>
            </a:fld>
            <a:endParaRPr lang="en-US"/>
          </a:p>
        </p:txBody>
      </p:sp>
    </p:spTree>
    <p:extLst>
      <p:ext uri="{BB962C8B-B14F-4D97-AF65-F5344CB8AC3E}">
        <p14:creationId xmlns:p14="http://schemas.microsoft.com/office/powerpoint/2010/main" val="256458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25</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9/27/2024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087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86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13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1413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26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417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2789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3415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7264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56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18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9/27/2024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7162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3.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4.png"/><Relationship Id="rId18" Type="http://schemas.openxmlformats.org/officeDocument/2006/relationships/image" Target="../media/image26.png"/><Relationship Id="rId3" Type="http://schemas.microsoft.com/office/2007/relationships/media" Target="../media/media3.m4a"/><Relationship Id="rId21" Type="http://schemas.openxmlformats.org/officeDocument/2006/relationships/image" Target="../media/image21.png"/><Relationship Id="rId7" Type="http://schemas.openxmlformats.org/officeDocument/2006/relationships/video" Target="../media/media5.mp4"/><Relationship Id="rId12" Type="http://schemas.openxmlformats.org/officeDocument/2006/relationships/image" Target="../media/image37.svg"/><Relationship Id="rId17" Type="http://schemas.openxmlformats.org/officeDocument/2006/relationships/image" Target="../media/image40.png"/><Relationship Id="rId2" Type="http://schemas.microsoft.com/office/2007/relationships/media" Target="../media/media2.m4a"/><Relationship Id="rId16" Type="http://schemas.openxmlformats.org/officeDocument/2006/relationships/image" Target="../media/image39.svg"/><Relationship Id="rId20" Type="http://schemas.openxmlformats.org/officeDocument/2006/relationships/image" Target="../media/image40.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3.png"/><Relationship Id="rId5" Type="http://schemas.microsoft.com/office/2007/relationships/media" Target="../media/media4.mp3"/><Relationship Id="rId15" Type="http://schemas.openxmlformats.org/officeDocument/2006/relationships/image" Target="../media/image25.png"/><Relationship Id="rId10" Type="http://schemas.openxmlformats.org/officeDocument/2006/relationships/image" Target="../media/image22.jpe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28.jpeg"/><Relationship Id="rId14" Type="http://schemas.openxmlformats.org/officeDocument/2006/relationships/image" Target="../media/image38.svg"/><Relationship Id="rId22"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3.png"/><Relationship Id="rId19" Type="http://schemas.openxmlformats.org/officeDocument/2006/relationships/image" Target="../media/image21.pn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44.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F20DB3E-1F43-7008-4680-D80F0B06A84A}"/>
              </a:ext>
            </a:extLst>
          </p:cNvPr>
          <p:cNvPicPr>
            <a:picLocks noChangeAspect="1"/>
          </p:cNvPicPr>
          <p:nvPr/>
        </p:nvPicPr>
        <p:blipFill>
          <a:blip r:embed="rId2"/>
          <a:stretch>
            <a:fillRect/>
          </a:stretch>
        </p:blipFill>
        <p:spPr>
          <a:xfrm>
            <a:off x="2405742" y="584427"/>
            <a:ext cx="6825344" cy="5662903"/>
          </a:xfrm>
          <a:prstGeom prst="rect">
            <a:avLst/>
          </a:prstGeom>
        </p:spPr>
      </p:pic>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FF6C3B9A-3E22-A13E-4430-E13935345138}"/>
              </a:ext>
            </a:extLst>
          </p:cNvPr>
          <p:cNvSpPr txBox="1"/>
          <p:nvPr/>
        </p:nvSpPr>
        <p:spPr>
          <a:xfrm>
            <a:off x="1077686" y="500743"/>
            <a:ext cx="6281057" cy="646331"/>
          </a:xfrm>
          <a:prstGeom prst="rect">
            <a:avLst/>
          </a:prstGeom>
          <a:noFill/>
        </p:spPr>
        <p:txBody>
          <a:bodyPr wrap="square" rtlCol="0">
            <a:spAutoFit/>
          </a:bodyPr>
          <a:lstStyle/>
          <a:p>
            <a:r>
              <a:rPr lang="en-US" sz="3600" b="1" dirty="0">
                <a:solidFill>
                  <a:srgbClr val="0070C0"/>
                </a:solidFill>
              </a:rPr>
              <a:t>1. So </a:t>
            </a:r>
            <a:r>
              <a:rPr lang="en-US" sz="3600" b="1" dirty="0" err="1">
                <a:solidFill>
                  <a:srgbClr val="0070C0"/>
                </a:solidFill>
              </a:rPr>
              <a:t>sánh</a:t>
            </a:r>
            <a:r>
              <a:rPr lang="en-US" sz="3600" b="1" dirty="0">
                <a:solidFill>
                  <a:srgbClr val="0070C0"/>
                </a:solidFill>
              </a:rPr>
              <a:t> 7,3 </a:t>
            </a:r>
            <a:r>
              <a:rPr lang="en-US" sz="3600" b="1" dirty="0" err="1">
                <a:solidFill>
                  <a:srgbClr val="0070C0"/>
                </a:solidFill>
              </a:rPr>
              <a:t>và</a:t>
            </a:r>
            <a:r>
              <a:rPr lang="en-US" sz="3600" b="1" dirty="0">
                <a:solidFill>
                  <a:srgbClr val="0070C0"/>
                </a:solidFill>
              </a:rPr>
              <a:t> 6,5</a:t>
            </a:r>
          </a:p>
        </p:txBody>
      </p:sp>
      <p:graphicFrame>
        <p:nvGraphicFramePr>
          <p:cNvPr id="18" name="Table 17">
            <a:extLst>
              <a:ext uri="{FF2B5EF4-FFF2-40B4-BE49-F238E27FC236}">
                <a16:creationId xmlns:a16="http://schemas.microsoft.com/office/drawing/2014/main" id="{5A054065-0E7A-8678-A813-54CC0CD145A8}"/>
              </a:ext>
            </a:extLst>
          </p:cNvPr>
          <p:cNvGraphicFramePr>
            <a:graphicFrameLocks noGrp="1"/>
          </p:cNvGraphicFramePr>
          <p:nvPr>
            <p:extLst>
              <p:ext uri="{D42A27DB-BD31-4B8C-83A1-F6EECF244321}">
                <p14:modId xmlns:p14="http://schemas.microsoft.com/office/powerpoint/2010/main" val="166934753"/>
              </p:ext>
            </p:extLst>
          </p:nvPr>
        </p:nvGraphicFramePr>
        <p:xfrm>
          <a:off x="2902857" y="1536093"/>
          <a:ext cx="8127999" cy="1989506"/>
        </p:xfrm>
        <a:graphic>
          <a:graphicData uri="http://schemas.openxmlformats.org/drawingml/2006/table">
            <a:tbl>
              <a:tblPr firstRow="1" bandRow="1">
                <a:tableStyleId>{5C22544A-7EE6-4342-B048-85BDC9FD1C3A}</a:tableStyleId>
              </a:tblPr>
              <a:tblGrid>
                <a:gridCol w="3487057">
                  <a:extLst>
                    <a:ext uri="{9D8B030D-6E8A-4147-A177-3AD203B41FA5}">
                      <a16:colId xmlns:a16="http://schemas.microsoft.com/office/drawing/2014/main" val="1688828043"/>
                    </a:ext>
                  </a:extLst>
                </a:gridCol>
                <a:gridCol w="816429">
                  <a:extLst>
                    <a:ext uri="{9D8B030D-6E8A-4147-A177-3AD203B41FA5}">
                      <a16:colId xmlns:a16="http://schemas.microsoft.com/office/drawing/2014/main" val="3050216634"/>
                    </a:ext>
                  </a:extLst>
                </a:gridCol>
                <a:gridCol w="3824513">
                  <a:extLst>
                    <a:ext uri="{9D8B030D-6E8A-4147-A177-3AD203B41FA5}">
                      <a16:colId xmlns:a16="http://schemas.microsoft.com/office/drawing/2014/main" val="3033244266"/>
                    </a:ext>
                  </a:extLst>
                </a:gridCol>
              </a:tblGrid>
              <a:tr h="587426">
                <a:tc>
                  <a:txBody>
                    <a:bodyPr/>
                    <a:lstStyle/>
                    <a:p>
                      <a:pPr algn="ctr"/>
                      <a:r>
                        <a:rPr lang="en-US" sz="3200" dirty="0" err="1"/>
                        <a:t>Phần</a:t>
                      </a:r>
                      <a:r>
                        <a:rPr lang="en-US" sz="3200" dirty="0"/>
                        <a:t> </a:t>
                      </a:r>
                      <a:r>
                        <a:rPr lang="en-US" sz="3200" dirty="0" err="1"/>
                        <a:t>nguyên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err="1"/>
                        <a:t>Phần</a:t>
                      </a:r>
                      <a:r>
                        <a:rPr lang="en-US" sz="3200" dirty="0"/>
                        <a:t> </a:t>
                      </a:r>
                      <a:r>
                        <a:rPr lang="en-US" sz="3200" dirty="0" err="1"/>
                        <a:t>thập</a:t>
                      </a:r>
                      <a:r>
                        <a:rPr lang="en-US" sz="3200" dirty="0"/>
                        <a:t> </a:t>
                      </a:r>
                      <a:r>
                        <a:rPr lang="en-US" sz="3200" dirty="0" err="1"/>
                        <a:t>phân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256995327"/>
                  </a:ext>
                </a:extLst>
              </a:tr>
              <a:tr h="587426">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1053911"/>
                  </a:ext>
                </a:extLst>
              </a:tr>
              <a:tr h="587426">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7540495"/>
                  </a:ext>
                </a:extLst>
              </a:tr>
            </a:tbl>
          </a:graphicData>
        </a:graphic>
      </p:graphicFrame>
      <p:sp>
        <p:nvSpPr>
          <p:cNvPr id="19" name="Rectangle 18">
            <a:extLst>
              <a:ext uri="{FF2B5EF4-FFF2-40B4-BE49-F238E27FC236}">
                <a16:creationId xmlns:a16="http://schemas.microsoft.com/office/drawing/2014/main" id="{EE443F4C-3AD4-D940-4AD8-4EF019D18AAA}"/>
              </a:ext>
            </a:extLst>
          </p:cNvPr>
          <p:cNvSpPr/>
          <p:nvPr/>
        </p:nvSpPr>
        <p:spPr>
          <a:xfrm>
            <a:off x="1175657" y="2122713"/>
            <a:ext cx="881743"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7,3</a:t>
            </a:r>
          </a:p>
        </p:txBody>
      </p:sp>
      <p:cxnSp>
        <p:nvCxnSpPr>
          <p:cNvPr id="21" name="Straight Arrow Connector 20">
            <a:extLst>
              <a:ext uri="{FF2B5EF4-FFF2-40B4-BE49-F238E27FC236}">
                <a16:creationId xmlns:a16="http://schemas.microsoft.com/office/drawing/2014/main" id="{10CDB939-B0F9-245F-DA3C-DEF6CAD4692F}"/>
              </a:ext>
            </a:extLst>
          </p:cNvPr>
          <p:cNvCxnSpPr/>
          <p:nvPr/>
        </p:nvCxnSpPr>
        <p:spPr>
          <a:xfrm>
            <a:off x="2122715" y="2481942"/>
            <a:ext cx="67491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43AD7B-ED78-A06B-A402-061AF4AA659F}"/>
              </a:ext>
            </a:extLst>
          </p:cNvPr>
          <p:cNvSpPr txBox="1"/>
          <p:nvPr/>
        </p:nvSpPr>
        <p:spPr>
          <a:xfrm>
            <a:off x="4365172" y="2100944"/>
            <a:ext cx="1349829" cy="707886"/>
          </a:xfrm>
          <a:prstGeom prst="rect">
            <a:avLst/>
          </a:prstGeom>
          <a:noFill/>
        </p:spPr>
        <p:txBody>
          <a:bodyPr wrap="square" rtlCol="0">
            <a:spAutoFit/>
          </a:bodyPr>
          <a:lstStyle/>
          <a:p>
            <a:r>
              <a:rPr lang="en-US" sz="4000" dirty="0">
                <a:solidFill>
                  <a:srgbClr val="002060"/>
                </a:solidFill>
              </a:rPr>
              <a:t>7</a:t>
            </a:r>
          </a:p>
        </p:txBody>
      </p:sp>
      <p:sp>
        <p:nvSpPr>
          <p:cNvPr id="23" name="TextBox 22">
            <a:extLst>
              <a:ext uri="{FF2B5EF4-FFF2-40B4-BE49-F238E27FC236}">
                <a16:creationId xmlns:a16="http://schemas.microsoft.com/office/drawing/2014/main" id="{AD39FAC1-F848-347D-8F97-497E0F736108}"/>
              </a:ext>
            </a:extLst>
          </p:cNvPr>
          <p:cNvSpPr txBox="1"/>
          <p:nvPr/>
        </p:nvSpPr>
        <p:spPr>
          <a:xfrm>
            <a:off x="6520544" y="2155372"/>
            <a:ext cx="620485" cy="707886"/>
          </a:xfrm>
          <a:prstGeom prst="rect">
            <a:avLst/>
          </a:prstGeom>
          <a:noFill/>
        </p:spPr>
        <p:txBody>
          <a:bodyPr wrap="square" rtlCol="0">
            <a:spAutoFit/>
          </a:bodyPr>
          <a:lstStyle/>
          <a:p>
            <a:r>
              <a:rPr lang="en-US" sz="4000" dirty="0">
                <a:solidFill>
                  <a:srgbClr val="002060"/>
                </a:solidFill>
              </a:rPr>
              <a:t>,</a:t>
            </a:r>
          </a:p>
        </p:txBody>
      </p:sp>
      <p:sp>
        <p:nvSpPr>
          <p:cNvPr id="24" name="TextBox 23">
            <a:extLst>
              <a:ext uri="{FF2B5EF4-FFF2-40B4-BE49-F238E27FC236}">
                <a16:creationId xmlns:a16="http://schemas.microsoft.com/office/drawing/2014/main" id="{90D1310D-A3CA-6694-5EA3-F92FA206BC4E}"/>
              </a:ext>
            </a:extLst>
          </p:cNvPr>
          <p:cNvSpPr txBox="1"/>
          <p:nvPr/>
        </p:nvSpPr>
        <p:spPr>
          <a:xfrm>
            <a:off x="8937173" y="2057400"/>
            <a:ext cx="620485" cy="707886"/>
          </a:xfrm>
          <a:prstGeom prst="rect">
            <a:avLst/>
          </a:prstGeom>
          <a:noFill/>
        </p:spPr>
        <p:txBody>
          <a:bodyPr wrap="square" rtlCol="0">
            <a:spAutoFit/>
          </a:bodyPr>
          <a:lstStyle/>
          <a:p>
            <a:r>
              <a:rPr lang="en-US" sz="4000" dirty="0">
                <a:solidFill>
                  <a:srgbClr val="002060"/>
                </a:solidFill>
              </a:rPr>
              <a:t>3</a:t>
            </a:r>
          </a:p>
        </p:txBody>
      </p:sp>
      <p:sp>
        <p:nvSpPr>
          <p:cNvPr id="25" name="Rectangle 24">
            <a:extLst>
              <a:ext uri="{FF2B5EF4-FFF2-40B4-BE49-F238E27FC236}">
                <a16:creationId xmlns:a16="http://schemas.microsoft.com/office/drawing/2014/main" id="{BB70B560-F1C7-494A-1730-F176CC97F73D}"/>
              </a:ext>
            </a:extLst>
          </p:cNvPr>
          <p:cNvSpPr/>
          <p:nvPr/>
        </p:nvSpPr>
        <p:spPr>
          <a:xfrm>
            <a:off x="1219200" y="2960913"/>
            <a:ext cx="881743"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6,5</a:t>
            </a:r>
          </a:p>
        </p:txBody>
      </p:sp>
      <p:cxnSp>
        <p:nvCxnSpPr>
          <p:cNvPr id="26" name="Straight Arrow Connector 25">
            <a:extLst>
              <a:ext uri="{FF2B5EF4-FFF2-40B4-BE49-F238E27FC236}">
                <a16:creationId xmlns:a16="http://schemas.microsoft.com/office/drawing/2014/main" id="{36AFEB47-4197-C354-72A8-16DF2A68DCD0}"/>
              </a:ext>
            </a:extLst>
          </p:cNvPr>
          <p:cNvCxnSpPr/>
          <p:nvPr/>
        </p:nvCxnSpPr>
        <p:spPr>
          <a:xfrm>
            <a:off x="2144486" y="3276600"/>
            <a:ext cx="67491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EDE50D-072C-58CC-0843-C4F61F9D0E1D}"/>
              </a:ext>
            </a:extLst>
          </p:cNvPr>
          <p:cNvSpPr txBox="1"/>
          <p:nvPr/>
        </p:nvSpPr>
        <p:spPr>
          <a:xfrm>
            <a:off x="4365172" y="2808516"/>
            <a:ext cx="1349829" cy="707886"/>
          </a:xfrm>
          <a:prstGeom prst="rect">
            <a:avLst/>
          </a:prstGeom>
          <a:noFill/>
        </p:spPr>
        <p:txBody>
          <a:bodyPr wrap="square" rtlCol="0">
            <a:spAutoFit/>
          </a:bodyPr>
          <a:lstStyle/>
          <a:p>
            <a:r>
              <a:rPr lang="en-US" sz="4000" dirty="0">
                <a:solidFill>
                  <a:srgbClr val="002060"/>
                </a:solidFill>
              </a:rPr>
              <a:t>6</a:t>
            </a:r>
          </a:p>
        </p:txBody>
      </p:sp>
      <p:sp>
        <p:nvSpPr>
          <p:cNvPr id="28" name="TextBox 27">
            <a:extLst>
              <a:ext uri="{FF2B5EF4-FFF2-40B4-BE49-F238E27FC236}">
                <a16:creationId xmlns:a16="http://schemas.microsoft.com/office/drawing/2014/main" id="{691602DE-9E4C-D336-CB3E-43138DE543F9}"/>
              </a:ext>
            </a:extLst>
          </p:cNvPr>
          <p:cNvSpPr txBox="1"/>
          <p:nvPr/>
        </p:nvSpPr>
        <p:spPr>
          <a:xfrm>
            <a:off x="6542315" y="2786744"/>
            <a:ext cx="620485" cy="707886"/>
          </a:xfrm>
          <a:prstGeom prst="rect">
            <a:avLst/>
          </a:prstGeom>
          <a:noFill/>
        </p:spPr>
        <p:txBody>
          <a:bodyPr wrap="square" rtlCol="0">
            <a:spAutoFit/>
          </a:bodyPr>
          <a:lstStyle/>
          <a:p>
            <a:r>
              <a:rPr lang="en-US" sz="4000" dirty="0">
                <a:solidFill>
                  <a:srgbClr val="002060"/>
                </a:solidFill>
              </a:rPr>
              <a:t>,</a:t>
            </a:r>
          </a:p>
        </p:txBody>
      </p:sp>
      <p:sp>
        <p:nvSpPr>
          <p:cNvPr id="29" name="TextBox 28">
            <a:extLst>
              <a:ext uri="{FF2B5EF4-FFF2-40B4-BE49-F238E27FC236}">
                <a16:creationId xmlns:a16="http://schemas.microsoft.com/office/drawing/2014/main" id="{804234CF-39E2-BB19-4242-90F73274A135}"/>
              </a:ext>
            </a:extLst>
          </p:cNvPr>
          <p:cNvSpPr txBox="1"/>
          <p:nvPr/>
        </p:nvSpPr>
        <p:spPr>
          <a:xfrm>
            <a:off x="8937173" y="2797629"/>
            <a:ext cx="620485" cy="707886"/>
          </a:xfrm>
          <a:prstGeom prst="rect">
            <a:avLst/>
          </a:prstGeom>
          <a:noFill/>
        </p:spPr>
        <p:txBody>
          <a:bodyPr wrap="square" rtlCol="0">
            <a:spAutoFit/>
          </a:bodyPr>
          <a:lstStyle/>
          <a:p>
            <a:r>
              <a:rPr lang="en-US" sz="4000" dirty="0">
                <a:solidFill>
                  <a:srgbClr val="002060"/>
                </a:solidFill>
              </a:rPr>
              <a:t>5</a:t>
            </a:r>
          </a:p>
        </p:txBody>
      </p:sp>
      <p:cxnSp>
        <p:nvCxnSpPr>
          <p:cNvPr id="31" name="Straight Arrow Connector 30">
            <a:extLst>
              <a:ext uri="{FF2B5EF4-FFF2-40B4-BE49-F238E27FC236}">
                <a16:creationId xmlns:a16="http://schemas.microsoft.com/office/drawing/2014/main" id="{1EB5B25B-7D91-5430-DFA8-2D481645C373}"/>
              </a:ext>
            </a:extLst>
          </p:cNvPr>
          <p:cNvCxnSpPr>
            <a:cxnSpLocks/>
          </p:cNvCxnSpPr>
          <p:nvPr/>
        </p:nvCxnSpPr>
        <p:spPr>
          <a:xfrm>
            <a:off x="4528458" y="3570514"/>
            <a:ext cx="0" cy="54428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C7C1C2E-AB97-324B-4E8F-4ABC14729D59}"/>
              </a:ext>
            </a:extLst>
          </p:cNvPr>
          <p:cNvSpPr/>
          <p:nvPr/>
        </p:nvSpPr>
        <p:spPr>
          <a:xfrm>
            <a:off x="3875314" y="4158342"/>
            <a:ext cx="1240972"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7 &gt; 6</a:t>
            </a:r>
          </a:p>
        </p:txBody>
      </p:sp>
      <p:sp>
        <p:nvSpPr>
          <p:cNvPr id="34" name="TextBox 33">
            <a:extLst>
              <a:ext uri="{FF2B5EF4-FFF2-40B4-BE49-F238E27FC236}">
                <a16:creationId xmlns:a16="http://schemas.microsoft.com/office/drawing/2014/main" id="{5001C6EE-3D2D-D27A-007C-3FC2A3463B73}"/>
              </a:ext>
            </a:extLst>
          </p:cNvPr>
          <p:cNvSpPr txBox="1"/>
          <p:nvPr/>
        </p:nvSpPr>
        <p:spPr>
          <a:xfrm>
            <a:off x="2057399" y="5007429"/>
            <a:ext cx="6281057" cy="646331"/>
          </a:xfrm>
          <a:prstGeom prst="rect">
            <a:avLst/>
          </a:prstGeom>
          <a:noFill/>
        </p:spPr>
        <p:txBody>
          <a:bodyPr wrap="square" rtlCol="0">
            <a:spAutoFit/>
          </a:bodyPr>
          <a:lstStyle/>
          <a:p>
            <a:r>
              <a:rPr lang="en-US" sz="3600" b="1" dirty="0" err="1">
                <a:solidFill>
                  <a:srgbClr val="0070C0"/>
                </a:solidFill>
              </a:rPr>
              <a:t>Vậy</a:t>
            </a:r>
            <a:r>
              <a:rPr lang="en-US" sz="3600" b="1" dirty="0">
                <a:solidFill>
                  <a:srgbClr val="0070C0"/>
                </a:solidFill>
              </a:rPr>
              <a:t> 7,3 &gt; 6,5 hay 6,5 &lt; 7,3.</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wipe(down)">
                                      <p:cBhvr>
                                        <p:cTn id="7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p:bldP spid="24" grpId="0"/>
      <p:bldP spid="25" grpId="0" animBg="1"/>
      <p:bldP spid="27" grpId="0"/>
      <p:bldP spid="28" grpId="0"/>
      <p:bldP spid="29"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9268371" cy="4097274"/>
            <a:chOff x="134360" y="1281455"/>
            <a:chExt cx="8398657"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869220"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684109"/>
                        <a:gd name="connsiteY0" fmla="*/ 594651 h 3567838"/>
                        <a:gd name="connsiteX1" fmla="*/ 1168621 w 8684109"/>
                        <a:gd name="connsiteY1" fmla="*/ 0 h 3567838"/>
                        <a:gd name="connsiteX2" fmla="*/ 7515487 w 8684109"/>
                        <a:gd name="connsiteY2" fmla="*/ 0 h 3567838"/>
                        <a:gd name="connsiteX3" fmla="*/ 8684109 w 8684109"/>
                        <a:gd name="connsiteY3" fmla="*/ 594651 h 3567838"/>
                        <a:gd name="connsiteX4" fmla="*/ 8684109 w 8684109"/>
                        <a:gd name="connsiteY4" fmla="*/ 2973186 h 3567838"/>
                        <a:gd name="connsiteX5" fmla="*/ 7515487 w 8684109"/>
                        <a:gd name="connsiteY5" fmla="*/ 3567838 h 3567838"/>
                        <a:gd name="connsiteX6" fmla="*/ 1168621 w 8684109"/>
                        <a:gd name="connsiteY6" fmla="*/ 3567838 h 3567838"/>
                        <a:gd name="connsiteX7" fmla="*/ 0 w 8684109"/>
                        <a:gd name="connsiteY7" fmla="*/ 2973186 h 3567838"/>
                        <a:gd name="connsiteX8" fmla="*/ 0 w 8684109"/>
                        <a:gd name="connsiteY8" fmla="*/ 594651 h 3567838"/>
                        <a:gd name="connsiteX0" fmla="*/ 0 w 8684109"/>
                        <a:gd name="connsiteY0" fmla="*/ 594651 h 3567838"/>
                        <a:gd name="connsiteX1" fmla="*/ 1168621 w 8684109"/>
                        <a:gd name="connsiteY1" fmla="*/ 0 h 3567838"/>
                        <a:gd name="connsiteX2" fmla="*/ 7515487 w 8684109"/>
                        <a:gd name="connsiteY2" fmla="*/ 0 h 3567838"/>
                        <a:gd name="connsiteX3" fmla="*/ 8684109 w 8684109"/>
                        <a:gd name="connsiteY3" fmla="*/ 594651 h 3567838"/>
                        <a:gd name="connsiteX4" fmla="*/ 8684109 w 8684109"/>
                        <a:gd name="connsiteY4" fmla="*/ 2973186 h 3567838"/>
                        <a:gd name="connsiteX5" fmla="*/ 7515487 w 8684109"/>
                        <a:gd name="connsiteY5" fmla="*/ 3567838 h 3567838"/>
                        <a:gd name="connsiteX6" fmla="*/ 1168621 w 8684109"/>
                        <a:gd name="connsiteY6" fmla="*/ 3567838 h 3567838"/>
                        <a:gd name="connsiteX7" fmla="*/ 0 w 8684109"/>
                        <a:gd name="connsiteY7" fmla="*/ 2973186 h 3567838"/>
                        <a:gd name="connsiteX8" fmla="*/ 0 w 868410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4109" h="3567838" fill="none" extrusionOk="0">
                          <a:moveTo>
                            <a:pt x="0" y="594651"/>
                          </a:moveTo>
                          <a:cubicBezTo>
                            <a:pt x="-186734" y="211584"/>
                            <a:pt x="631303" y="91396"/>
                            <a:pt x="1168621" y="0"/>
                          </a:cubicBezTo>
                          <a:cubicBezTo>
                            <a:pt x="3866393" y="-93005"/>
                            <a:pt x="5635176" y="268902"/>
                            <a:pt x="7515487" y="0"/>
                          </a:cubicBezTo>
                          <a:cubicBezTo>
                            <a:pt x="8128439" y="-8014"/>
                            <a:pt x="8732551" y="217672"/>
                            <a:pt x="8684109" y="594651"/>
                          </a:cubicBezTo>
                          <a:cubicBezTo>
                            <a:pt x="8796692" y="1570711"/>
                            <a:pt x="8724728" y="1961545"/>
                            <a:pt x="8684109" y="2973186"/>
                          </a:cubicBezTo>
                          <a:cubicBezTo>
                            <a:pt x="8587764" y="3270507"/>
                            <a:pt x="8138851" y="3509405"/>
                            <a:pt x="7515487" y="3567838"/>
                          </a:cubicBezTo>
                          <a:cubicBezTo>
                            <a:pt x="6970469" y="3108072"/>
                            <a:pt x="4549775" y="3802937"/>
                            <a:pt x="1168621" y="3567838"/>
                          </a:cubicBezTo>
                          <a:cubicBezTo>
                            <a:pt x="425187" y="3604421"/>
                            <a:pt x="-21335" y="3379484"/>
                            <a:pt x="0" y="2973186"/>
                          </a:cubicBezTo>
                          <a:cubicBezTo>
                            <a:pt x="-145812" y="2331464"/>
                            <a:pt x="-192571" y="1334641"/>
                            <a:pt x="0" y="594651"/>
                          </a:cubicBezTo>
                          <a:close/>
                        </a:path>
                        <a:path w="8684109" h="3567838" stroke="0" extrusionOk="0">
                          <a:moveTo>
                            <a:pt x="0" y="594651"/>
                          </a:moveTo>
                          <a:cubicBezTo>
                            <a:pt x="-59616" y="171488"/>
                            <a:pt x="477097" y="-172525"/>
                            <a:pt x="1168621" y="0"/>
                          </a:cubicBezTo>
                          <a:cubicBezTo>
                            <a:pt x="1841709" y="-135663"/>
                            <a:pt x="6491365" y="-37336"/>
                            <a:pt x="7515487" y="0"/>
                          </a:cubicBezTo>
                          <a:cubicBezTo>
                            <a:pt x="8208339" y="-87131"/>
                            <a:pt x="8665359" y="295828"/>
                            <a:pt x="8684109" y="594651"/>
                          </a:cubicBezTo>
                          <a:cubicBezTo>
                            <a:pt x="8365464" y="871273"/>
                            <a:pt x="8697442" y="1872010"/>
                            <a:pt x="8684109" y="2973186"/>
                          </a:cubicBezTo>
                          <a:cubicBezTo>
                            <a:pt x="8765382" y="3323345"/>
                            <a:pt x="8156692" y="3534402"/>
                            <a:pt x="7515487" y="3567838"/>
                          </a:cubicBezTo>
                          <a:cubicBezTo>
                            <a:pt x="6349315" y="3622519"/>
                            <a:pt x="3206610" y="3612069"/>
                            <a:pt x="1168621" y="3567838"/>
                          </a:cubicBezTo>
                          <a:cubicBezTo>
                            <a:pt x="524009" y="3615183"/>
                            <a:pt x="94794" y="3260941"/>
                            <a:pt x="0" y="2973186"/>
                          </a:cubicBezTo>
                          <a:cubicBezTo>
                            <a:pt x="130814" y="2207266"/>
                            <a:pt x="-190076" y="1117089"/>
                            <a:pt x="0" y="594651"/>
                          </a:cubicBezTo>
                          <a:close/>
                        </a:path>
                        <a:path w="8684109" h="3567838" fill="none" stroke="0" extrusionOk="0">
                          <a:moveTo>
                            <a:pt x="0" y="594651"/>
                          </a:moveTo>
                          <a:cubicBezTo>
                            <a:pt x="-181012" y="153572"/>
                            <a:pt x="551410" y="-14725"/>
                            <a:pt x="1168621" y="0"/>
                          </a:cubicBezTo>
                          <a:cubicBezTo>
                            <a:pt x="3691732" y="-327187"/>
                            <a:pt x="5899065" y="111305"/>
                            <a:pt x="7515487" y="0"/>
                          </a:cubicBezTo>
                          <a:cubicBezTo>
                            <a:pt x="8144514" y="-38765"/>
                            <a:pt x="8697914" y="251367"/>
                            <a:pt x="8684109" y="594651"/>
                          </a:cubicBezTo>
                          <a:cubicBezTo>
                            <a:pt x="8799869" y="1557220"/>
                            <a:pt x="8625665" y="1957311"/>
                            <a:pt x="8684109" y="2973186"/>
                          </a:cubicBezTo>
                          <a:cubicBezTo>
                            <a:pt x="8627974" y="3298773"/>
                            <a:pt x="8122802" y="3488317"/>
                            <a:pt x="7515487" y="3567838"/>
                          </a:cubicBezTo>
                          <a:cubicBezTo>
                            <a:pt x="6877047" y="3815188"/>
                            <a:pt x="4173862" y="3295302"/>
                            <a:pt x="1168621" y="3567838"/>
                          </a:cubicBezTo>
                          <a:cubicBezTo>
                            <a:pt x="471271" y="3602475"/>
                            <a:pt x="-4113" y="3320115"/>
                            <a:pt x="0" y="2973186"/>
                          </a:cubicBezTo>
                          <a:cubicBezTo>
                            <a:pt x="-176523" y="2360273"/>
                            <a:pt x="-106173" y="1392778"/>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Trong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thập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phân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nguyên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khác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nhau</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thập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phân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nguyên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thì</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3"/>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FF6C3B9A-3E22-A13E-4430-E13935345138}"/>
              </a:ext>
            </a:extLst>
          </p:cNvPr>
          <p:cNvSpPr txBox="1"/>
          <p:nvPr/>
        </p:nvSpPr>
        <p:spPr>
          <a:xfrm>
            <a:off x="1077686" y="500743"/>
            <a:ext cx="62810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a:ea typeface="+mn-ea"/>
                <a:cs typeface="+mn-cs"/>
              </a:rPr>
              <a:t>2. So </a:t>
            </a:r>
            <a:r>
              <a:rPr kumimoji="0" lang="en-US" sz="3600" b="1" i="0" u="none" strike="noStrike" kern="1200" cap="none" spc="0" normalizeH="0" baseline="0" noProof="0" dirty="0" err="1">
                <a:ln>
                  <a:noFill/>
                </a:ln>
                <a:solidFill>
                  <a:srgbClr val="0070C0"/>
                </a:solidFill>
                <a:effectLst/>
                <a:uLnTx/>
                <a:uFillTx/>
                <a:latin typeface="Calibri"/>
                <a:ea typeface="+mn-ea"/>
                <a:cs typeface="+mn-cs"/>
              </a:rPr>
              <a:t>sánh</a:t>
            </a:r>
            <a:r>
              <a:rPr kumimoji="0" lang="en-US" sz="3600" b="1" i="0" u="none" strike="noStrike" kern="1200" cap="none" spc="0" normalizeH="0" noProof="0" dirty="0">
                <a:ln>
                  <a:noFill/>
                </a:ln>
                <a:solidFill>
                  <a:srgbClr val="0070C0"/>
                </a:solidFill>
                <a:effectLst/>
                <a:uLnTx/>
                <a:uFillTx/>
                <a:latin typeface="Calibri"/>
                <a:ea typeface="+mn-ea"/>
                <a:cs typeface="+mn-cs"/>
              </a:rPr>
              <a:t> 5,329 </a:t>
            </a:r>
            <a:r>
              <a:rPr kumimoji="0" lang="en-US" sz="3600" b="1" i="0" u="none" strike="noStrike" kern="1200" cap="none" spc="0" normalizeH="0" noProof="0" dirty="0" err="1">
                <a:ln>
                  <a:noFill/>
                </a:ln>
                <a:solidFill>
                  <a:srgbClr val="0070C0"/>
                </a:solidFill>
                <a:effectLst/>
                <a:uLnTx/>
                <a:uFillTx/>
                <a:latin typeface="Calibri"/>
                <a:ea typeface="+mn-ea"/>
                <a:cs typeface="+mn-cs"/>
              </a:rPr>
              <a:t>và</a:t>
            </a:r>
            <a:r>
              <a:rPr kumimoji="0" lang="en-US" sz="3600" b="1" i="0" u="none" strike="noStrike" kern="1200" cap="none" spc="0" normalizeH="0" noProof="0" dirty="0">
                <a:ln>
                  <a:noFill/>
                </a:ln>
                <a:solidFill>
                  <a:srgbClr val="0070C0"/>
                </a:solidFill>
                <a:effectLst/>
                <a:uLnTx/>
                <a:uFillTx/>
                <a:latin typeface="Calibri"/>
                <a:ea typeface="+mn-ea"/>
                <a:cs typeface="+mn-cs"/>
              </a:rPr>
              <a:t> 5,371</a:t>
            </a:r>
            <a:endParaRPr kumimoji="0" lang="en-US" sz="3600" b="1" i="0" u="none" strike="noStrike" kern="1200" cap="none" spc="0" normalizeH="0" baseline="0" noProof="0" dirty="0">
              <a:ln>
                <a:noFill/>
              </a:ln>
              <a:solidFill>
                <a:srgbClr val="0070C0"/>
              </a:solidFill>
              <a:effectLst/>
              <a:uLnTx/>
              <a:uFillTx/>
              <a:latin typeface="Calibri"/>
              <a:ea typeface="+mn-ea"/>
              <a:cs typeface="+mn-cs"/>
            </a:endParaRPr>
          </a:p>
        </p:txBody>
      </p:sp>
      <p:graphicFrame>
        <p:nvGraphicFramePr>
          <p:cNvPr id="18" name="Table 17">
            <a:extLst>
              <a:ext uri="{FF2B5EF4-FFF2-40B4-BE49-F238E27FC236}">
                <a16:creationId xmlns:a16="http://schemas.microsoft.com/office/drawing/2014/main" id="{5A054065-0E7A-8678-A813-54CC0CD145A8}"/>
              </a:ext>
            </a:extLst>
          </p:cNvPr>
          <p:cNvGraphicFramePr>
            <a:graphicFrameLocks noGrp="1"/>
          </p:cNvGraphicFramePr>
          <p:nvPr>
            <p:extLst>
              <p:ext uri="{D42A27DB-BD31-4B8C-83A1-F6EECF244321}">
                <p14:modId xmlns:p14="http://schemas.microsoft.com/office/powerpoint/2010/main" val="1522147578"/>
              </p:ext>
            </p:extLst>
          </p:nvPr>
        </p:nvGraphicFramePr>
        <p:xfrm>
          <a:off x="2950028" y="1514322"/>
          <a:ext cx="8926285" cy="2468880"/>
        </p:xfrm>
        <a:graphic>
          <a:graphicData uri="http://schemas.openxmlformats.org/drawingml/2006/table">
            <a:tbl>
              <a:tblPr firstRow="1" bandRow="1">
                <a:tableStyleId>{5C22544A-7EE6-4342-B048-85BDC9FD1C3A}</a:tableStyleId>
              </a:tblPr>
              <a:tblGrid>
                <a:gridCol w="1643743">
                  <a:extLst>
                    <a:ext uri="{9D8B030D-6E8A-4147-A177-3AD203B41FA5}">
                      <a16:colId xmlns:a16="http://schemas.microsoft.com/office/drawing/2014/main" val="3826543158"/>
                    </a:ext>
                  </a:extLst>
                </a:gridCol>
                <a:gridCol w="794657">
                  <a:extLst>
                    <a:ext uri="{9D8B030D-6E8A-4147-A177-3AD203B41FA5}">
                      <a16:colId xmlns:a16="http://schemas.microsoft.com/office/drawing/2014/main" val="1688828043"/>
                    </a:ext>
                  </a:extLst>
                </a:gridCol>
                <a:gridCol w="2275115">
                  <a:extLst>
                    <a:ext uri="{9D8B030D-6E8A-4147-A177-3AD203B41FA5}">
                      <a16:colId xmlns:a16="http://schemas.microsoft.com/office/drawing/2014/main" val="3050216634"/>
                    </a:ext>
                  </a:extLst>
                </a:gridCol>
                <a:gridCol w="2155371">
                  <a:extLst>
                    <a:ext uri="{9D8B030D-6E8A-4147-A177-3AD203B41FA5}">
                      <a16:colId xmlns:a16="http://schemas.microsoft.com/office/drawing/2014/main" val="4191433357"/>
                    </a:ext>
                  </a:extLst>
                </a:gridCol>
                <a:gridCol w="2057399">
                  <a:extLst>
                    <a:ext uri="{9D8B030D-6E8A-4147-A177-3AD203B41FA5}">
                      <a16:colId xmlns:a16="http://schemas.microsoft.com/office/drawing/2014/main" val="3033244266"/>
                    </a:ext>
                  </a:extLst>
                </a:gridCol>
              </a:tblGrid>
              <a:tr h="587426">
                <a:tc>
                  <a:txBody>
                    <a:bodyPr/>
                    <a:lstStyle/>
                    <a:p>
                      <a:pPr algn="ctr"/>
                      <a:r>
                        <a:rPr lang="en-US" sz="3200" dirty="0" err="1"/>
                        <a:t>Hàng</a:t>
                      </a:r>
                      <a:r>
                        <a:rPr lang="en-US" sz="3200" dirty="0"/>
                        <a:t> </a:t>
                      </a:r>
                      <a:r>
                        <a:rPr lang="en-US" sz="3200" dirty="0" err="1"/>
                        <a:t>đơn</a:t>
                      </a:r>
                      <a:r>
                        <a:rPr lang="en-US" sz="3200" dirty="0"/>
                        <a:t> </a:t>
                      </a:r>
                      <a:r>
                        <a:rPr lang="en-US" sz="3200" dirty="0" err="1"/>
                        <a:t>vị</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err="1"/>
                        <a:t>Hàng</a:t>
                      </a:r>
                      <a:r>
                        <a:rPr lang="en-US" sz="3200" dirty="0"/>
                        <a:t> </a:t>
                      </a:r>
                      <a:r>
                        <a:rPr lang="en-US" sz="3200" dirty="0" err="1"/>
                        <a:t>phần</a:t>
                      </a:r>
                      <a:r>
                        <a:rPr lang="en-US" sz="3200" dirty="0"/>
                        <a:t> </a:t>
                      </a:r>
                      <a:r>
                        <a:rPr lang="en-US" sz="3200" dirty="0" err="1"/>
                        <a:t>mười</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err="1"/>
                        <a:t>Hàng</a:t>
                      </a:r>
                      <a:r>
                        <a:rPr lang="en-US" sz="3200" dirty="0"/>
                        <a:t> </a:t>
                      </a:r>
                      <a:r>
                        <a:rPr lang="en-US" sz="3200" dirty="0" err="1"/>
                        <a:t>phần</a:t>
                      </a:r>
                      <a:r>
                        <a:rPr lang="en-US" sz="3200" dirty="0"/>
                        <a:t> </a:t>
                      </a:r>
                      <a:r>
                        <a:rPr lang="en-US" sz="3200" dirty="0" err="1"/>
                        <a:t>trăm</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200" dirty="0" err="1"/>
                        <a:t>Phần</a:t>
                      </a:r>
                      <a:r>
                        <a:rPr lang="en-US" sz="3200" dirty="0"/>
                        <a:t> </a:t>
                      </a:r>
                      <a:r>
                        <a:rPr lang="en-US" sz="3200" dirty="0" err="1"/>
                        <a:t>thập</a:t>
                      </a:r>
                      <a:r>
                        <a:rPr lang="en-US" sz="3200" dirty="0"/>
                        <a:t> </a:t>
                      </a:r>
                      <a:r>
                        <a:rPr lang="en-US" sz="3200" dirty="0" err="1"/>
                        <a:t>nghìn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256995327"/>
                  </a:ext>
                </a:extLst>
              </a:tr>
              <a:tr h="587426">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1053911"/>
                  </a:ext>
                </a:extLst>
              </a:tr>
              <a:tr h="587426">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7540495"/>
                  </a:ext>
                </a:extLst>
              </a:tr>
            </a:tbl>
          </a:graphicData>
        </a:graphic>
      </p:graphicFrame>
      <p:sp>
        <p:nvSpPr>
          <p:cNvPr id="5" name="Rectangle 4">
            <a:extLst>
              <a:ext uri="{FF2B5EF4-FFF2-40B4-BE49-F238E27FC236}">
                <a16:creationId xmlns:a16="http://schemas.microsoft.com/office/drawing/2014/main" id="{F6B1EBD5-7253-0C58-BD9E-1E88C4B598BD}"/>
              </a:ext>
            </a:extLst>
          </p:cNvPr>
          <p:cNvSpPr/>
          <p:nvPr/>
        </p:nvSpPr>
        <p:spPr>
          <a:xfrm>
            <a:off x="707571" y="2569027"/>
            <a:ext cx="1404257"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5,329</a:t>
            </a:r>
          </a:p>
        </p:txBody>
      </p:sp>
      <p:cxnSp>
        <p:nvCxnSpPr>
          <p:cNvPr id="6" name="Straight Arrow Connector 5">
            <a:extLst>
              <a:ext uri="{FF2B5EF4-FFF2-40B4-BE49-F238E27FC236}">
                <a16:creationId xmlns:a16="http://schemas.microsoft.com/office/drawing/2014/main" id="{60484860-D4D6-D4A0-3490-9264CF5F2323}"/>
              </a:ext>
            </a:extLst>
          </p:cNvPr>
          <p:cNvCxnSpPr/>
          <p:nvPr/>
        </p:nvCxnSpPr>
        <p:spPr>
          <a:xfrm>
            <a:off x="2177143" y="2928256"/>
            <a:ext cx="67491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1DAE7E-4889-D6C2-F845-DDD6CEC2201F}"/>
              </a:ext>
            </a:extLst>
          </p:cNvPr>
          <p:cNvSpPr txBox="1"/>
          <p:nvPr/>
        </p:nvSpPr>
        <p:spPr>
          <a:xfrm>
            <a:off x="3526973" y="2558144"/>
            <a:ext cx="598714" cy="707886"/>
          </a:xfrm>
          <a:prstGeom prst="rect">
            <a:avLst/>
          </a:prstGeom>
          <a:noFill/>
        </p:spPr>
        <p:txBody>
          <a:bodyPr wrap="square" rtlCol="0">
            <a:spAutoFit/>
          </a:bodyPr>
          <a:lstStyle/>
          <a:p>
            <a:r>
              <a:rPr lang="en-US" sz="4000" dirty="0">
                <a:solidFill>
                  <a:srgbClr val="002060"/>
                </a:solidFill>
              </a:rPr>
              <a:t>5</a:t>
            </a:r>
          </a:p>
        </p:txBody>
      </p:sp>
      <p:sp>
        <p:nvSpPr>
          <p:cNvPr id="8" name="TextBox 7">
            <a:extLst>
              <a:ext uri="{FF2B5EF4-FFF2-40B4-BE49-F238E27FC236}">
                <a16:creationId xmlns:a16="http://schemas.microsoft.com/office/drawing/2014/main" id="{E5848677-C942-057B-B8A0-0D79D1C23A33}"/>
              </a:ext>
            </a:extLst>
          </p:cNvPr>
          <p:cNvSpPr txBox="1"/>
          <p:nvPr/>
        </p:nvSpPr>
        <p:spPr>
          <a:xfrm>
            <a:off x="4757059" y="2569030"/>
            <a:ext cx="598714" cy="707886"/>
          </a:xfrm>
          <a:prstGeom prst="rect">
            <a:avLst/>
          </a:prstGeom>
          <a:noFill/>
        </p:spPr>
        <p:txBody>
          <a:bodyPr wrap="square" rtlCol="0">
            <a:spAutoFit/>
          </a:bodyPr>
          <a:lstStyle/>
          <a:p>
            <a:r>
              <a:rPr lang="en-US" sz="4000" dirty="0">
                <a:solidFill>
                  <a:srgbClr val="002060"/>
                </a:solidFill>
              </a:rPr>
              <a:t>,</a:t>
            </a:r>
          </a:p>
        </p:txBody>
      </p:sp>
      <p:sp>
        <p:nvSpPr>
          <p:cNvPr id="9" name="TextBox 8">
            <a:extLst>
              <a:ext uri="{FF2B5EF4-FFF2-40B4-BE49-F238E27FC236}">
                <a16:creationId xmlns:a16="http://schemas.microsoft.com/office/drawing/2014/main" id="{94FDA1FB-785C-597C-0114-ED6724A6F681}"/>
              </a:ext>
            </a:extLst>
          </p:cNvPr>
          <p:cNvSpPr txBox="1"/>
          <p:nvPr/>
        </p:nvSpPr>
        <p:spPr>
          <a:xfrm>
            <a:off x="6324601" y="2569031"/>
            <a:ext cx="598714" cy="707886"/>
          </a:xfrm>
          <a:prstGeom prst="rect">
            <a:avLst/>
          </a:prstGeom>
          <a:noFill/>
        </p:spPr>
        <p:txBody>
          <a:bodyPr wrap="square" rtlCol="0">
            <a:spAutoFit/>
          </a:bodyPr>
          <a:lstStyle/>
          <a:p>
            <a:r>
              <a:rPr lang="en-US" sz="4000" dirty="0">
                <a:solidFill>
                  <a:srgbClr val="002060"/>
                </a:solidFill>
              </a:rPr>
              <a:t>3</a:t>
            </a:r>
          </a:p>
        </p:txBody>
      </p:sp>
      <p:sp>
        <p:nvSpPr>
          <p:cNvPr id="10" name="TextBox 9">
            <a:extLst>
              <a:ext uri="{FF2B5EF4-FFF2-40B4-BE49-F238E27FC236}">
                <a16:creationId xmlns:a16="http://schemas.microsoft.com/office/drawing/2014/main" id="{3EF0EB96-8636-3CF9-FD65-D4DBE7FC377D}"/>
              </a:ext>
            </a:extLst>
          </p:cNvPr>
          <p:cNvSpPr txBox="1"/>
          <p:nvPr/>
        </p:nvSpPr>
        <p:spPr>
          <a:xfrm>
            <a:off x="8425543" y="2536374"/>
            <a:ext cx="598714" cy="707886"/>
          </a:xfrm>
          <a:prstGeom prst="rect">
            <a:avLst/>
          </a:prstGeom>
          <a:noFill/>
        </p:spPr>
        <p:txBody>
          <a:bodyPr wrap="square" rtlCol="0">
            <a:spAutoFit/>
          </a:bodyPr>
          <a:lstStyle/>
          <a:p>
            <a:r>
              <a:rPr lang="en-US" sz="4000" dirty="0">
                <a:solidFill>
                  <a:srgbClr val="002060"/>
                </a:solidFill>
              </a:rPr>
              <a:t>2</a:t>
            </a:r>
          </a:p>
        </p:txBody>
      </p:sp>
      <p:sp>
        <p:nvSpPr>
          <p:cNvPr id="11" name="TextBox 10">
            <a:extLst>
              <a:ext uri="{FF2B5EF4-FFF2-40B4-BE49-F238E27FC236}">
                <a16:creationId xmlns:a16="http://schemas.microsoft.com/office/drawing/2014/main" id="{2F3857D6-0A30-5F5C-0986-30C4D078D3A2}"/>
              </a:ext>
            </a:extLst>
          </p:cNvPr>
          <p:cNvSpPr txBox="1"/>
          <p:nvPr/>
        </p:nvSpPr>
        <p:spPr>
          <a:xfrm>
            <a:off x="10559143" y="2558145"/>
            <a:ext cx="598714" cy="707886"/>
          </a:xfrm>
          <a:prstGeom prst="rect">
            <a:avLst/>
          </a:prstGeom>
          <a:noFill/>
        </p:spPr>
        <p:txBody>
          <a:bodyPr wrap="square" rtlCol="0">
            <a:spAutoFit/>
          </a:bodyPr>
          <a:lstStyle/>
          <a:p>
            <a:r>
              <a:rPr lang="en-US" sz="4000" dirty="0">
                <a:solidFill>
                  <a:srgbClr val="002060"/>
                </a:solidFill>
              </a:rPr>
              <a:t>9</a:t>
            </a:r>
          </a:p>
        </p:txBody>
      </p:sp>
      <p:sp>
        <p:nvSpPr>
          <p:cNvPr id="12" name="Rectangle 11">
            <a:extLst>
              <a:ext uri="{FF2B5EF4-FFF2-40B4-BE49-F238E27FC236}">
                <a16:creationId xmlns:a16="http://schemas.microsoft.com/office/drawing/2014/main" id="{02B9F1EA-91A2-BA89-177C-2D3F62B41076}"/>
              </a:ext>
            </a:extLst>
          </p:cNvPr>
          <p:cNvSpPr/>
          <p:nvPr/>
        </p:nvSpPr>
        <p:spPr>
          <a:xfrm>
            <a:off x="718456" y="3309256"/>
            <a:ext cx="1404257"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5,371</a:t>
            </a:r>
          </a:p>
        </p:txBody>
      </p:sp>
      <p:cxnSp>
        <p:nvCxnSpPr>
          <p:cNvPr id="13" name="Straight Arrow Connector 12">
            <a:extLst>
              <a:ext uri="{FF2B5EF4-FFF2-40B4-BE49-F238E27FC236}">
                <a16:creationId xmlns:a16="http://schemas.microsoft.com/office/drawing/2014/main" id="{54BCD8F0-DB0E-FC17-0C07-3B1860A9D6CC}"/>
              </a:ext>
            </a:extLst>
          </p:cNvPr>
          <p:cNvCxnSpPr/>
          <p:nvPr/>
        </p:nvCxnSpPr>
        <p:spPr>
          <a:xfrm>
            <a:off x="2188028" y="3668485"/>
            <a:ext cx="67491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8F7E1B-C745-F7A9-FB0E-E06E43D8491A}"/>
              </a:ext>
            </a:extLst>
          </p:cNvPr>
          <p:cNvSpPr txBox="1"/>
          <p:nvPr/>
        </p:nvSpPr>
        <p:spPr>
          <a:xfrm>
            <a:off x="3548744" y="3211287"/>
            <a:ext cx="598714" cy="707886"/>
          </a:xfrm>
          <a:prstGeom prst="rect">
            <a:avLst/>
          </a:prstGeom>
          <a:noFill/>
        </p:spPr>
        <p:txBody>
          <a:bodyPr wrap="square" rtlCol="0">
            <a:spAutoFit/>
          </a:bodyPr>
          <a:lstStyle/>
          <a:p>
            <a:r>
              <a:rPr lang="en-US" sz="4000" dirty="0">
                <a:solidFill>
                  <a:srgbClr val="002060"/>
                </a:solidFill>
              </a:rPr>
              <a:t>5</a:t>
            </a:r>
          </a:p>
        </p:txBody>
      </p:sp>
      <p:sp>
        <p:nvSpPr>
          <p:cNvPr id="16" name="TextBox 15">
            <a:extLst>
              <a:ext uri="{FF2B5EF4-FFF2-40B4-BE49-F238E27FC236}">
                <a16:creationId xmlns:a16="http://schemas.microsoft.com/office/drawing/2014/main" id="{7F27222D-9A81-6571-0D25-C4077DEFAB98}"/>
              </a:ext>
            </a:extLst>
          </p:cNvPr>
          <p:cNvSpPr txBox="1"/>
          <p:nvPr/>
        </p:nvSpPr>
        <p:spPr>
          <a:xfrm>
            <a:off x="4767943" y="3211288"/>
            <a:ext cx="598714" cy="707886"/>
          </a:xfrm>
          <a:prstGeom prst="rect">
            <a:avLst/>
          </a:prstGeom>
          <a:noFill/>
        </p:spPr>
        <p:txBody>
          <a:bodyPr wrap="square" rtlCol="0">
            <a:spAutoFit/>
          </a:bodyPr>
          <a:lstStyle/>
          <a:p>
            <a:r>
              <a:rPr lang="en-US" sz="4000" dirty="0">
                <a:solidFill>
                  <a:srgbClr val="002060"/>
                </a:solidFill>
              </a:rPr>
              <a:t>,</a:t>
            </a:r>
          </a:p>
        </p:txBody>
      </p:sp>
      <p:sp>
        <p:nvSpPr>
          <p:cNvPr id="17" name="TextBox 16">
            <a:extLst>
              <a:ext uri="{FF2B5EF4-FFF2-40B4-BE49-F238E27FC236}">
                <a16:creationId xmlns:a16="http://schemas.microsoft.com/office/drawing/2014/main" id="{6803E0E2-314C-F633-66EC-F4E677873F44}"/>
              </a:ext>
            </a:extLst>
          </p:cNvPr>
          <p:cNvSpPr txBox="1"/>
          <p:nvPr/>
        </p:nvSpPr>
        <p:spPr>
          <a:xfrm>
            <a:off x="6335487" y="3254831"/>
            <a:ext cx="598714" cy="707886"/>
          </a:xfrm>
          <a:prstGeom prst="rect">
            <a:avLst/>
          </a:prstGeom>
          <a:noFill/>
        </p:spPr>
        <p:txBody>
          <a:bodyPr wrap="square" rtlCol="0">
            <a:spAutoFit/>
          </a:bodyPr>
          <a:lstStyle/>
          <a:p>
            <a:r>
              <a:rPr lang="en-US" sz="4000" dirty="0">
                <a:solidFill>
                  <a:srgbClr val="002060"/>
                </a:solidFill>
              </a:rPr>
              <a:t>3</a:t>
            </a:r>
          </a:p>
        </p:txBody>
      </p:sp>
      <p:sp>
        <p:nvSpPr>
          <p:cNvPr id="20" name="TextBox 19">
            <a:extLst>
              <a:ext uri="{FF2B5EF4-FFF2-40B4-BE49-F238E27FC236}">
                <a16:creationId xmlns:a16="http://schemas.microsoft.com/office/drawing/2014/main" id="{21C61464-A95D-7FDC-A3C8-4E7C7F0F181D}"/>
              </a:ext>
            </a:extLst>
          </p:cNvPr>
          <p:cNvSpPr txBox="1"/>
          <p:nvPr/>
        </p:nvSpPr>
        <p:spPr>
          <a:xfrm>
            <a:off x="8403773" y="3243945"/>
            <a:ext cx="598714" cy="707886"/>
          </a:xfrm>
          <a:prstGeom prst="rect">
            <a:avLst/>
          </a:prstGeom>
          <a:noFill/>
        </p:spPr>
        <p:txBody>
          <a:bodyPr wrap="square" rtlCol="0">
            <a:spAutoFit/>
          </a:bodyPr>
          <a:lstStyle/>
          <a:p>
            <a:r>
              <a:rPr lang="en-US" sz="4000" dirty="0">
                <a:solidFill>
                  <a:srgbClr val="002060"/>
                </a:solidFill>
              </a:rPr>
              <a:t>7</a:t>
            </a:r>
          </a:p>
        </p:txBody>
      </p:sp>
      <p:sp>
        <p:nvSpPr>
          <p:cNvPr id="30" name="TextBox 29">
            <a:extLst>
              <a:ext uri="{FF2B5EF4-FFF2-40B4-BE49-F238E27FC236}">
                <a16:creationId xmlns:a16="http://schemas.microsoft.com/office/drawing/2014/main" id="{50E5C19B-99F7-F009-1258-9DAD7F955181}"/>
              </a:ext>
            </a:extLst>
          </p:cNvPr>
          <p:cNvSpPr txBox="1"/>
          <p:nvPr/>
        </p:nvSpPr>
        <p:spPr>
          <a:xfrm>
            <a:off x="10548259" y="3233059"/>
            <a:ext cx="598714" cy="707886"/>
          </a:xfrm>
          <a:prstGeom prst="rect">
            <a:avLst/>
          </a:prstGeom>
          <a:noFill/>
        </p:spPr>
        <p:txBody>
          <a:bodyPr wrap="square" rtlCol="0">
            <a:spAutoFit/>
          </a:bodyPr>
          <a:lstStyle/>
          <a:p>
            <a:r>
              <a:rPr lang="en-US" sz="4000" dirty="0">
                <a:solidFill>
                  <a:srgbClr val="002060"/>
                </a:solidFill>
              </a:rPr>
              <a:t>1</a:t>
            </a:r>
          </a:p>
        </p:txBody>
      </p:sp>
      <p:cxnSp>
        <p:nvCxnSpPr>
          <p:cNvPr id="32" name="Straight Arrow Connector 31">
            <a:extLst>
              <a:ext uri="{FF2B5EF4-FFF2-40B4-BE49-F238E27FC236}">
                <a16:creationId xmlns:a16="http://schemas.microsoft.com/office/drawing/2014/main" id="{DA6B86EF-AD28-2D08-79D5-23FB5E7EB64B}"/>
              </a:ext>
            </a:extLst>
          </p:cNvPr>
          <p:cNvCxnSpPr>
            <a:cxnSpLocks/>
          </p:cNvCxnSpPr>
          <p:nvPr/>
        </p:nvCxnSpPr>
        <p:spPr>
          <a:xfrm>
            <a:off x="3766458" y="4016828"/>
            <a:ext cx="0" cy="54428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BEC03C-EA2C-F9E2-A57F-24D799F4778D}"/>
              </a:ext>
            </a:extLst>
          </p:cNvPr>
          <p:cNvSpPr/>
          <p:nvPr/>
        </p:nvSpPr>
        <p:spPr>
          <a:xfrm>
            <a:off x="3167741" y="4669970"/>
            <a:ext cx="1240972"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5 = 5</a:t>
            </a:r>
          </a:p>
        </p:txBody>
      </p:sp>
      <p:cxnSp>
        <p:nvCxnSpPr>
          <p:cNvPr id="36" name="Straight Arrow Connector 35">
            <a:extLst>
              <a:ext uri="{FF2B5EF4-FFF2-40B4-BE49-F238E27FC236}">
                <a16:creationId xmlns:a16="http://schemas.microsoft.com/office/drawing/2014/main" id="{33F695D2-8D4A-2AAA-9F61-7AB49167EACB}"/>
              </a:ext>
            </a:extLst>
          </p:cNvPr>
          <p:cNvCxnSpPr>
            <a:cxnSpLocks/>
          </p:cNvCxnSpPr>
          <p:nvPr/>
        </p:nvCxnSpPr>
        <p:spPr>
          <a:xfrm>
            <a:off x="6683830" y="3995057"/>
            <a:ext cx="0" cy="54428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11C5232-AD68-D55F-AC68-2DF901D7123F}"/>
              </a:ext>
            </a:extLst>
          </p:cNvPr>
          <p:cNvSpPr/>
          <p:nvPr/>
        </p:nvSpPr>
        <p:spPr>
          <a:xfrm>
            <a:off x="6085113" y="4648199"/>
            <a:ext cx="1240972"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3 = 3</a:t>
            </a:r>
          </a:p>
        </p:txBody>
      </p:sp>
      <p:sp>
        <p:nvSpPr>
          <p:cNvPr id="38" name="Oval 37">
            <a:extLst>
              <a:ext uri="{FF2B5EF4-FFF2-40B4-BE49-F238E27FC236}">
                <a16:creationId xmlns:a16="http://schemas.microsoft.com/office/drawing/2014/main" id="{B53B8897-7858-8A6B-8CD5-2AF66D1A7F49}"/>
              </a:ext>
            </a:extLst>
          </p:cNvPr>
          <p:cNvSpPr/>
          <p:nvPr/>
        </p:nvSpPr>
        <p:spPr>
          <a:xfrm>
            <a:off x="8240486" y="2688771"/>
            <a:ext cx="827314" cy="119742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EBCEF66-F7BD-AB33-0EE4-12D920656BD6}"/>
              </a:ext>
            </a:extLst>
          </p:cNvPr>
          <p:cNvCxnSpPr>
            <a:cxnSpLocks/>
          </p:cNvCxnSpPr>
          <p:nvPr/>
        </p:nvCxnSpPr>
        <p:spPr>
          <a:xfrm>
            <a:off x="8621487" y="4071257"/>
            <a:ext cx="0" cy="54428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5EE666F-38C8-5154-FF69-64D307E5A289}"/>
              </a:ext>
            </a:extLst>
          </p:cNvPr>
          <p:cNvSpPr/>
          <p:nvPr/>
        </p:nvSpPr>
        <p:spPr>
          <a:xfrm>
            <a:off x="8022770" y="4724399"/>
            <a:ext cx="1240972" cy="576943"/>
          </a:xfrm>
          <a:prstGeom prst="rect">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2 &lt; 7</a:t>
            </a:r>
          </a:p>
        </p:txBody>
      </p:sp>
      <p:sp>
        <p:nvSpPr>
          <p:cNvPr id="42" name="TextBox 41">
            <a:extLst>
              <a:ext uri="{FF2B5EF4-FFF2-40B4-BE49-F238E27FC236}">
                <a16:creationId xmlns:a16="http://schemas.microsoft.com/office/drawing/2014/main" id="{DCF2B4AE-D5F5-9C6D-E835-B720FB93D616}"/>
              </a:ext>
            </a:extLst>
          </p:cNvPr>
          <p:cNvSpPr txBox="1"/>
          <p:nvPr/>
        </p:nvSpPr>
        <p:spPr>
          <a:xfrm>
            <a:off x="2667000" y="5551715"/>
            <a:ext cx="7511142" cy="646331"/>
          </a:xfrm>
          <a:prstGeom prst="rect">
            <a:avLst/>
          </a:prstGeom>
          <a:noFill/>
        </p:spPr>
        <p:txBody>
          <a:bodyPr wrap="square" rtlCol="0">
            <a:spAutoFit/>
          </a:bodyPr>
          <a:lstStyle/>
          <a:p>
            <a:r>
              <a:rPr lang="en-US" sz="3600" dirty="0" err="1">
                <a:solidFill>
                  <a:srgbClr val="002060"/>
                </a:solidFill>
              </a:rPr>
              <a:t>Vậy</a:t>
            </a:r>
            <a:r>
              <a:rPr lang="en-US" sz="3600" dirty="0">
                <a:solidFill>
                  <a:srgbClr val="002060"/>
                </a:solidFill>
              </a:rPr>
              <a:t> 5,329 &lt; 5,371 hay 5,371 &gt; 5,329</a:t>
            </a:r>
          </a:p>
        </p:txBody>
      </p:sp>
    </p:spTree>
    <p:extLst>
      <p:ext uri="{BB962C8B-B14F-4D97-AF65-F5344CB8AC3E}">
        <p14:creationId xmlns:p14="http://schemas.microsoft.com/office/powerpoint/2010/main" val="2837084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down)">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wipe(down)">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down)">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barn(inVertical)">
                                      <p:cBhvr>
                                        <p:cTn id="1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animBg="1"/>
      <p:bldP spid="14" grpId="0"/>
      <p:bldP spid="16" grpId="0"/>
      <p:bldP spid="17" grpId="0"/>
      <p:bldP spid="20" grpId="0"/>
      <p:bldP spid="30" grpId="0"/>
      <p:bldP spid="35" grpId="0" animBg="1"/>
      <p:bldP spid="37" grpId="0" animBg="1"/>
      <p:bldP spid="38" grpId="0" animBg="1"/>
      <p:bldP spid="41"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E28B7F5B-F9FB-C3EF-F31E-16D63598D576}"/>
              </a:ext>
            </a:extLst>
          </p:cNvPr>
          <p:cNvGrpSpPr/>
          <p:nvPr/>
        </p:nvGrpSpPr>
        <p:grpSpPr>
          <a:xfrm>
            <a:off x="604972" y="662505"/>
            <a:ext cx="11086285" cy="5096038"/>
            <a:chOff x="134360" y="1281455"/>
            <a:chExt cx="9838835" cy="5096038"/>
          </a:xfrm>
        </p:grpSpPr>
        <p:sp>
          <p:nvSpPr>
            <p:cNvPr id="4" name="Rectangle: Rounded Corners 7">
              <a:extLst>
                <a:ext uri="{FF2B5EF4-FFF2-40B4-BE49-F238E27FC236}">
                  <a16:creationId xmlns:a16="http://schemas.microsoft.com/office/drawing/2014/main" id="{7102F7A4-127E-ED4F-4328-771C1910B1C3}"/>
                </a:ext>
              </a:extLst>
            </p:cNvPr>
            <p:cNvSpPr/>
            <p:nvPr/>
          </p:nvSpPr>
          <p:spPr>
            <a:xfrm>
              <a:off x="663797" y="1810891"/>
              <a:ext cx="9309398" cy="4566602"/>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10489722"/>
                        <a:gd name="connsiteY0" fmla="*/ 761115 h 4566602"/>
                        <a:gd name="connsiteX1" fmla="*/ 1411603 w 10489722"/>
                        <a:gd name="connsiteY1" fmla="*/ 0 h 4566602"/>
                        <a:gd name="connsiteX2" fmla="*/ 9078118 w 10489722"/>
                        <a:gd name="connsiteY2" fmla="*/ 0 h 4566602"/>
                        <a:gd name="connsiteX3" fmla="*/ 10489722 w 10489722"/>
                        <a:gd name="connsiteY3" fmla="*/ 761115 h 4566602"/>
                        <a:gd name="connsiteX4" fmla="*/ 10489722 w 10489722"/>
                        <a:gd name="connsiteY4" fmla="*/ 3805486 h 4566602"/>
                        <a:gd name="connsiteX5" fmla="*/ 9078118 w 10489722"/>
                        <a:gd name="connsiteY5" fmla="*/ 4566602 h 4566602"/>
                        <a:gd name="connsiteX6" fmla="*/ 1411603 w 10489722"/>
                        <a:gd name="connsiteY6" fmla="*/ 4566602 h 4566602"/>
                        <a:gd name="connsiteX7" fmla="*/ 0 w 10489722"/>
                        <a:gd name="connsiteY7" fmla="*/ 3805486 h 4566602"/>
                        <a:gd name="connsiteX8" fmla="*/ 0 w 10489722"/>
                        <a:gd name="connsiteY8" fmla="*/ 761115 h 4566602"/>
                        <a:gd name="connsiteX0" fmla="*/ 0 w 10489722"/>
                        <a:gd name="connsiteY0" fmla="*/ 761115 h 4566602"/>
                        <a:gd name="connsiteX1" fmla="*/ 1411603 w 10489722"/>
                        <a:gd name="connsiteY1" fmla="*/ 0 h 4566602"/>
                        <a:gd name="connsiteX2" fmla="*/ 9078118 w 10489722"/>
                        <a:gd name="connsiteY2" fmla="*/ 0 h 4566602"/>
                        <a:gd name="connsiteX3" fmla="*/ 10489722 w 10489722"/>
                        <a:gd name="connsiteY3" fmla="*/ 761115 h 4566602"/>
                        <a:gd name="connsiteX4" fmla="*/ 10489722 w 10489722"/>
                        <a:gd name="connsiteY4" fmla="*/ 3805486 h 4566602"/>
                        <a:gd name="connsiteX5" fmla="*/ 9078118 w 10489722"/>
                        <a:gd name="connsiteY5" fmla="*/ 4566602 h 4566602"/>
                        <a:gd name="connsiteX6" fmla="*/ 1411603 w 10489722"/>
                        <a:gd name="connsiteY6" fmla="*/ 4566602 h 4566602"/>
                        <a:gd name="connsiteX7" fmla="*/ 0 w 10489722"/>
                        <a:gd name="connsiteY7" fmla="*/ 3805486 h 4566602"/>
                        <a:gd name="connsiteX8" fmla="*/ 0 w 10489722"/>
                        <a:gd name="connsiteY8" fmla="*/ 761115 h 456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9722" h="4566602" fill="none" extrusionOk="0">
                          <a:moveTo>
                            <a:pt x="0" y="761115"/>
                          </a:moveTo>
                          <a:cubicBezTo>
                            <a:pt x="-166466" y="297714"/>
                            <a:pt x="716204" y="59988"/>
                            <a:pt x="1411603" y="0"/>
                          </a:cubicBezTo>
                          <a:cubicBezTo>
                            <a:pt x="4339003" y="-63791"/>
                            <a:pt x="6897960" y="-12937"/>
                            <a:pt x="9078118" y="0"/>
                          </a:cubicBezTo>
                          <a:cubicBezTo>
                            <a:pt x="9799429" y="-15826"/>
                            <a:pt x="10549574" y="279127"/>
                            <a:pt x="10489722" y="761115"/>
                          </a:cubicBezTo>
                          <a:cubicBezTo>
                            <a:pt x="10637876" y="2022260"/>
                            <a:pt x="10590232" y="2471036"/>
                            <a:pt x="10489722" y="3805486"/>
                          </a:cubicBezTo>
                          <a:cubicBezTo>
                            <a:pt x="10294156" y="4148311"/>
                            <a:pt x="9831112" y="4492862"/>
                            <a:pt x="9078118" y="4566602"/>
                          </a:cubicBezTo>
                          <a:cubicBezTo>
                            <a:pt x="8309017" y="4354505"/>
                            <a:pt x="5286273" y="4754857"/>
                            <a:pt x="1411603" y="4566602"/>
                          </a:cubicBezTo>
                          <a:cubicBezTo>
                            <a:pt x="517227" y="4609903"/>
                            <a:pt x="-18284" y="4287221"/>
                            <a:pt x="0" y="3805486"/>
                          </a:cubicBezTo>
                          <a:cubicBezTo>
                            <a:pt x="-212144" y="2951980"/>
                            <a:pt x="-265797" y="1747069"/>
                            <a:pt x="0" y="761115"/>
                          </a:cubicBezTo>
                          <a:close/>
                        </a:path>
                        <a:path w="10489722" h="4566602" stroke="0" extrusionOk="0">
                          <a:moveTo>
                            <a:pt x="0" y="761115"/>
                          </a:moveTo>
                          <a:cubicBezTo>
                            <a:pt x="-62825" y="194797"/>
                            <a:pt x="553943" y="-80628"/>
                            <a:pt x="1411603" y="0"/>
                          </a:cubicBezTo>
                          <a:cubicBezTo>
                            <a:pt x="2225477" y="-178245"/>
                            <a:pt x="7792446" y="-52820"/>
                            <a:pt x="9078118" y="0"/>
                          </a:cubicBezTo>
                          <a:cubicBezTo>
                            <a:pt x="9865231" y="-88373"/>
                            <a:pt x="10475299" y="387081"/>
                            <a:pt x="10489722" y="761115"/>
                          </a:cubicBezTo>
                          <a:cubicBezTo>
                            <a:pt x="10240141" y="1130028"/>
                            <a:pt x="10625669" y="2496968"/>
                            <a:pt x="10489722" y="3805486"/>
                          </a:cubicBezTo>
                          <a:cubicBezTo>
                            <a:pt x="10632164" y="4218158"/>
                            <a:pt x="9837733" y="4526705"/>
                            <a:pt x="9078118" y="4566602"/>
                          </a:cubicBezTo>
                          <a:cubicBezTo>
                            <a:pt x="7687099" y="4609918"/>
                            <a:pt x="3869154" y="4603568"/>
                            <a:pt x="1411603" y="4566602"/>
                          </a:cubicBezTo>
                          <a:cubicBezTo>
                            <a:pt x="672383" y="4586615"/>
                            <a:pt x="113809" y="4171080"/>
                            <a:pt x="0" y="3805486"/>
                          </a:cubicBezTo>
                          <a:cubicBezTo>
                            <a:pt x="161875" y="2805376"/>
                            <a:pt x="-235527" y="1454028"/>
                            <a:pt x="0" y="761115"/>
                          </a:cubicBezTo>
                          <a:close/>
                        </a:path>
                        <a:path w="10489722" h="4566602" fill="none" stroke="0" extrusionOk="0">
                          <a:moveTo>
                            <a:pt x="0" y="761115"/>
                          </a:moveTo>
                          <a:cubicBezTo>
                            <a:pt x="-212161" y="211498"/>
                            <a:pt x="627946" y="-79177"/>
                            <a:pt x="1411603" y="0"/>
                          </a:cubicBezTo>
                          <a:cubicBezTo>
                            <a:pt x="4413252" y="-313441"/>
                            <a:pt x="7060727" y="61484"/>
                            <a:pt x="9078118" y="0"/>
                          </a:cubicBezTo>
                          <a:cubicBezTo>
                            <a:pt x="9839650" y="-20109"/>
                            <a:pt x="10470553" y="327349"/>
                            <a:pt x="10489722" y="761115"/>
                          </a:cubicBezTo>
                          <a:cubicBezTo>
                            <a:pt x="10644536" y="2002849"/>
                            <a:pt x="10453908" y="2515031"/>
                            <a:pt x="10489722" y="3805486"/>
                          </a:cubicBezTo>
                          <a:cubicBezTo>
                            <a:pt x="10435614" y="4238908"/>
                            <a:pt x="9790316" y="4428380"/>
                            <a:pt x="9078118" y="4566602"/>
                          </a:cubicBezTo>
                          <a:cubicBezTo>
                            <a:pt x="8316881" y="5015942"/>
                            <a:pt x="5081299" y="4556786"/>
                            <a:pt x="1411603" y="4566602"/>
                          </a:cubicBezTo>
                          <a:cubicBezTo>
                            <a:pt x="566579" y="4656423"/>
                            <a:pt x="20644" y="4240740"/>
                            <a:pt x="0" y="3805486"/>
                          </a:cubicBezTo>
                          <a:cubicBezTo>
                            <a:pt x="-187899" y="3034083"/>
                            <a:pt x="-171581" y="1683252"/>
                            <a:pt x="0" y="7611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9775"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Nếu phần nguyên của hai số thập phân bằng nhau, ta lần lượt so sánh từng cặp chữ số trên cùng một hàng ở phần thập phân (kể từ trái qua phải), cho đến khi xuất hiện cặp chữ số đầu tiên khác nhau. Ở cặp chữ số khác nhau đó, chữ số nào lớn hơn thì số thập phân chứa chữ số đó lớn hơn.</a:t>
              </a:r>
            </a:p>
            <a:p>
              <a:pPr marL="739775"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Nếu hai số thập phân có phần nguyên và phần thập phân bằng nhau thì hai số đó bằng nhau.</a:t>
              </a:r>
            </a:p>
          </p:txBody>
        </p:sp>
        <p:pic>
          <p:nvPicPr>
            <p:cNvPr id="19" name="Picture 18">
              <a:extLst>
                <a:ext uri="{FF2B5EF4-FFF2-40B4-BE49-F238E27FC236}">
                  <a16:creationId xmlns:a16="http://schemas.microsoft.com/office/drawing/2014/main" id="{F1E21A67-7AA3-DCF4-CFC4-1CB6B28DB36D}"/>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269030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3" name="Picture 2">
            <a:extLst>
              <a:ext uri="{FF2B5EF4-FFF2-40B4-BE49-F238E27FC236}">
                <a16:creationId xmlns:a16="http://schemas.microsoft.com/office/drawing/2014/main" id="{97665660-F4A1-0AF1-624A-396AD2B96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398" y="3015343"/>
            <a:ext cx="6341377" cy="4900155"/>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D06EC95-D239-0DF1-3FB6-680F9BBAA37F}"/>
              </a:ext>
            </a:extLst>
          </p:cNvPr>
          <p:cNvPicPr>
            <a:picLocks noChangeAspect="1"/>
          </p:cNvPicPr>
          <p:nvPr/>
        </p:nvPicPr>
        <p:blipFill>
          <a:blip r:embed="rId2"/>
          <a:stretch>
            <a:fillRect/>
          </a:stretch>
        </p:blipFill>
        <p:spPr>
          <a:xfrm>
            <a:off x="489176" y="464004"/>
            <a:ext cx="1895475" cy="1619250"/>
          </a:xfrm>
          <a:prstGeom prst="rect">
            <a:avLst/>
          </a:prstGeom>
        </p:spPr>
      </p:pic>
      <p:pic>
        <p:nvPicPr>
          <p:cNvPr id="9" name="Picture 8">
            <a:extLst>
              <a:ext uri="{FF2B5EF4-FFF2-40B4-BE49-F238E27FC236}">
                <a16:creationId xmlns:a16="http://schemas.microsoft.com/office/drawing/2014/main" id="{A696C6BE-5257-F24D-440B-C5620DFD2192}"/>
              </a:ext>
            </a:extLst>
          </p:cNvPr>
          <p:cNvPicPr>
            <a:picLocks noChangeAspect="1"/>
          </p:cNvPicPr>
          <p:nvPr/>
        </p:nvPicPr>
        <p:blipFill>
          <a:blip r:embed="rId3"/>
          <a:stretch>
            <a:fillRect/>
          </a:stretch>
        </p:blipFill>
        <p:spPr>
          <a:xfrm>
            <a:off x="609600" y="2336808"/>
            <a:ext cx="11056483" cy="2566525"/>
          </a:xfrm>
          <a:prstGeom prst="rect">
            <a:avLst/>
          </a:prstGeom>
        </p:spPr>
      </p:pic>
      <p:sp>
        <p:nvSpPr>
          <p:cNvPr id="16" name="Oval 15">
            <a:extLst>
              <a:ext uri="{FF2B5EF4-FFF2-40B4-BE49-F238E27FC236}">
                <a16:creationId xmlns:a16="http://schemas.microsoft.com/office/drawing/2014/main" id="{00D671B2-3BF6-F9BD-FDD8-F5EAD98744CB}"/>
              </a:ext>
            </a:extLst>
          </p:cNvPr>
          <p:cNvSpPr/>
          <p:nvPr/>
        </p:nvSpPr>
        <p:spPr>
          <a:xfrm>
            <a:off x="1981200" y="2362200"/>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&lt;</a:t>
            </a:r>
          </a:p>
        </p:txBody>
      </p:sp>
      <p:sp>
        <p:nvSpPr>
          <p:cNvPr id="17" name="Oval 16">
            <a:extLst>
              <a:ext uri="{FF2B5EF4-FFF2-40B4-BE49-F238E27FC236}">
                <a16:creationId xmlns:a16="http://schemas.microsoft.com/office/drawing/2014/main" id="{58AF67BA-141C-73E8-3636-B9CD18E09E88}"/>
              </a:ext>
            </a:extLst>
          </p:cNvPr>
          <p:cNvSpPr/>
          <p:nvPr/>
        </p:nvSpPr>
        <p:spPr>
          <a:xfrm>
            <a:off x="2035628" y="3222171"/>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&gt;</a:t>
            </a:r>
          </a:p>
        </p:txBody>
      </p:sp>
      <p:sp>
        <p:nvSpPr>
          <p:cNvPr id="20" name="Oval 19">
            <a:extLst>
              <a:ext uri="{FF2B5EF4-FFF2-40B4-BE49-F238E27FC236}">
                <a16:creationId xmlns:a16="http://schemas.microsoft.com/office/drawing/2014/main" id="{0BFA909F-0364-3D10-CC28-EF4D794332A2}"/>
              </a:ext>
            </a:extLst>
          </p:cNvPr>
          <p:cNvSpPr/>
          <p:nvPr/>
        </p:nvSpPr>
        <p:spPr>
          <a:xfrm>
            <a:off x="2024742" y="4093028"/>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&gt;</a:t>
            </a:r>
          </a:p>
        </p:txBody>
      </p:sp>
      <p:sp>
        <p:nvSpPr>
          <p:cNvPr id="21" name="Oval 20">
            <a:extLst>
              <a:ext uri="{FF2B5EF4-FFF2-40B4-BE49-F238E27FC236}">
                <a16:creationId xmlns:a16="http://schemas.microsoft.com/office/drawing/2014/main" id="{01172013-ABA9-3B4F-1858-74F796C1723D}"/>
              </a:ext>
            </a:extLst>
          </p:cNvPr>
          <p:cNvSpPr/>
          <p:nvPr/>
        </p:nvSpPr>
        <p:spPr>
          <a:xfrm>
            <a:off x="5573485" y="2340428"/>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&lt;</a:t>
            </a:r>
          </a:p>
        </p:txBody>
      </p:sp>
      <p:sp>
        <p:nvSpPr>
          <p:cNvPr id="22" name="Oval 21">
            <a:extLst>
              <a:ext uri="{FF2B5EF4-FFF2-40B4-BE49-F238E27FC236}">
                <a16:creationId xmlns:a16="http://schemas.microsoft.com/office/drawing/2014/main" id="{37487D2D-D808-C11D-2B41-DE059B924B9E}"/>
              </a:ext>
            </a:extLst>
          </p:cNvPr>
          <p:cNvSpPr/>
          <p:nvPr/>
        </p:nvSpPr>
        <p:spPr>
          <a:xfrm>
            <a:off x="5595256" y="3189513"/>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&gt;</a:t>
            </a:r>
          </a:p>
        </p:txBody>
      </p:sp>
      <p:sp>
        <p:nvSpPr>
          <p:cNvPr id="23" name="Oval 22">
            <a:extLst>
              <a:ext uri="{FF2B5EF4-FFF2-40B4-BE49-F238E27FC236}">
                <a16:creationId xmlns:a16="http://schemas.microsoft.com/office/drawing/2014/main" id="{83FA4592-A3FF-D98F-FFAA-074D3A51FA18}"/>
              </a:ext>
            </a:extLst>
          </p:cNvPr>
          <p:cNvSpPr/>
          <p:nvPr/>
        </p:nvSpPr>
        <p:spPr>
          <a:xfrm>
            <a:off x="5584371" y="4071255"/>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a:t>
            </a:r>
          </a:p>
        </p:txBody>
      </p:sp>
      <p:sp>
        <p:nvSpPr>
          <p:cNvPr id="24" name="Oval 23">
            <a:extLst>
              <a:ext uri="{FF2B5EF4-FFF2-40B4-BE49-F238E27FC236}">
                <a16:creationId xmlns:a16="http://schemas.microsoft.com/office/drawing/2014/main" id="{34317B25-1862-BEF0-C59B-84E9682E0FAF}"/>
              </a:ext>
            </a:extLst>
          </p:cNvPr>
          <p:cNvSpPr/>
          <p:nvPr/>
        </p:nvSpPr>
        <p:spPr>
          <a:xfrm>
            <a:off x="9535885" y="2340426"/>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&gt;</a:t>
            </a:r>
          </a:p>
        </p:txBody>
      </p:sp>
      <p:sp>
        <p:nvSpPr>
          <p:cNvPr id="25" name="Oval 24">
            <a:extLst>
              <a:ext uri="{FF2B5EF4-FFF2-40B4-BE49-F238E27FC236}">
                <a16:creationId xmlns:a16="http://schemas.microsoft.com/office/drawing/2014/main" id="{2B10F833-F224-DA61-80A3-265A12E1124A}"/>
              </a:ext>
            </a:extLst>
          </p:cNvPr>
          <p:cNvSpPr/>
          <p:nvPr/>
        </p:nvSpPr>
        <p:spPr>
          <a:xfrm>
            <a:off x="9546771" y="3222169"/>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&lt;</a:t>
            </a:r>
          </a:p>
        </p:txBody>
      </p:sp>
      <p:sp>
        <p:nvSpPr>
          <p:cNvPr id="26" name="Oval 25">
            <a:extLst>
              <a:ext uri="{FF2B5EF4-FFF2-40B4-BE49-F238E27FC236}">
                <a16:creationId xmlns:a16="http://schemas.microsoft.com/office/drawing/2014/main" id="{CA397009-8289-8FEF-B594-BCFCEC1409D2}"/>
              </a:ext>
            </a:extLst>
          </p:cNvPr>
          <p:cNvSpPr/>
          <p:nvPr/>
        </p:nvSpPr>
        <p:spPr>
          <a:xfrm>
            <a:off x="9525000" y="4071255"/>
            <a:ext cx="751114" cy="707571"/>
          </a:xfrm>
          <a:prstGeom prst="ellipse">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&lt;</a:t>
            </a:r>
          </a:p>
        </p:txBody>
      </p:sp>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Cambria" panose="02040503050406030204" pitchFamily="18" charset="0"/>
              </a:rPr>
              <a:t>a) Tìm số bé nhất, số lớn nhất trong các số thập phân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9074" y="5053712"/>
            <a:ext cx="2077581" cy="1804288"/>
          </a:xfrm>
          <a:prstGeom prst="rect">
            <a:avLst/>
          </a:prstGeom>
        </p:spPr>
      </p:pic>
      <p:pic>
        <p:nvPicPr>
          <p:cNvPr id="9" name="Picture 8">
            <a:extLst>
              <a:ext uri="{FF2B5EF4-FFF2-40B4-BE49-F238E27FC236}">
                <a16:creationId xmlns:a16="http://schemas.microsoft.com/office/drawing/2014/main" id="{8556A354-DBA3-990B-E313-9CB21D0714A4}"/>
              </a:ext>
            </a:extLst>
          </p:cNvPr>
          <p:cNvPicPr>
            <a:picLocks noChangeAspect="1"/>
          </p:cNvPicPr>
          <p:nvPr/>
        </p:nvPicPr>
        <p:blipFill>
          <a:blip r:embed="rId3"/>
          <a:stretch>
            <a:fillRect/>
          </a:stretch>
        </p:blipFill>
        <p:spPr>
          <a:xfrm>
            <a:off x="751794" y="2195512"/>
            <a:ext cx="10601325" cy="2009775"/>
          </a:xfrm>
          <a:prstGeom prst="rect">
            <a:avLst/>
          </a:prstGeom>
        </p:spPr>
      </p:pic>
      <p:sp>
        <p:nvSpPr>
          <p:cNvPr id="10" name="Arrow: Up 9">
            <a:extLst>
              <a:ext uri="{FF2B5EF4-FFF2-40B4-BE49-F238E27FC236}">
                <a16:creationId xmlns:a16="http://schemas.microsoft.com/office/drawing/2014/main" id="{BD3B524D-CF1B-DDAB-2CF1-915AB27731A4}"/>
              </a:ext>
            </a:extLst>
          </p:cNvPr>
          <p:cNvSpPr/>
          <p:nvPr/>
        </p:nvSpPr>
        <p:spPr>
          <a:xfrm>
            <a:off x="7282543" y="4147457"/>
            <a:ext cx="740228" cy="903515"/>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BC06CE-FE33-9362-8853-303B0FF2649D}"/>
              </a:ext>
            </a:extLst>
          </p:cNvPr>
          <p:cNvSpPr/>
          <p:nvPr/>
        </p:nvSpPr>
        <p:spPr>
          <a:xfrm>
            <a:off x="6379029" y="5138057"/>
            <a:ext cx="2394857" cy="65314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nhỏ </a:t>
            </a:r>
            <a:r>
              <a:rPr lang="en-US" sz="2800" b="1" dirty="0" err="1">
                <a:latin typeface="Cambria" panose="02040503050406030204" pitchFamily="18" charset="0"/>
                <a:ea typeface="Cambria" panose="02040503050406030204" pitchFamily="18" charset="0"/>
              </a:rPr>
              <a:t>nhất</a:t>
            </a:r>
            <a:endParaRPr lang="en-US" sz="2800" b="1" dirty="0">
              <a:latin typeface="Cambria" panose="02040503050406030204" pitchFamily="18" charset="0"/>
              <a:ea typeface="Cambria" panose="02040503050406030204" pitchFamily="18" charset="0"/>
            </a:endParaRPr>
          </a:p>
        </p:txBody>
      </p:sp>
      <p:sp>
        <p:nvSpPr>
          <p:cNvPr id="12" name="Arrow: Up 11">
            <a:extLst>
              <a:ext uri="{FF2B5EF4-FFF2-40B4-BE49-F238E27FC236}">
                <a16:creationId xmlns:a16="http://schemas.microsoft.com/office/drawing/2014/main" id="{69CCEACB-4A4C-AFD6-6631-09BD2033CD70}"/>
              </a:ext>
            </a:extLst>
          </p:cNvPr>
          <p:cNvSpPr/>
          <p:nvPr/>
        </p:nvSpPr>
        <p:spPr>
          <a:xfrm>
            <a:off x="10156371" y="4147457"/>
            <a:ext cx="740228" cy="903515"/>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B748FB-4C91-2103-C308-70BABE612681}"/>
              </a:ext>
            </a:extLst>
          </p:cNvPr>
          <p:cNvSpPr/>
          <p:nvPr/>
        </p:nvSpPr>
        <p:spPr>
          <a:xfrm>
            <a:off x="9252857" y="5138057"/>
            <a:ext cx="2394857" cy="65314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b) </a:t>
            </a: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thập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phân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050BF72-DCA8-24D9-CB22-6712F6616260}"/>
              </a:ext>
            </a:extLst>
          </p:cNvPr>
          <p:cNvPicPr>
            <a:picLocks noChangeAspect="1"/>
          </p:cNvPicPr>
          <p:nvPr/>
        </p:nvPicPr>
        <p:blipFill>
          <a:blip r:embed="rId2"/>
          <a:stretch>
            <a:fillRect/>
          </a:stretch>
        </p:blipFill>
        <p:spPr>
          <a:xfrm>
            <a:off x="1021896" y="1868261"/>
            <a:ext cx="10344150" cy="2228850"/>
          </a:xfrm>
          <a:prstGeom prst="rect">
            <a:avLst/>
          </a:prstGeom>
        </p:spPr>
      </p:pic>
      <p:pic>
        <p:nvPicPr>
          <p:cNvPr id="9" name="Picture 8">
            <a:extLst>
              <a:ext uri="{FF2B5EF4-FFF2-40B4-BE49-F238E27FC236}">
                <a16:creationId xmlns:a16="http://schemas.microsoft.com/office/drawing/2014/main" id="{16E45355-3FC9-8339-9A7C-57B9165E65F2}"/>
              </a:ext>
            </a:extLst>
          </p:cNvPr>
          <p:cNvPicPr>
            <a:picLocks noChangeAspect="1"/>
          </p:cNvPicPr>
          <p:nvPr/>
        </p:nvPicPr>
        <p:blipFill>
          <a:blip r:embed="rId3"/>
          <a:stretch>
            <a:fillRect/>
          </a:stretch>
        </p:blipFill>
        <p:spPr>
          <a:xfrm>
            <a:off x="728662" y="4491718"/>
            <a:ext cx="1743075" cy="1771650"/>
          </a:xfrm>
          <a:prstGeom prst="rect">
            <a:avLst/>
          </a:prstGeom>
        </p:spPr>
      </p:pic>
      <p:sp>
        <p:nvSpPr>
          <p:cNvPr id="10" name="Arrow: Up 9">
            <a:extLst>
              <a:ext uri="{FF2B5EF4-FFF2-40B4-BE49-F238E27FC236}">
                <a16:creationId xmlns:a16="http://schemas.microsoft.com/office/drawing/2014/main" id="{8A914678-49B3-B159-74EF-E4F1D935DD3D}"/>
              </a:ext>
            </a:extLst>
          </p:cNvPr>
          <p:cNvSpPr/>
          <p:nvPr/>
        </p:nvSpPr>
        <p:spPr>
          <a:xfrm rot="5400000">
            <a:off x="2884715" y="5007429"/>
            <a:ext cx="740228" cy="903515"/>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49B6EE-8343-ABE2-B7DA-A3F450D7DBD9}"/>
              </a:ext>
            </a:extLst>
          </p:cNvPr>
          <p:cNvPicPr>
            <a:picLocks noChangeAspect="1"/>
          </p:cNvPicPr>
          <p:nvPr/>
        </p:nvPicPr>
        <p:blipFill>
          <a:blip r:embed="rId4"/>
          <a:stretch>
            <a:fillRect/>
          </a:stretch>
        </p:blipFill>
        <p:spPr>
          <a:xfrm>
            <a:off x="3947432" y="4291693"/>
            <a:ext cx="1771650" cy="2171700"/>
          </a:xfrm>
          <a:prstGeom prst="rect">
            <a:avLst/>
          </a:prstGeom>
        </p:spPr>
      </p:pic>
      <p:sp>
        <p:nvSpPr>
          <p:cNvPr id="16" name="Arrow: Up 15">
            <a:extLst>
              <a:ext uri="{FF2B5EF4-FFF2-40B4-BE49-F238E27FC236}">
                <a16:creationId xmlns:a16="http://schemas.microsoft.com/office/drawing/2014/main" id="{4E02A0E7-C8C6-EF22-B40B-C4524076E4A1}"/>
              </a:ext>
            </a:extLst>
          </p:cNvPr>
          <p:cNvSpPr/>
          <p:nvPr/>
        </p:nvSpPr>
        <p:spPr>
          <a:xfrm rot="5400000">
            <a:off x="5758546" y="5072745"/>
            <a:ext cx="740228" cy="903515"/>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E9EE574-7789-0A90-8828-A072BDE03F97}"/>
              </a:ext>
            </a:extLst>
          </p:cNvPr>
          <p:cNvPicPr>
            <a:picLocks noChangeAspect="1"/>
          </p:cNvPicPr>
          <p:nvPr/>
        </p:nvPicPr>
        <p:blipFill>
          <a:blip r:embed="rId5"/>
          <a:stretch>
            <a:fillRect/>
          </a:stretch>
        </p:blipFill>
        <p:spPr>
          <a:xfrm>
            <a:off x="6877050" y="4489676"/>
            <a:ext cx="1638300" cy="1819275"/>
          </a:xfrm>
          <a:prstGeom prst="rect">
            <a:avLst/>
          </a:prstGeom>
        </p:spPr>
      </p:pic>
      <p:sp>
        <p:nvSpPr>
          <p:cNvPr id="19" name="Arrow: Up 18">
            <a:extLst>
              <a:ext uri="{FF2B5EF4-FFF2-40B4-BE49-F238E27FC236}">
                <a16:creationId xmlns:a16="http://schemas.microsoft.com/office/drawing/2014/main" id="{34706F64-9A9D-52AB-1F3C-D428BDED83F5}"/>
              </a:ext>
            </a:extLst>
          </p:cNvPr>
          <p:cNvSpPr/>
          <p:nvPr/>
        </p:nvSpPr>
        <p:spPr>
          <a:xfrm rot="5400000">
            <a:off x="8621489" y="5029203"/>
            <a:ext cx="740228" cy="903515"/>
          </a:xfrm>
          <a:prstGeom prst="up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DAF73BA-3A3E-72C4-DB89-346585FAEE4E}"/>
              </a:ext>
            </a:extLst>
          </p:cNvPr>
          <p:cNvPicPr>
            <a:picLocks noChangeAspect="1"/>
          </p:cNvPicPr>
          <p:nvPr/>
        </p:nvPicPr>
        <p:blipFill>
          <a:blip r:embed="rId6"/>
          <a:stretch>
            <a:fillRect/>
          </a:stretch>
        </p:blipFill>
        <p:spPr>
          <a:xfrm>
            <a:off x="9690326" y="4517571"/>
            <a:ext cx="1628775" cy="1676400"/>
          </a:xfrm>
          <a:prstGeom prst="rect">
            <a:avLst/>
          </a:prstGeom>
        </p:spPr>
      </p:pic>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animBg="1"/>
      <p:bldP spid="1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57286" y="1110343"/>
                <a:ext cx="6197600" cy="1920077"/>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i="1">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57286" y="1110343"/>
                <a:ext cx="6197600" cy="1920077"/>
              </a:xfrm>
              <a:prstGeom prst="rect">
                <a:avLst/>
              </a:prstGeom>
              <a:blipFill>
                <a:blip r:embed="rId17"/>
                <a:stretch>
                  <a:fillRect l="-3638" t="-6349" r="-3638"/>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0,25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22,5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2,025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99677" y="4048252"/>
            <a:ext cx="10075045" cy="1200329"/>
          </a:xfrm>
          <a:prstGeom prst="rect">
            <a:avLst/>
          </a:prstGeom>
          <a:noFill/>
        </p:spPr>
        <p:txBody>
          <a:bodyPr wrap="square" rtlCol="0">
            <a:spAutoFit/>
          </a:bodyPr>
          <a:lstStyle/>
          <a:p>
            <a:pPr marL="457200" lvl="0" algn="just">
              <a:spcBef>
                <a:spcPts val="1200"/>
              </a:spcBef>
            </a:pPr>
            <a:r>
              <a:rPr lang="vi-VN" sz="3600" b="1" dirty="0">
                <a:solidFill>
                  <a:srgbClr val="003399"/>
                </a:solidFill>
                <a:latin typeface="Calibri" panose="020F0502020204030204" pitchFamily="34" charset="0"/>
                <a:cs typeface="Calibri" panose="020F0502020204030204" pitchFamily="34" charset="0"/>
              </a:rPr>
              <a:t>Vận dụng giải quyết các vấn đề đơn giản liên quan đến việc so sánh số thập phân.</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62069" y="4138164"/>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2062103"/>
          </a:xfrm>
          <a:prstGeom prst="rect">
            <a:avLst/>
          </a:prstGeom>
          <a:noFill/>
        </p:spPr>
        <p:txBody>
          <a:bodyPr wrap="square" rtlCol="0">
            <a:spAutoFit/>
          </a:bodyPr>
          <a:lstStyle/>
          <a:p>
            <a:pPr marL="457200" lvl="0" algn="just">
              <a:spcBef>
                <a:spcPts val="1200"/>
              </a:spcBef>
            </a:pPr>
            <a:r>
              <a:rPr lang="vi-VN" sz="3200" b="1" dirty="0">
                <a:solidFill>
                  <a:srgbClr val="003399"/>
                </a:solidFill>
                <a:latin typeface="Calibri" panose="020F0502020204030204" pitchFamily="34" charset="0"/>
                <a:cs typeface="Calibri" panose="020F0502020204030204" pitchFamily="34" charset="0"/>
              </a:rPr>
              <a:t>Nhận biết cách so sánh hai số thập phân; thực hiện được việc so sánh hai số thập phân; xác định số thập phân lớn nhất và số thập phân bé nhất; sắp xếp được thứ tự các số thập phân theo thứ tự từ bé đến lớn và ngược lại.</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856</Words>
  <Application>Microsoft Office PowerPoint</Application>
  <PresentationFormat>Widescreen</PresentationFormat>
  <Paragraphs>108</Paragraphs>
  <Slides>28</Slides>
  <Notes>4</Notes>
  <HiddenSlides>0</HiddenSlides>
  <MMClips>16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Arial</vt:lpstr>
      <vt:lpstr>Calibri</vt:lpstr>
      <vt:lpstr>Calibri Light</vt:lpstr>
      <vt:lpstr>Cambria</vt:lpstr>
      <vt:lpstr>Cambria Math</vt:lpstr>
      <vt:lpstr>等线</vt:lpstr>
      <vt:lpstr>iCiel Altus</vt:lpstr>
      <vt:lpstr>iCiel Crocante</vt:lpstr>
      <vt:lpstr>字魂59号-创粗黑</vt:lpstr>
      <vt:lpstr>思源黑体 CN Medium</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cp:revision>
  <dcterms:created xsi:type="dcterms:W3CDTF">2024-07-03T03:07:48Z</dcterms:created>
  <dcterms:modified xsi:type="dcterms:W3CDTF">2024-09-27T03:12:52Z</dcterms:modified>
</cp:coreProperties>
</file>