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8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9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7" r:id="rId2"/>
    <p:sldMasterId id="2147483711" r:id="rId3"/>
    <p:sldMasterId id="2147483713" r:id="rId4"/>
    <p:sldMasterId id="2147483725" r:id="rId5"/>
    <p:sldMasterId id="2147483749" r:id="rId6"/>
    <p:sldMasterId id="2147483774" r:id="rId7"/>
    <p:sldMasterId id="2147483786" r:id="rId8"/>
    <p:sldMasterId id="2147483798" r:id="rId9"/>
    <p:sldMasterId id="2147483810" r:id="rId10"/>
  </p:sldMasterIdLst>
  <p:notesMasterIdLst>
    <p:notesMasterId r:id="rId49"/>
  </p:notesMasterIdLst>
  <p:sldIdLst>
    <p:sldId id="257" r:id="rId11"/>
    <p:sldId id="300" r:id="rId12"/>
    <p:sldId id="301" r:id="rId13"/>
    <p:sldId id="509" r:id="rId14"/>
    <p:sldId id="511" r:id="rId15"/>
    <p:sldId id="302" r:id="rId16"/>
    <p:sldId id="266" r:id="rId17"/>
    <p:sldId id="513" r:id="rId18"/>
    <p:sldId id="288" r:id="rId19"/>
    <p:sldId id="515" r:id="rId20"/>
    <p:sldId id="290" r:id="rId21"/>
    <p:sldId id="303" r:id="rId22"/>
    <p:sldId id="304" r:id="rId23"/>
    <p:sldId id="305" r:id="rId24"/>
    <p:sldId id="306" r:id="rId25"/>
    <p:sldId id="307" r:id="rId26"/>
    <p:sldId id="308" r:id="rId27"/>
    <p:sldId id="271" r:id="rId28"/>
    <p:sldId id="309" r:id="rId29"/>
    <p:sldId id="310" r:id="rId30"/>
    <p:sldId id="495" r:id="rId31"/>
    <p:sldId id="272" r:id="rId32"/>
    <p:sldId id="273" r:id="rId33"/>
    <p:sldId id="293" r:id="rId34"/>
    <p:sldId id="496" r:id="rId35"/>
    <p:sldId id="294" r:id="rId36"/>
    <p:sldId id="278" r:id="rId37"/>
    <p:sldId id="295" r:id="rId38"/>
    <p:sldId id="497" r:id="rId39"/>
    <p:sldId id="505" r:id="rId40"/>
    <p:sldId id="500" r:id="rId41"/>
    <p:sldId id="501" r:id="rId42"/>
    <p:sldId id="256" r:id="rId43"/>
    <p:sldId id="502" r:id="rId44"/>
    <p:sldId id="503" r:id="rId45"/>
    <p:sldId id="504" r:id="rId46"/>
    <p:sldId id="506" r:id="rId47"/>
    <p:sldId id="285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4" d="100"/>
          <a:sy n="64" d="100"/>
        </p:scale>
        <p:origin x="188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386A53-92A7-409F-A328-1BBA73FA6110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898AFA-A508-47A7-94F7-250F6BEEB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928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6339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26442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1238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6870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1558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61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Bài giảng thiết kế bởi: Hương Thảo - tranthao121006@gmail.com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2647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491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043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38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1813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20528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738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222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5999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926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713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506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46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43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334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685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93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212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6118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077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8773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7521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8992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6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94479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867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39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08032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959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81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8795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02297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45000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04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3684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2915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0513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637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1742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96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4715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19278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1835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8611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605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43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1778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5555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1496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8990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551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5455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435617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9975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91346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5644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55476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896815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658383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785824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83122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3797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1896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354812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52729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81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740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4536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7701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2658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7714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9003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87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642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5614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047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79843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26204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9814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17542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1540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4454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1195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336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0422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0772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8696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80871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5329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6159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3471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8861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8127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47806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509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8857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3617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8670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0423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58948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0739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4659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920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01936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15610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615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82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679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57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82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511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2021/7/10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96573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830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25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10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7/10/2021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38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303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6.png"/><Relationship Id="rId4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41.png"/><Relationship Id="rId4" Type="http://schemas.openxmlformats.org/officeDocument/2006/relationships/image" Target="../media/image2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4.xml"/><Relationship Id="rId7" Type="http://schemas.openxmlformats.org/officeDocument/2006/relationships/image" Target="../media/image45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microsoft.com/office/2007/relationships/hdphoto" Target="../media/hdphoto1.wdp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slide" Target="slide36.xml"/><Relationship Id="rId3" Type="http://schemas.openxmlformats.org/officeDocument/2006/relationships/image" Target="../media/image47.jpeg"/><Relationship Id="rId7" Type="http://schemas.openxmlformats.org/officeDocument/2006/relationships/slide" Target="slide34.xml"/><Relationship Id="rId12" Type="http://schemas.openxmlformats.org/officeDocument/2006/relationships/image" Target="../media/image53.png"/><Relationship Id="rId2" Type="http://schemas.openxmlformats.org/officeDocument/2006/relationships/image" Target="../media/image46.jpg"/><Relationship Id="rId16" Type="http://schemas.openxmlformats.org/officeDocument/2006/relationships/image" Target="../media/image56.gif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9.png"/><Relationship Id="rId11" Type="http://schemas.openxmlformats.org/officeDocument/2006/relationships/image" Target="../media/image52.png"/><Relationship Id="rId5" Type="http://schemas.openxmlformats.org/officeDocument/2006/relationships/image" Target="../media/image48.png"/><Relationship Id="rId15" Type="http://schemas.openxmlformats.org/officeDocument/2006/relationships/image" Target="../media/image55.png"/><Relationship Id="rId10" Type="http://schemas.openxmlformats.org/officeDocument/2006/relationships/slide" Target="slide35.xml"/><Relationship Id="rId4" Type="http://schemas.openxmlformats.org/officeDocument/2006/relationships/slide" Target="slide33.xml"/><Relationship Id="rId9" Type="http://schemas.openxmlformats.org/officeDocument/2006/relationships/image" Target="../media/image51.png"/><Relationship Id="rId1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3.gif"/><Relationship Id="rId3" Type="http://schemas.openxmlformats.org/officeDocument/2006/relationships/audio" Target="../media/audio2.wav"/><Relationship Id="rId7" Type="http://schemas.openxmlformats.org/officeDocument/2006/relationships/image" Target="../media/image49.png"/><Relationship Id="rId12" Type="http://schemas.openxmlformats.org/officeDocument/2006/relationships/image" Target="../media/image6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48.png"/><Relationship Id="rId11" Type="http://schemas.openxmlformats.org/officeDocument/2006/relationships/image" Target="../media/image61.gif"/><Relationship Id="rId5" Type="http://schemas.openxmlformats.org/officeDocument/2006/relationships/image" Target="../media/image58.gif"/><Relationship Id="rId15" Type="http://schemas.openxmlformats.org/officeDocument/2006/relationships/image" Target="../media/image65.gif"/><Relationship Id="rId10" Type="http://schemas.openxmlformats.org/officeDocument/2006/relationships/image" Target="../media/image60.gif"/><Relationship Id="rId4" Type="http://schemas.openxmlformats.org/officeDocument/2006/relationships/image" Target="../media/image57.PNG"/><Relationship Id="rId9" Type="http://schemas.openxmlformats.org/officeDocument/2006/relationships/slide" Target="slide32.xml"/><Relationship Id="rId14" Type="http://schemas.openxmlformats.org/officeDocument/2006/relationships/image" Target="../media/image64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3.gif"/><Relationship Id="rId3" Type="http://schemas.openxmlformats.org/officeDocument/2006/relationships/audio" Target="../media/audio2.wav"/><Relationship Id="rId7" Type="http://schemas.openxmlformats.org/officeDocument/2006/relationships/image" Target="../media/image51.png"/><Relationship Id="rId12" Type="http://schemas.openxmlformats.org/officeDocument/2006/relationships/image" Target="../media/image6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50.png"/><Relationship Id="rId11" Type="http://schemas.openxmlformats.org/officeDocument/2006/relationships/image" Target="../media/image61.gif"/><Relationship Id="rId5" Type="http://schemas.openxmlformats.org/officeDocument/2006/relationships/image" Target="../media/image58.gif"/><Relationship Id="rId15" Type="http://schemas.openxmlformats.org/officeDocument/2006/relationships/image" Target="../media/image65.gif"/><Relationship Id="rId10" Type="http://schemas.openxmlformats.org/officeDocument/2006/relationships/image" Target="../media/image60.gif"/><Relationship Id="rId4" Type="http://schemas.openxmlformats.org/officeDocument/2006/relationships/image" Target="../media/image57.PNG"/><Relationship Id="rId9" Type="http://schemas.openxmlformats.org/officeDocument/2006/relationships/slide" Target="slide32.xml"/><Relationship Id="rId14" Type="http://schemas.openxmlformats.org/officeDocument/2006/relationships/image" Target="../media/image64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3.gif"/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12" Type="http://schemas.openxmlformats.org/officeDocument/2006/relationships/image" Target="../media/image6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52.png"/><Relationship Id="rId11" Type="http://schemas.openxmlformats.org/officeDocument/2006/relationships/image" Target="../media/image61.gif"/><Relationship Id="rId5" Type="http://schemas.openxmlformats.org/officeDocument/2006/relationships/image" Target="../media/image58.gif"/><Relationship Id="rId15" Type="http://schemas.openxmlformats.org/officeDocument/2006/relationships/image" Target="../media/image65.gif"/><Relationship Id="rId10" Type="http://schemas.openxmlformats.org/officeDocument/2006/relationships/image" Target="../media/image60.gif"/><Relationship Id="rId4" Type="http://schemas.openxmlformats.org/officeDocument/2006/relationships/image" Target="../media/image57.PNG"/><Relationship Id="rId9" Type="http://schemas.openxmlformats.org/officeDocument/2006/relationships/slide" Target="slide32.xml"/><Relationship Id="rId14" Type="http://schemas.openxmlformats.org/officeDocument/2006/relationships/image" Target="../media/image64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3.gif"/><Relationship Id="rId3" Type="http://schemas.openxmlformats.org/officeDocument/2006/relationships/audio" Target="../media/audio2.wav"/><Relationship Id="rId7" Type="http://schemas.openxmlformats.org/officeDocument/2006/relationships/image" Target="../media/image55.png"/><Relationship Id="rId12" Type="http://schemas.openxmlformats.org/officeDocument/2006/relationships/image" Target="../media/image62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54.png"/><Relationship Id="rId11" Type="http://schemas.openxmlformats.org/officeDocument/2006/relationships/image" Target="../media/image61.gif"/><Relationship Id="rId5" Type="http://schemas.openxmlformats.org/officeDocument/2006/relationships/image" Target="../media/image58.gif"/><Relationship Id="rId15" Type="http://schemas.openxmlformats.org/officeDocument/2006/relationships/image" Target="../media/image65.gif"/><Relationship Id="rId10" Type="http://schemas.openxmlformats.org/officeDocument/2006/relationships/image" Target="../media/image60.gif"/><Relationship Id="rId4" Type="http://schemas.openxmlformats.org/officeDocument/2006/relationships/image" Target="../media/image57.PNG"/><Relationship Id="rId9" Type="http://schemas.openxmlformats.org/officeDocument/2006/relationships/slide" Target="slide32.xml"/><Relationship Id="rId14" Type="http://schemas.openxmlformats.org/officeDocument/2006/relationships/image" Target="../media/image64.gi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24.png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5ACC1CF-F35B-4AF6-8B21-4C12D26D8DA8}"/>
              </a:ext>
            </a:extLst>
          </p:cNvPr>
          <p:cNvSpPr txBox="1"/>
          <p:nvPr/>
        </p:nvSpPr>
        <p:spPr>
          <a:xfrm>
            <a:off x="1340284" y="2754856"/>
            <a:ext cx="102161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Bà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lưng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còng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cắm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cúi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18">
            <a:extLst>
              <a:ext uri="{FF2B5EF4-FFF2-40B4-BE49-F238E27FC236}">
                <a16:creationId xmlns:a16="http://schemas.microsoft.com/office/drawing/2014/main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171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709670" y="1962785"/>
            <a:ext cx="6916420" cy="2315210"/>
            <a:chOff x="3770522" y="943551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86263" y="2284988"/>
                <a:ext cx="1808630" cy="13737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then</a:t>
                </a: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Vật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bằng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tre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,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gỗ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hoặc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sắt</a:t>
                </a:r>
                <a:r>
                  <a:rPr lang="en-US" altLang="vi-VN" sz="2800" dirty="0">
                    <a:solidFill>
                      <a:srgbClr val="231F20"/>
                    </a:solidFill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, </a:t>
                </a:r>
                <a:r>
                  <a:rPr lang="en-US" altLang="vi-VN" sz="2800" dirty="0" err="1">
                    <a:solidFill>
                      <a:srgbClr val="231F20"/>
                    </a:solidFill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dùng</a:t>
                </a:r>
                <a:r>
                  <a:rPr lang="en-US" altLang="vi-VN" sz="2800" dirty="0">
                    <a:solidFill>
                      <a:srgbClr val="231F20"/>
                    </a:solidFill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 </a:t>
                </a:r>
                <a:r>
                  <a:rPr lang="en-US" altLang="vi-VN" sz="2800" dirty="0" err="1">
                    <a:solidFill>
                      <a:srgbClr val="231F20"/>
                    </a:solidFill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để</a:t>
                </a:r>
                <a:r>
                  <a:rPr lang="en-US" altLang="vi-VN" sz="2800" dirty="0">
                    <a:solidFill>
                      <a:srgbClr val="231F20"/>
                    </a:solidFill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 </a:t>
                </a:r>
                <a:r>
                  <a:rPr lang="en-US" altLang="vi-VN" sz="2800" dirty="0" err="1">
                    <a:solidFill>
                      <a:srgbClr val="231F20"/>
                    </a:solidFill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cài</a:t>
                </a:r>
                <a:r>
                  <a:rPr lang="en-US" altLang="vi-VN" sz="2800" dirty="0">
                    <a:solidFill>
                      <a:srgbClr val="231F20"/>
                    </a:solidFill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 </a:t>
                </a:r>
                <a:r>
                  <a:rPr lang="en-US" altLang="vi-VN" sz="2800" dirty="0" err="1">
                    <a:solidFill>
                      <a:srgbClr val="231F20"/>
                    </a:solidFill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cửa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Ngày cháu còn thấp bé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Cánh cửa có hai then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chỉ cài then dưới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Nhờ bà cài then trên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Mỗi năm cháu lớn lên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lưng còng cắm cúi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cài được then trên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chỉ cài then dưới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Content Placeholder 1"/>
          <p:cNvSpPr/>
          <p:nvPr/>
        </p:nvSpPr>
        <p:spPr>
          <a:xfrm>
            <a:off x="5326063" y="1678486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-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khôn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nguôi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04E765-6C64-4751-86B6-2063BAEBA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0227" y="3897132"/>
            <a:ext cx="2678850" cy="2620508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78C87E4C-09C2-4AE2-BE47-7CB3C9859F86}"/>
              </a:ext>
            </a:extLst>
          </p:cNvPr>
          <p:cNvSpPr txBox="1"/>
          <p:nvPr/>
        </p:nvSpPr>
        <p:spPr>
          <a:xfrm>
            <a:off x="4195183" y="5871845"/>
            <a:ext cx="4102115" cy="649137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câu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337CDEB-F1B9-4F98-8185-6B02C8DA6019}"/>
              </a:ext>
            </a:extLst>
          </p:cNvPr>
          <p:cNvCxnSpPr/>
          <p:nvPr/>
        </p:nvCxnSpPr>
        <p:spPr>
          <a:xfrm flipH="1">
            <a:off x="5015492" y="123840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F6A7C4B-F4FD-4EAF-812D-51186D35609C}"/>
              </a:ext>
            </a:extLst>
          </p:cNvPr>
          <p:cNvCxnSpPr/>
          <p:nvPr/>
        </p:nvCxnSpPr>
        <p:spPr>
          <a:xfrm flipH="1">
            <a:off x="4771914" y="16617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4A07761-8956-4226-953F-19B884F0C0C5}"/>
              </a:ext>
            </a:extLst>
          </p:cNvPr>
          <p:cNvCxnSpPr/>
          <p:nvPr/>
        </p:nvCxnSpPr>
        <p:spPr>
          <a:xfrm flipH="1">
            <a:off x="4939292" y="215465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EE8872E-9A41-4424-A83F-49C2E8FED088}"/>
              </a:ext>
            </a:extLst>
          </p:cNvPr>
          <p:cNvCxnSpPr/>
          <p:nvPr/>
        </p:nvCxnSpPr>
        <p:spPr>
          <a:xfrm flipH="1">
            <a:off x="4572423" y="262590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833293B-37E6-4030-8BC0-FAB1905E67EA}"/>
              </a:ext>
            </a:extLst>
          </p:cNvPr>
          <p:cNvCxnSpPr/>
          <p:nvPr/>
        </p:nvCxnSpPr>
        <p:spPr>
          <a:xfrm flipH="1">
            <a:off x="4699861" y="353419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9CDB204-DECE-41B4-AB49-8B4A2B2724EE}"/>
              </a:ext>
            </a:extLst>
          </p:cNvPr>
          <p:cNvCxnSpPr/>
          <p:nvPr/>
        </p:nvCxnSpPr>
        <p:spPr>
          <a:xfrm flipH="1">
            <a:off x="4789522" y="400243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F4B9881-7F5F-426C-A9F0-EDE7BCA77E58}"/>
              </a:ext>
            </a:extLst>
          </p:cNvPr>
          <p:cNvCxnSpPr/>
          <p:nvPr/>
        </p:nvCxnSpPr>
        <p:spPr>
          <a:xfrm flipH="1">
            <a:off x="5262085" y="454012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1748CA3-FCAA-4A4A-B84C-75F7ADA4C773}"/>
              </a:ext>
            </a:extLst>
          </p:cNvPr>
          <p:cNvCxnSpPr/>
          <p:nvPr/>
        </p:nvCxnSpPr>
        <p:spPr>
          <a:xfrm flipH="1">
            <a:off x="4488904" y="498021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FCD14F9-A2FF-4D13-8457-103B844915CD}"/>
              </a:ext>
            </a:extLst>
          </p:cNvPr>
          <p:cNvCxnSpPr/>
          <p:nvPr/>
        </p:nvCxnSpPr>
        <p:spPr>
          <a:xfrm flipH="1">
            <a:off x="9276681" y="16617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0939EB8-E147-4082-9A5A-C49E870816E7}"/>
              </a:ext>
            </a:extLst>
          </p:cNvPr>
          <p:cNvCxnSpPr/>
          <p:nvPr/>
        </p:nvCxnSpPr>
        <p:spPr>
          <a:xfrm flipH="1">
            <a:off x="9290404" y="225483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5A4C944-4A99-4641-9F90-CCDF0690CFA2}"/>
              </a:ext>
            </a:extLst>
          </p:cNvPr>
          <p:cNvCxnSpPr/>
          <p:nvPr/>
        </p:nvCxnSpPr>
        <p:spPr>
          <a:xfrm flipH="1">
            <a:off x="8952127" y="284595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C915D6D-1939-47DA-B6BB-9ABBC2F5425A}"/>
              </a:ext>
            </a:extLst>
          </p:cNvPr>
          <p:cNvCxnSpPr/>
          <p:nvPr/>
        </p:nvCxnSpPr>
        <p:spPr>
          <a:xfrm flipH="1">
            <a:off x="9530609" y="331415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7746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Ngày cháu còn thấp bé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Cánh cửa có hai then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chỉ cài then dưới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Nhờ bà cài then trên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Mỗi năm cháu lớn lên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lưng còng cắm cúi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cài được then trên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chỉ cài then dưới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Content Placeholder 1"/>
          <p:cNvSpPr/>
          <p:nvPr/>
        </p:nvSpPr>
        <p:spPr>
          <a:xfrm>
            <a:off x="5512434" y="1253490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-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khôn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nguôi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04E765-6C64-4751-86B6-2063BAEBA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0227" y="3677089"/>
            <a:ext cx="2678850" cy="284055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78C87E4C-09C2-4AE2-BE47-7CB3C9859F86}"/>
              </a:ext>
            </a:extLst>
          </p:cNvPr>
          <p:cNvSpPr txBox="1"/>
          <p:nvPr/>
        </p:nvSpPr>
        <p:spPr>
          <a:xfrm>
            <a:off x="4186410" y="5871845"/>
            <a:ext cx="4110888" cy="649137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đoạn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11DDC7FF-CF60-4B39-AF13-CEE84ACC9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38" y="662940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B45B376E-E867-4B57-A685-8B0EC6C7A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47" y="2965466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C8F1285F-3E0C-443C-8EA4-BC1B52863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061" y="839210"/>
            <a:ext cx="527050" cy="258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815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Ngày cháu còn thấp bé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Cánh cửa có hai then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chỉ cài then dưới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Nhờ bà cài then trên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Mỗi năm cháu lớn lên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lưng còng cắm cúi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cài được then trên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chỉ cài then dưới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Content Placeholder 1"/>
          <p:cNvSpPr/>
          <p:nvPr/>
        </p:nvSpPr>
        <p:spPr>
          <a:xfrm>
            <a:off x="5512434" y="1253490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-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khôn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nguôi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04E765-6C64-4751-86B6-2063BAEBA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0227" y="3677089"/>
            <a:ext cx="2678850" cy="284055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78C87E4C-09C2-4AE2-BE47-7CB3C9859F86}"/>
              </a:ext>
            </a:extLst>
          </p:cNvPr>
          <p:cNvSpPr txBox="1"/>
          <p:nvPr/>
        </p:nvSpPr>
        <p:spPr>
          <a:xfrm>
            <a:off x="4767943" y="5871845"/>
            <a:ext cx="3529355" cy="649137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toàn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45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Ngày cháu còn thấp bé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Cánh cửa có hai then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chỉ cài then dưới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Nhờ bà cài then trên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Mỗi năm cháu lớn lên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lưng còng cắm cúi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cài được then trên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chỉ cài then dưới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Content Placeholder 1"/>
          <p:cNvSpPr/>
          <p:nvPr/>
        </p:nvSpPr>
        <p:spPr>
          <a:xfrm>
            <a:off x="5512434" y="1253490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-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khôn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nguôi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04E765-6C64-4751-86B6-2063BAEBA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0227" y="3677089"/>
            <a:ext cx="2678850" cy="284055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78C87E4C-09C2-4AE2-BE47-7CB3C9859F86}"/>
              </a:ext>
            </a:extLst>
          </p:cNvPr>
          <p:cNvSpPr txBox="1"/>
          <p:nvPr/>
        </p:nvSpPr>
        <p:spPr>
          <a:xfrm>
            <a:off x="359228" y="5871845"/>
            <a:ext cx="9002485" cy="649137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en-US" sz="24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1. </a:t>
            </a:r>
            <a:r>
              <a:rPr lang="vi-VN" sz="24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Ngày cháu còn nhỏ, ai thường cài then trên của cánh cửa?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8768D8-E716-4DBF-BA75-5CFCCA7A82A3}"/>
              </a:ext>
            </a:extLst>
          </p:cNvPr>
          <p:cNvCxnSpPr/>
          <p:nvPr/>
        </p:nvCxnSpPr>
        <p:spPr>
          <a:xfrm>
            <a:off x="1698171" y="3026229"/>
            <a:ext cx="2503715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39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Ngày cháu còn thấp bé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Cánh cửa có hai then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chỉ cài then dưới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Nhờ bà cài then trên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Mỗi năm cháu lớn lên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lưng còng cắm cúi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cài được then trên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chỉ cài then dưới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Content Placeholder 1"/>
          <p:cNvSpPr/>
          <p:nvPr/>
        </p:nvSpPr>
        <p:spPr>
          <a:xfrm>
            <a:off x="5512434" y="1253490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-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khôn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nguôi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04E765-6C64-4751-86B6-2063BAEBA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0227" y="3677089"/>
            <a:ext cx="2678850" cy="284055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78C87E4C-09C2-4AE2-BE47-7CB3C9859F86}"/>
              </a:ext>
            </a:extLst>
          </p:cNvPr>
          <p:cNvSpPr txBox="1"/>
          <p:nvPr/>
        </p:nvSpPr>
        <p:spPr>
          <a:xfrm>
            <a:off x="359228" y="5871845"/>
            <a:ext cx="9002485" cy="1168488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en-US" sz="24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2.</a:t>
            </a:r>
            <a:r>
              <a:rPr lang="vi-VN" sz="24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Vì sao khi cháu lớn, bà lại là người cài then dưới của cánh cửa?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8768D8-E716-4DBF-BA75-5CFCCA7A82A3}"/>
              </a:ext>
            </a:extLst>
          </p:cNvPr>
          <p:cNvCxnSpPr>
            <a:cxnSpLocks/>
          </p:cNvCxnSpPr>
          <p:nvPr/>
        </p:nvCxnSpPr>
        <p:spPr>
          <a:xfrm>
            <a:off x="849086" y="4430486"/>
            <a:ext cx="234042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220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3769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3. </a:t>
            </a:r>
            <a:r>
              <a:rPr lang="vi-VN" b="1" dirty="0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Sắp xếp các bức tranh sau theo thứ tự 3 khổ thơ trong bài.</a:t>
            </a:r>
            <a:endParaRPr lang="en-US" b="1" dirty="0">
              <a:solidFill>
                <a:schemeClr val="tx1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BADA901-3A04-4BFD-A9B6-6A30E49CBD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1523" y="1729332"/>
            <a:ext cx="9153525" cy="4191000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0B7113C3-C588-41C0-A4BA-7611CE7BA7A1}"/>
              </a:ext>
            </a:extLst>
          </p:cNvPr>
          <p:cNvSpPr/>
          <p:nvPr/>
        </p:nvSpPr>
        <p:spPr>
          <a:xfrm>
            <a:off x="7489371" y="1729332"/>
            <a:ext cx="555172" cy="5866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275DA2B-62FD-4015-902D-D93806C8C2AC}"/>
              </a:ext>
            </a:extLst>
          </p:cNvPr>
          <p:cNvSpPr/>
          <p:nvPr/>
        </p:nvSpPr>
        <p:spPr>
          <a:xfrm>
            <a:off x="1205048" y="1642247"/>
            <a:ext cx="555172" cy="5866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8FEEEF-E9E8-4BD9-8A61-18055B7C5A66}"/>
              </a:ext>
            </a:extLst>
          </p:cNvPr>
          <p:cNvSpPr/>
          <p:nvPr/>
        </p:nvSpPr>
        <p:spPr>
          <a:xfrm>
            <a:off x="4298903" y="1642246"/>
            <a:ext cx="555172" cy="5866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9" grpId="0" animBg="1"/>
      <p:bldP spid="15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Ngày cháu còn thấp bé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Cánh cửa có hai then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chỉ cài then dưới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Nhờ bà cài then trên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Mỗi năm cháu lớn lên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lưng còng cắm cúi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cài được then trên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chỉ cài then dưới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Content Placeholder 1"/>
          <p:cNvSpPr/>
          <p:nvPr/>
        </p:nvSpPr>
        <p:spPr>
          <a:xfrm>
            <a:off x="5512434" y="1253490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Nay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cháu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mới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Bao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- ô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Mỗi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lần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khôn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nguôi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04E765-6C64-4751-86B6-2063BAEBA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0227" y="3677089"/>
            <a:ext cx="2678850" cy="284055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78C87E4C-09C2-4AE2-BE47-7CB3C9859F86}"/>
              </a:ext>
            </a:extLst>
          </p:cNvPr>
          <p:cNvSpPr txBox="1"/>
          <p:nvPr/>
        </p:nvSpPr>
        <p:spPr>
          <a:xfrm>
            <a:off x="359228" y="5871845"/>
            <a:ext cx="9002485" cy="1168488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lvl="0" algn="ctr"/>
            <a:r>
              <a:rPr lang="en-US" sz="24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4. </a:t>
            </a:r>
            <a:r>
              <a:rPr lang="vi-VN" sz="24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Câu thơ nào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trong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</a:t>
            </a:r>
            <a:r>
              <a:rPr lang="en-US" sz="24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vi-VN" sz="24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nói lên tình cảm của cháu đối với bà khi về nhà mới?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F8768D8-E716-4DBF-BA75-5CFCCA7A82A3}"/>
              </a:ext>
            </a:extLst>
          </p:cNvPr>
          <p:cNvCxnSpPr>
            <a:cxnSpLocks/>
          </p:cNvCxnSpPr>
          <p:nvPr/>
        </p:nvCxnSpPr>
        <p:spPr>
          <a:xfrm>
            <a:off x="5671457" y="2884714"/>
            <a:ext cx="331877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E882D05-3C7E-49BF-8BDC-1C75F1D84A46}"/>
              </a:ext>
            </a:extLst>
          </p:cNvPr>
          <p:cNvCxnSpPr>
            <a:cxnSpLocks/>
          </p:cNvCxnSpPr>
          <p:nvPr/>
        </p:nvCxnSpPr>
        <p:spPr>
          <a:xfrm>
            <a:off x="5671457" y="3429000"/>
            <a:ext cx="369025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19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Document 17"/>
          <p:cNvSpPr/>
          <p:nvPr/>
        </p:nvSpPr>
        <p:spPr>
          <a:xfrm>
            <a:off x="-20782" y="0"/>
            <a:ext cx="12268201" cy="22074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  <a:gd name="connsiteX0-449" fmla="*/ 76 w 21676"/>
              <a:gd name="connsiteY0-450" fmla="*/ 0 h 23225"/>
              <a:gd name="connsiteX1-451" fmla="*/ 21676 w 21676"/>
              <a:gd name="connsiteY1-452" fmla="*/ 0 h 23225"/>
              <a:gd name="connsiteX2-453" fmla="*/ 21625 w 21676"/>
              <a:gd name="connsiteY2-454" fmla="*/ 18938 h 23225"/>
              <a:gd name="connsiteX3-455" fmla="*/ 17591 w 21676"/>
              <a:gd name="connsiteY3-456" fmla="*/ 19806 h 23225"/>
              <a:gd name="connsiteX4-457" fmla="*/ 8469 w 21676"/>
              <a:gd name="connsiteY4-458" fmla="*/ 23038 h 23225"/>
              <a:gd name="connsiteX5-459" fmla="*/ 1 w 21676"/>
              <a:gd name="connsiteY5-460" fmla="*/ 20416 h 23225"/>
              <a:gd name="connsiteX6-461" fmla="*/ 76 w 21676"/>
              <a:gd name="connsiteY6-462" fmla="*/ 0 h 23225"/>
              <a:gd name="connsiteX0-463" fmla="*/ 76 w 21676"/>
              <a:gd name="connsiteY0-464" fmla="*/ 0 h 23225"/>
              <a:gd name="connsiteX1-465" fmla="*/ 21676 w 21676"/>
              <a:gd name="connsiteY1-466" fmla="*/ 0 h 23225"/>
              <a:gd name="connsiteX2-467" fmla="*/ 21625 w 21676"/>
              <a:gd name="connsiteY2-468" fmla="*/ 18938 h 23225"/>
              <a:gd name="connsiteX3-469" fmla="*/ 17591 w 21676"/>
              <a:gd name="connsiteY3-470" fmla="*/ 19806 h 23225"/>
              <a:gd name="connsiteX4-471" fmla="*/ 8290 w 21676"/>
              <a:gd name="connsiteY4-472" fmla="*/ 23038 h 23225"/>
              <a:gd name="connsiteX5-473" fmla="*/ 1 w 21676"/>
              <a:gd name="connsiteY5-474" fmla="*/ 20416 h 23225"/>
              <a:gd name="connsiteX6-475" fmla="*/ 76 w 21676"/>
              <a:gd name="connsiteY6-476" fmla="*/ 0 h 23225"/>
              <a:gd name="connsiteX0-477" fmla="*/ 76 w 21676"/>
              <a:gd name="connsiteY0-478" fmla="*/ 0 h 23054"/>
              <a:gd name="connsiteX1-479" fmla="*/ 21676 w 21676"/>
              <a:gd name="connsiteY1-480" fmla="*/ 0 h 23054"/>
              <a:gd name="connsiteX2-481" fmla="*/ 21625 w 21676"/>
              <a:gd name="connsiteY2-482" fmla="*/ 18938 h 23054"/>
              <a:gd name="connsiteX3-483" fmla="*/ 17591 w 21676"/>
              <a:gd name="connsiteY3-484" fmla="*/ 19806 h 23054"/>
              <a:gd name="connsiteX4-485" fmla="*/ 8290 w 21676"/>
              <a:gd name="connsiteY4-486" fmla="*/ 23038 h 23054"/>
              <a:gd name="connsiteX5-487" fmla="*/ 1 w 21676"/>
              <a:gd name="connsiteY5-488" fmla="*/ 20416 h 23054"/>
              <a:gd name="connsiteX6-489" fmla="*/ 76 w 21676"/>
              <a:gd name="connsiteY6-490" fmla="*/ 0 h 23054"/>
              <a:gd name="connsiteX0-491" fmla="*/ 76 w 21676"/>
              <a:gd name="connsiteY0-492" fmla="*/ 0 h 23038"/>
              <a:gd name="connsiteX1-493" fmla="*/ 21676 w 21676"/>
              <a:gd name="connsiteY1-494" fmla="*/ 0 h 23038"/>
              <a:gd name="connsiteX2-495" fmla="*/ 21625 w 21676"/>
              <a:gd name="connsiteY2-496" fmla="*/ 18938 h 23038"/>
              <a:gd name="connsiteX3-497" fmla="*/ 17591 w 21676"/>
              <a:gd name="connsiteY3-498" fmla="*/ 19806 h 23038"/>
              <a:gd name="connsiteX4-499" fmla="*/ 8290 w 21676"/>
              <a:gd name="connsiteY4-500" fmla="*/ 23038 h 23038"/>
              <a:gd name="connsiteX5-501" fmla="*/ 1 w 21676"/>
              <a:gd name="connsiteY5-502" fmla="*/ 20416 h 23038"/>
              <a:gd name="connsiteX6-503" fmla="*/ 76 w 21676"/>
              <a:gd name="connsiteY6-504" fmla="*/ 0 h 23038"/>
              <a:gd name="connsiteX0-505" fmla="*/ 76 w 21676"/>
              <a:gd name="connsiteY0-506" fmla="*/ 0 h 23038"/>
              <a:gd name="connsiteX1-507" fmla="*/ 21676 w 21676"/>
              <a:gd name="connsiteY1-508" fmla="*/ 0 h 23038"/>
              <a:gd name="connsiteX2-509" fmla="*/ 21625 w 21676"/>
              <a:gd name="connsiteY2-510" fmla="*/ 18938 h 23038"/>
              <a:gd name="connsiteX3-511" fmla="*/ 18037 w 21676"/>
              <a:gd name="connsiteY3-512" fmla="*/ 19806 h 23038"/>
              <a:gd name="connsiteX4-513" fmla="*/ 8290 w 21676"/>
              <a:gd name="connsiteY4-514" fmla="*/ 23038 h 23038"/>
              <a:gd name="connsiteX5-515" fmla="*/ 1 w 21676"/>
              <a:gd name="connsiteY5-516" fmla="*/ 20416 h 23038"/>
              <a:gd name="connsiteX6-517" fmla="*/ 76 w 21676"/>
              <a:gd name="connsiteY6-518" fmla="*/ 0 h 23038"/>
              <a:gd name="connsiteX0-519" fmla="*/ 76 w 21676"/>
              <a:gd name="connsiteY0-520" fmla="*/ 0 h 23038"/>
              <a:gd name="connsiteX1-521" fmla="*/ 21676 w 21676"/>
              <a:gd name="connsiteY1-522" fmla="*/ 0 h 23038"/>
              <a:gd name="connsiteX2-523" fmla="*/ 21625 w 21676"/>
              <a:gd name="connsiteY2-524" fmla="*/ 19390 h 23038"/>
              <a:gd name="connsiteX3-525" fmla="*/ 18037 w 21676"/>
              <a:gd name="connsiteY3-526" fmla="*/ 19806 h 23038"/>
              <a:gd name="connsiteX4-527" fmla="*/ 8290 w 21676"/>
              <a:gd name="connsiteY4-528" fmla="*/ 23038 h 23038"/>
              <a:gd name="connsiteX5-529" fmla="*/ 1 w 21676"/>
              <a:gd name="connsiteY5-530" fmla="*/ 20416 h 23038"/>
              <a:gd name="connsiteX6-531" fmla="*/ 76 w 21676"/>
              <a:gd name="connsiteY6-532" fmla="*/ 0 h 23038"/>
              <a:gd name="connsiteX0-533" fmla="*/ 76 w 21676"/>
              <a:gd name="connsiteY0-534" fmla="*/ 0 h 23038"/>
              <a:gd name="connsiteX1-535" fmla="*/ 21676 w 21676"/>
              <a:gd name="connsiteY1-536" fmla="*/ 0 h 23038"/>
              <a:gd name="connsiteX2-537" fmla="*/ 21625 w 21676"/>
              <a:gd name="connsiteY2-538" fmla="*/ 19390 h 23038"/>
              <a:gd name="connsiteX3-539" fmla="*/ 18037 w 21676"/>
              <a:gd name="connsiteY3-540" fmla="*/ 19806 h 23038"/>
              <a:gd name="connsiteX4-541" fmla="*/ 8290 w 21676"/>
              <a:gd name="connsiteY4-542" fmla="*/ 23038 h 23038"/>
              <a:gd name="connsiteX5-543" fmla="*/ 1 w 21676"/>
              <a:gd name="connsiteY5-544" fmla="*/ 20416 h 23038"/>
              <a:gd name="connsiteX6-545" fmla="*/ 76 w 21676"/>
              <a:gd name="connsiteY6-546" fmla="*/ 0 h 23038"/>
              <a:gd name="connsiteX0-547" fmla="*/ 76 w 21676"/>
              <a:gd name="connsiteY0-548" fmla="*/ 0 h 23075"/>
              <a:gd name="connsiteX1-549" fmla="*/ 21676 w 21676"/>
              <a:gd name="connsiteY1-550" fmla="*/ 0 h 23075"/>
              <a:gd name="connsiteX2-551" fmla="*/ 21625 w 21676"/>
              <a:gd name="connsiteY2-552" fmla="*/ 19390 h 23075"/>
              <a:gd name="connsiteX3-553" fmla="*/ 18037 w 21676"/>
              <a:gd name="connsiteY3-554" fmla="*/ 19806 h 23075"/>
              <a:gd name="connsiteX4-555" fmla="*/ 8290 w 21676"/>
              <a:gd name="connsiteY4-556" fmla="*/ 23038 h 23075"/>
              <a:gd name="connsiteX5-557" fmla="*/ 1 w 21676"/>
              <a:gd name="connsiteY5-558" fmla="*/ 20416 h 23075"/>
              <a:gd name="connsiteX6-559" fmla="*/ 76 w 21676"/>
              <a:gd name="connsiteY6-560" fmla="*/ 0 h 2307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lowchart: Document 17"/>
          <p:cNvSpPr/>
          <p:nvPr/>
        </p:nvSpPr>
        <p:spPr>
          <a:xfrm>
            <a:off x="-76199" y="-14642"/>
            <a:ext cx="12268199" cy="186169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938020" y="3429000"/>
            <a:ext cx="9443085" cy="1383665"/>
            <a:chOff x="2052684" y="2617912"/>
            <a:chExt cx="5768788" cy="1092595"/>
          </a:xfrm>
        </p:grpSpPr>
        <p:pic>
          <p:nvPicPr>
            <p:cNvPr id="11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2684" y="2617912"/>
              <a:ext cx="5768788" cy="10925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2057479" y="2772823"/>
              <a:ext cx="5121462" cy="653351"/>
            </a:xfrm>
            <a:prstGeom prst="rect">
              <a:avLst/>
            </a:prstGeom>
            <a:noFill/>
          </p:spPr>
          <p:txBody>
            <a:bodyPr wrap="square" lIns="89301" tIns="44651" rIns="89301" bIns="44651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cửa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nhớ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86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86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3" name="Rectangle 16"/>
          <p:cNvSpPr/>
          <p:nvPr/>
        </p:nvSpPr>
        <p:spPr>
          <a:xfrm rot="269291">
            <a:off x="985163" y="3614125"/>
            <a:ext cx="1448268" cy="1127520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78B832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ectangle 16"/>
          <p:cNvSpPr/>
          <p:nvPr/>
        </p:nvSpPr>
        <p:spPr>
          <a:xfrm rot="489815">
            <a:off x="1159679" y="3735310"/>
            <a:ext cx="1135945" cy="905568"/>
          </a:xfrm>
          <a:custGeom>
            <a:avLst/>
            <a:gdLst>
              <a:gd name="connsiteX0" fmla="*/ 0 w 1322292"/>
              <a:gd name="connsiteY0" fmla="*/ 0 h 1023843"/>
              <a:gd name="connsiteX1" fmla="*/ 1322292 w 1322292"/>
              <a:gd name="connsiteY1" fmla="*/ 0 h 1023843"/>
              <a:gd name="connsiteX2" fmla="*/ 1322292 w 1322292"/>
              <a:gd name="connsiteY2" fmla="*/ 1023843 h 1023843"/>
              <a:gd name="connsiteX3" fmla="*/ 0 w 1322292"/>
              <a:gd name="connsiteY3" fmla="*/ 1023843 h 1023843"/>
              <a:gd name="connsiteX4" fmla="*/ 0 w 1322292"/>
              <a:gd name="connsiteY4" fmla="*/ 0 h 1023843"/>
              <a:gd name="connsiteX0-1" fmla="*/ 38 w 1322330"/>
              <a:gd name="connsiteY0-2" fmla="*/ 0 h 1023843"/>
              <a:gd name="connsiteX1-3" fmla="*/ 1322330 w 1322330"/>
              <a:gd name="connsiteY1-4" fmla="*/ 0 h 1023843"/>
              <a:gd name="connsiteX2-5" fmla="*/ 1322330 w 1322330"/>
              <a:gd name="connsiteY2-6" fmla="*/ 1023843 h 1023843"/>
              <a:gd name="connsiteX3-7" fmla="*/ 38 w 1322330"/>
              <a:gd name="connsiteY3-8" fmla="*/ 1023843 h 1023843"/>
              <a:gd name="connsiteX4-9" fmla="*/ 401820 w 1322330"/>
              <a:gd name="connsiteY4-10" fmla="*/ 432335 h 1023843"/>
              <a:gd name="connsiteX5" fmla="*/ 38 w 1322330"/>
              <a:gd name="connsiteY5" fmla="*/ 0 h 102384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1322330" h="1023843">
                <a:moveTo>
                  <a:pt x="38" y="0"/>
                </a:moveTo>
                <a:lnTo>
                  <a:pt x="1322330" y="0"/>
                </a:lnTo>
                <a:lnTo>
                  <a:pt x="1322330" y="1023843"/>
                </a:lnTo>
                <a:lnTo>
                  <a:pt x="38" y="1023843"/>
                </a:lnTo>
                <a:cubicBezTo>
                  <a:pt x="-4580" y="845146"/>
                  <a:pt x="406438" y="611032"/>
                  <a:pt x="401820" y="432335"/>
                </a:cubicBezTo>
                <a:lnTo>
                  <a:pt x="38" y="0"/>
                </a:lnTo>
                <a:close/>
              </a:path>
            </a:pathLst>
          </a:custGeom>
          <a:solidFill>
            <a:srgbClr val="92D050"/>
          </a:solidFill>
          <a:ln>
            <a:solidFill>
              <a:srgbClr val="78B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641" y="3271097"/>
            <a:ext cx="1416718" cy="1367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944727" y="3338628"/>
            <a:ext cx="967557" cy="1231900"/>
          </a:xfrm>
          <a:prstGeom prst="rect">
            <a:avLst/>
          </a:prstGeom>
          <a:noFill/>
        </p:spPr>
        <p:txBody>
          <a:bodyPr wrap="square" lIns="89301" tIns="44651" rIns="89301" bIns="44651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25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125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9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anose="020F0704030504030204" pitchFamily="34" charset="0"/>
                <a:ea typeface="Arial-Rounded" panose="020B0500000000000000" pitchFamily="34" charset="0"/>
                <a:cs typeface="Times New Roman" panose="02020603050405020304" pitchFamily="18" charset="0"/>
              </a:rPr>
              <a:t>29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" y="6629400"/>
            <a:ext cx="12192000" cy="2286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54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54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r>
              <a:rPr kumimoji="0" lang="en-US" altLang="zh-CN" sz="54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54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theo</a:t>
            </a:r>
            <a:r>
              <a:rPr kumimoji="0" lang="en-US" altLang="zh-CN" sz="54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54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văn</a:t>
            </a:r>
            <a:r>
              <a:rPr kumimoji="0" lang="en-US" altLang="zh-CN" sz="54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54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bản</a:t>
            </a:r>
            <a:r>
              <a:rPr kumimoji="0" lang="en-US" altLang="zh-CN" sz="5400" b="1" i="1" u="none" strike="noStrike" kern="1200" cap="none" spc="0" normalizeH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5400" b="1" i="1" u="none" strike="noStrike" kern="1200" cap="none" spc="0" normalizeH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đọc</a:t>
            </a:r>
            <a:r>
              <a:rPr kumimoji="0" lang="en-US" altLang="zh-CN" sz="5400" b="1" i="1" u="none" strike="noStrike" kern="1200" cap="none" spc="0" normalizeH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endParaRPr kumimoji="0" lang="en-US" sz="5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cs typeface="Verdana" panose="020B060403050404020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288D84-5A2D-4911-8DD1-ADF122CF9761}"/>
              </a:ext>
            </a:extLst>
          </p:cNvPr>
          <p:cNvSpPr txBox="1"/>
          <p:nvPr/>
        </p:nvSpPr>
        <p:spPr>
          <a:xfrm>
            <a:off x="1275907" y="542260"/>
            <a:ext cx="8357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 từ ngữ nào dưới đây chỉ hoạt động: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498307-166C-44A3-AB95-187C9C312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475" y="2038350"/>
            <a:ext cx="8324850" cy="21717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6160A6D-4D5B-4DE9-8DEC-CC20B2F760F7}"/>
              </a:ext>
            </a:extLst>
          </p:cNvPr>
          <p:cNvSpPr/>
          <p:nvPr/>
        </p:nvSpPr>
        <p:spPr>
          <a:xfrm>
            <a:off x="5138057" y="1948543"/>
            <a:ext cx="1861457" cy="10450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06E35D5-EC61-4D99-8A91-618D1077D435}"/>
              </a:ext>
            </a:extLst>
          </p:cNvPr>
          <p:cNvSpPr/>
          <p:nvPr/>
        </p:nvSpPr>
        <p:spPr>
          <a:xfrm>
            <a:off x="2090057" y="3165022"/>
            <a:ext cx="1861457" cy="10450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7329EE9-9726-4078-B9A2-E392AD7CE549}"/>
              </a:ext>
            </a:extLst>
          </p:cNvPr>
          <p:cNvSpPr/>
          <p:nvPr/>
        </p:nvSpPr>
        <p:spPr>
          <a:xfrm>
            <a:off x="6270172" y="3165022"/>
            <a:ext cx="1861457" cy="104502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349671-76E7-4332-BFFC-30606FD73573}"/>
              </a:ext>
            </a:extLst>
          </p:cNvPr>
          <p:cNvSpPr txBox="1"/>
          <p:nvPr/>
        </p:nvSpPr>
        <p:spPr>
          <a:xfrm>
            <a:off x="1221478" y="4828977"/>
            <a:ext cx="10197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Tìm từ những chỉ hoạt động có thể kết hợp với từ "cửa".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3FB4C92-B5FC-4F64-9A9E-D2B5A8E39438}"/>
              </a:ext>
            </a:extLst>
          </p:cNvPr>
          <p:cNvSpPr/>
          <p:nvPr/>
        </p:nvSpPr>
        <p:spPr>
          <a:xfrm>
            <a:off x="2296886" y="5540829"/>
            <a:ext cx="6999514" cy="8926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đẩy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đóng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chốt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cài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,..</a:t>
            </a:r>
            <a:endParaRPr lang="en-US" sz="28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52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hu OO">
            <a:hlinkClick r:id="" action="ppaction://media"/>
            <a:extLst>
              <a:ext uri="{FF2B5EF4-FFF2-40B4-BE49-F238E27FC236}">
                <a16:creationId xmlns:a16="http://schemas.microsoft.com/office/drawing/2014/main" id="{E5F3C22C-FCB3-4402-A387-783998B7D28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00400" y="228600"/>
            <a:ext cx="6117771" cy="59483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u OW">
            <a:hlinkClick r:id="" action="ppaction://media"/>
            <a:extLst>
              <a:ext uri="{FF2B5EF4-FFF2-40B4-BE49-F238E27FC236}">
                <a16:creationId xmlns:a16="http://schemas.microsoft.com/office/drawing/2014/main" id="{41977FDA-55CA-46C7-B6A8-F8C95236CD1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80658" y="365125"/>
            <a:ext cx="6259286" cy="5811838"/>
          </a:xfrm>
        </p:spPr>
      </p:pic>
    </p:spTree>
    <p:extLst>
      <p:ext uri="{BB962C8B-B14F-4D97-AF65-F5344CB8AC3E}">
        <p14:creationId xmlns:p14="http://schemas.microsoft.com/office/powerpoint/2010/main" val="235325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b="9759"/>
          <a:stretch>
            <a:fillRect/>
          </a:stretch>
        </p:blipFill>
        <p:spPr bwMode="auto">
          <a:xfrm>
            <a:off x="114300" y="1955165"/>
            <a:ext cx="12077700" cy="333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462" name="TextBox 8"/>
          <p:cNvSpPr txBox="1"/>
          <p:nvPr/>
        </p:nvSpPr>
        <p:spPr>
          <a:xfrm>
            <a:off x="944245" y="2977515"/>
            <a:ext cx="1265174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Ông</a:t>
            </a:r>
            <a:r>
              <a:rPr lang="en-US" alt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bà</a:t>
            </a:r>
            <a:r>
              <a:rPr lang="en-US" alt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sum </a:t>
            </a:r>
            <a:r>
              <a:rPr lang="en-US" alt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vầy</a:t>
            </a:r>
            <a:r>
              <a:rPr lang="en-US" alt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cùng</a:t>
            </a:r>
            <a:r>
              <a:rPr lang="en-US" altLang="en-US" sz="4000" b="1" dirty="0">
                <a:solidFill>
                  <a:srgbClr val="0000FF"/>
                </a:solidFill>
                <a:latin typeface="HP001 4 hàng" panose="020B0603050302020204" pitchFamily="34" charset="0"/>
              </a:rPr>
              <a:t> con </a:t>
            </a:r>
            <a:r>
              <a:rPr lang="en-US" altLang="en-US" sz="4000" b="1" dirty="0" err="1">
                <a:solidFill>
                  <a:srgbClr val="0000FF"/>
                </a:solidFill>
                <a:latin typeface="HP001 4 hàng" panose="020B0603050302020204" pitchFamily="34" charset="0"/>
              </a:rPr>
              <a:t>cháu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erdana" panose="020B0604030504040204" charset="0"/>
                <a:ea typeface="+mn-ea"/>
                <a:cs typeface="Verdana" panose="020B0604030504040204" charset="0"/>
              </a:rPr>
              <a:t>Viết từ ứng dụng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  <p:bldP spid="19462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4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69824" y="285320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 và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</a:t>
            </a:r>
          </a:p>
        </p:txBody>
      </p:sp>
    </p:spTree>
  </p:cSld>
  <p:clrMapOvr>
    <a:masterClrMapping/>
  </p:clrMapOvr>
  <p:transition advClick="0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4B8C1-C28D-4CBD-9AFF-4655D37CA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ideo-30">
            <a:hlinkClick r:id="" action="ppaction://media"/>
            <a:extLst>
              <a:ext uri="{FF2B5EF4-FFF2-40B4-BE49-F238E27FC236}">
                <a16:creationId xmlns:a16="http://schemas.microsoft.com/office/drawing/2014/main" id="{0A67E008-92B0-40AC-A87B-EF84E413AAC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0" cy="0"/>
          </a:xfrm>
        </p:spPr>
      </p:pic>
      <p:pic>
        <p:nvPicPr>
          <p:cNvPr id="5" name="video-30">
            <a:hlinkClick r:id="" action="ppaction://media"/>
            <a:extLst>
              <a:ext uri="{FF2B5EF4-FFF2-40B4-BE49-F238E27FC236}">
                <a16:creationId xmlns:a16="http://schemas.microsoft.com/office/drawing/2014/main" id="{9EBC1CE2-EE7A-4F48-BBF9-BF24CB172A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6888" y="273131"/>
            <a:ext cx="10481953" cy="589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2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8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pitchFamily="34" charset="0"/>
                  <a:ea typeface="Microsoft YaHei" panose="020B0503020204020204" charset="-122"/>
                  <a:cs typeface="Arial Rounded MT Bold" panose="020F0704030504030204" pitchFamily="34" charset="0"/>
                </a:rPr>
                <a:t>Tiết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pitchFamily="34" charset="0"/>
                <a:ea typeface="Microsoft YaHei" panose="020B0503020204020204" charset="-122"/>
                <a:cs typeface="Arial Rounded MT Bold" panose="020F0704030504030204" pitchFamily="3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3713">
        <p14:gallery dir="l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6E74E-2926-41FD-AD8B-000EF36AF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49CC5-1160-4B06-950B-AABE9960F2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6A50A3-FF08-415C-B6F2-7ADD9B1B4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737" y="405443"/>
            <a:ext cx="8010525" cy="614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1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Khi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cảm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buồn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bã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nhớ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thúc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dang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hiếu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thảo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lòng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D3E3AB-8963-49D5-A156-EE85E161E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586822"/>
            <a:ext cx="3560252" cy="1645920"/>
          </a:xfrm>
        </p:spPr>
        <p:txBody>
          <a:bodyPr>
            <a:normAutofit/>
          </a:bodyPr>
          <a:lstStyle/>
          <a:p>
            <a:endParaRPr lang="en-US" sz="32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788322-CE79-4D49-B4CF-FDF31D01B4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1164" y="586822"/>
            <a:ext cx="6002636" cy="1645920"/>
          </a:xfrm>
        </p:spPr>
        <p:txBody>
          <a:bodyPr anchor="ctr">
            <a:normAutofit/>
          </a:bodyPr>
          <a:lstStyle/>
          <a:p>
            <a:endParaRPr lang="en-US" sz="1800"/>
          </a:p>
        </p:txBody>
      </p:sp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9F4FF12-F419-4727-B5A4-D766840CCD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39" y="2819566"/>
            <a:ext cx="11164824" cy="198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16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kumimoji="0" lang="en-US" altLang="zh-CN" sz="72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70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video bài 29">
            <a:hlinkClick r:id="" action="ppaction://media"/>
            <a:extLst>
              <a:ext uri="{FF2B5EF4-FFF2-40B4-BE49-F238E27FC236}">
                <a16:creationId xmlns:a16="http://schemas.microsoft.com/office/drawing/2014/main" id="{5B0ED8B9-094D-4606-A06B-CDEAC558B42F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942" y="643467"/>
            <a:ext cx="9904116" cy="5571065"/>
          </a:xfrm>
          <a:prstGeom prst="rect">
            <a:avLst/>
          </a:prstGeom>
          <a:ln>
            <a:noFill/>
          </a:ln>
        </p:spPr>
      </p:pic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385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E1DEAD7B-21D9-4DA2-AF36-F2E8B0BCB66C}"/>
              </a:ext>
            </a:extLst>
          </p:cNvPr>
          <p:cNvSpPr/>
          <p:nvPr/>
        </p:nvSpPr>
        <p:spPr>
          <a:xfrm>
            <a:off x="2860158" y="1499191"/>
            <a:ext cx="5752214" cy="1658679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đối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16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846BF6E-482E-422A-A0F8-9DA4D1A95D94}"/>
              </a:ext>
            </a:extLst>
          </p:cNvPr>
          <p:cNvSpPr txBox="1"/>
          <p:nvPr/>
        </p:nvSpPr>
        <p:spPr>
          <a:xfrm>
            <a:off x="5309111" y="2138879"/>
            <a:ext cx="25023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4E846C-5E00-47FA-9452-AE65F248E0D2}"/>
              </a:ext>
            </a:extLst>
          </p:cNvPr>
          <p:cNvSpPr txBox="1"/>
          <p:nvPr/>
        </p:nvSpPr>
        <p:spPr>
          <a:xfrm>
            <a:off x="5309111" y="2965502"/>
            <a:ext cx="32670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cúi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146C85-BBD0-4D7F-A452-003E5714EF59}"/>
              </a:ext>
            </a:extLst>
          </p:cNvPr>
          <p:cNvSpPr txBox="1"/>
          <p:nvPr/>
        </p:nvSpPr>
        <p:spPr>
          <a:xfrm>
            <a:off x="4962481" y="3924988"/>
            <a:ext cx="3195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</a:t>
            </a: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nguôi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3" y="-72642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083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Cánh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nhớ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bà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Arial-Rounded" panose="020B0500000000000000" charset="0"/>
              <a:ea typeface="+mn-ea"/>
              <a:cs typeface="Arial-Rounded" panose="020B0500000000000000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Ngày cháu còn thấp bé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Cánh cửa có hai then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chỉ cài then dưới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Nhờ bà cài then trên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Mỗi năm cháu lớn lên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lưng còng cắm cúi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Cháu cài được then trên</a:t>
            </a:r>
          </a:p>
          <a:p>
            <a:pPr marL="0" indent="0">
              <a:buNone/>
            </a:pPr>
            <a:r>
              <a:rPr lang="vi-VN" sz="12800" dirty="0">
                <a:latin typeface="Arial-Rounded" panose="020B0500000000000000" charset="0"/>
                <a:cs typeface="Arial-Rounded" panose="020B0500000000000000" charset="0"/>
              </a:rPr>
              <a:t>Bà chỉ cài then dưới</a:t>
            </a:r>
          </a:p>
          <a:p>
            <a:pPr marL="0" indent="0">
              <a:buNone/>
            </a:pPr>
            <a:endParaRPr lang="vi-VN" sz="1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Content Placeholder 1"/>
          <p:cNvSpPr/>
          <p:nvPr/>
        </p:nvSpPr>
        <p:spPr>
          <a:xfrm>
            <a:off x="5512434" y="1253490"/>
            <a:ext cx="5514975" cy="4351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Nay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cháu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mới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Bao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cánh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cửa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- ô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trời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lần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tay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đẩy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cửa</a:t>
            </a:r>
            <a:endParaRPr lang="en-US" sz="3200" dirty="0">
              <a:solidFill>
                <a:prstClr val="black"/>
              </a:solidFill>
              <a:latin typeface="Arial-Rounded" panose="020B0500000000000000" charset="0"/>
              <a:cs typeface="Arial-Rounded" panose="020B0500000000000000" charset="0"/>
            </a:endParaRPr>
          </a:p>
          <a:p>
            <a:pPr marL="0" lvl="0" indent="0">
              <a:buNone/>
            </a:pP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nhớ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khôn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nguôi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charset="0"/>
                <a:cs typeface="Arial-Rounded" panose="020B0500000000000000" charset="0"/>
              </a:rPr>
              <a:t>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04E765-6C64-4751-86B6-2063BAEBAC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0227" y="3677089"/>
            <a:ext cx="2678850" cy="2840551"/>
          </a:xfrm>
          <a:prstGeom prst="rect">
            <a:avLst/>
          </a:prstGeom>
        </p:spPr>
      </p:pic>
      <p:sp>
        <p:nvSpPr>
          <p:cNvPr id="9" name="TextBox 19">
            <a:extLst>
              <a:ext uri="{FF2B5EF4-FFF2-40B4-BE49-F238E27FC236}">
                <a16:creationId xmlns:a16="http://schemas.microsoft.com/office/drawing/2014/main" id="{78C87E4C-09C2-4AE2-BE47-7CB3C9859F86}"/>
              </a:ext>
            </a:extLst>
          </p:cNvPr>
          <p:cNvSpPr txBox="1"/>
          <p:nvPr/>
        </p:nvSpPr>
        <p:spPr>
          <a:xfrm>
            <a:off x="5387586" y="5871845"/>
            <a:ext cx="2909712" cy="649137"/>
          </a:xfrm>
          <a:prstGeom prst="roundRect">
            <a:avLst>
              <a:gd name="adj" fmla="val 50000"/>
            </a:avLst>
          </a:prstGeom>
          <a:solidFill>
            <a:srgbClr val="F15A88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mẫu</a:t>
            </a:r>
            <a:endParaRPr lang="en-US" sz="2400" dirty="0">
              <a:solidFill>
                <a:schemeClr val="bg1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  <p:bldP spid="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</TotalTime>
  <Words>1031</Words>
  <Application>Microsoft Office PowerPoint</Application>
  <PresentationFormat>Widescreen</PresentationFormat>
  <Paragraphs>187</Paragraphs>
  <Slides>38</Slides>
  <Notes>17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38</vt:i4>
      </vt:variant>
    </vt:vector>
  </HeadingPairs>
  <TitlesOfParts>
    <vt:vector size="59" baseType="lpstr">
      <vt:lpstr>等线</vt:lpstr>
      <vt:lpstr>Microsoft YaHei</vt:lpstr>
      <vt:lpstr>Arial</vt:lpstr>
      <vt:lpstr>Arial Rounded MT Bold</vt:lpstr>
      <vt:lpstr>Arial-Rounded</vt:lpstr>
      <vt:lpstr>Calibri</vt:lpstr>
      <vt:lpstr>Calibri Light</vt:lpstr>
      <vt:lpstr>HP001 4 hàng</vt:lpstr>
      <vt:lpstr>Tahoma</vt:lpstr>
      <vt:lpstr>Times New Roman</vt:lpstr>
      <vt:lpstr>Verdana</vt:lpstr>
      <vt:lpstr>1_Office Theme</vt:lpstr>
      <vt:lpstr>6_Office Theme</vt:lpstr>
      <vt:lpstr>4_Office Theme</vt:lpstr>
      <vt:lpstr>2_Office 主题​​</vt:lpstr>
      <vt:lpstr>2_Office Theme</vt:lpstr>
      <vt:lpstr>7_Office Theme</vt:lpstr>
      <vt:lpstr>5_Office Theme</vt:lpstr>
      <vt:lpstr>8_Office Theme</vt:lpstr>
      <vt:lpstr>9_Office Theme</vt:lpstr>
      <vt:lpstr>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Sắp xếp các bức tranh sau theo thứ tự 3 khổ thơ trong bài.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tran thao</dc:creator>
  <cp:lastModifiedBy>Lenovo</cp:lastModifiedBy>
  <cp:revision>34</cp:revision>
  <dcterms:created xsi:type="dcterms:W3CDTF">2021-05-27T09:05:16Z</dcterms:created>
  <dcterms:modified xsi:type="dcterms:W3CDTF">2021-07-10T09:16:38Z</dcterms:modified>
</cp:coreProperties>
</file>