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9" r:id="rId3"/>
    <p:sldId id="287" r:id="rId4"/>
    <p:sldId id="272" r:id="rId5"/>
    <p:sldId id="280" r:id="rId6"/>
    <p:sldId id="270" r:id="rId7"/>
    <p:sldId id="281" r:id="rId8"/>
    <p:sldId id="271" r:id="rId9"/>
    <p:sldId id="258" r:id="rId10"/>
    <p:sldId id="279" r:id="rId11"/>
    <p:sldId id="274" r:id="rId12"/>
    <p:sldId id="275" r:id="rId13"/>
    <p:sldId id="273" r:id="rId14"/>
    <p:sldId id="276" r:id="rId15"/>
    <p:sldId id="278" r:id="rId16"/>
    <p:sldId id="260" r:id="rId17"/>
    <p:sldId id="282" r:id="rId18"/>
    <p:sldId id="261" r:id="rId19"/>
    <p:sldId id="283" r:id="rId20"/>
    <p:sldId id="284" r:id="rId21"/>
    <p:sldId id="262" r:id="rId22"/>
    <p:sldId id="285"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2E88DA"/>
    <a:srgbClr val="FF00FF"/>
    <a:srgbClr val="0D94D7"/>
    <a:srgbClr val="FF6600"/>
    <a:srgbClr val="9AD3DE"/>
    <a:srgbClr val="45AEC3"/>
    <a:srgbClr val="7AC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64" autoAdjust="0"/>
  </p:normalViewPr>
  <p:slideViewPr>
    <p:cSldViewPr snapToGrid="0">
      <p:cViewPr>
        <p:scale>
          <a:sx n="90" d="100"/>
          <a:sy n="90" d="100"/>
        </p:scale>
        <p:origin x="-102"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DE05-1359-431E-B362-6627184F6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2CC05-FF54-4136-A96C-1E9FF1833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A417DC-C4FA-4ADB-9595-2ED6C681C03E}"/>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970777B2-C0B6-4648-96A7-3DA81F731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A4C1A2-B181-471D-B9ED-3450CAD5E7D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281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C9A0-63EE-4B6C-B7F9-6F97BECCA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26327-B7CB-4A85-848D-7347FB8684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D273E-AC93-4AAF-90AA-D4D56075DA0B}"/>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600660F5-1A69-41F4-AF77-A73DC1DEF5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9F9C5-3807-4B62-8F5E-F5B3D5113487}"/>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40971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04AAEC-CB26-4651-8E91-5F9C9A9E1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0F59B-9601-4B03-BFA1-04D590702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A6673E-B657-4F09-9A86-5CAB23180156}"/>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1672B632-A4F6-46D4-8845-2A08FDF5C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310E0-7C23-422D-A46D-62CA801F2BE4}"/>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191169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B470A-C487-4E16-AF15-02B5B50F5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9DE98-EE24-4EB9-96FC-E011643E8B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9E891-FF77-4098-B4AB-48E654982342}"/>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60969025-A034-4861-AD5A-F946BD1FF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32C7-A51E-4DF4-92E7-4480669E8C86}"/>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427290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5478C-FF9E-4604-928B-4D0C12211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C5AC0-8DEE-43BF-BCBD-E254B2EC82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5F8D51-F88A-40DA-B134-2C11B998F4E6}"/>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95DD97F7-6119-4754-8F3F-27C60A3F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68E4B-2760-451D-AA4F-6DCA199F514C}"/>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81129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AB9-4FD3-45AF-A838-7118A4544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27E75-995A-4114-9253-6B2896D356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7A09D6-AD2A-41ED-BAA6-F55B8C0891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692EEB-03F1-4491-81B8-42FDC3AB236E}"/>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6" name="Footer Placeholder 5">
            <a:extLst>
              <a:ext uri="{FF2B5EF4-FFF2-40B4-BE49-F238E27FC236}">
                <a16:creationId xmlns:a16="http://schemas.microsoft.com/office/drawing/2014/main" id="{CD2A4667-086C-44DF-9EF3-CCF68F58E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3891F-4F3A-4A01-92FE-E59853A76A9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505924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3A3DE-A48E-4F54-A08F-CAF0995A9C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5DA900-C9BD-4BA5-A20D-21E3631C2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EAA462-159E-48F9-B1B6-1683CA7AB8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FF3D6-2C45-4C41-BEC8-7409590B9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454425-80D2-4981-8B9E-4BC8D31D50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5058AD-F1CD-4310-9A81-AADF9DC10CAC}"/>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8" name="Footer Placeholder 7">
            <a:extLst>
              <a:ext uri="{FF2B5EF4-FFF2-40B4-BE49-F238E27FC236}">
                <a16:creationId xmlns:a16="http://schemas.microsoft.com/office/drawing/2014/main" id="{E38BB845-D854-4908-8E22-69A004FB1F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34B9BF-33E1-49D5-A140-092C7889208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26328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23027-A325-453F-B457-18C4D43B53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6A22DD-220A-4064-A459-2BEE9CDACED8}"/>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4" name="Footer Placeholder 3">
            <a:extLst>
              <a:ext uri="{FF2B5EF4-FFF2-40B4-BE49-F238E27FC236}">
                <a16:creationId xmlns:a16="http://schemas.microsoft.com/office/drawing/2014/main" id="{18F0F12A-1100-4C08-B727-53A39A3066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24630B-3A4B-4DEF-BBC2-ABA1CC18ECC2}"/>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75344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89D4F2-541B-4120-AE12-05D942FA1ED8}"/>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3" name="Footer Placeholder 2">
            <a:extLst>
              <a:ext uri="{FF2B5EF4-FFF2-40B4-BE49-F238E27FC236}">
                <a16:creationId xmlns:a16="http://schemas.microsoft.com/office/drawing/2014/main" id="{F1182B47-AEDF-40C9-996F-2B7407D84A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6CA0EF-FD06-466F-8D4B-A4D66B589C63}"/>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297257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58F20-5F65-4C2B-8634-591443DE3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9D2667-89D7-4966-B3E6-048E60CD3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5AA930-61E3-43DC-B129-B99A89AE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97DD33-F4C2-41CD-B960-8DA5A8D5F947}"/>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6" name="Footer Placeholder 5">
            <a:extLst>
              <a:ext uri="{FF2B5EF4-FFF2-40B4-BE49-F238E27FC236}">
                <a16:creationId xmlns:a16="http://schemas.microsoft.com/office/drawing/2014/main" id="{473364FA-9BAE-4366-B865-98CC394840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1C632-720C-4442-B816-FA473F3691AB}"/>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36082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9B43-2876-42C5-AE07-8B7F8B34F4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3202E-2566-4357-A825-372A2E5B21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50AF86-C9E6-4536-B61D-4E8236EB8B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EE9CCC-DBB3-42B4-ACDA-AEDCB72B6827}"/>
              </a:ext>
            </a:extLst>
          </p:cNvPr>
          <p:cNvSpPr>
            <a:spLocks noGrp="1"/>
          </p:cNvSpPr>
          <p:nvPr>
            <p:ph type="dt" sz="half" idx="10"/>
          </p:nvPr>
        </p:nvSpPr>
        <p:spPr/>
        <p:txBody>
          <a:bodyPr/>
          <a:lstStyle/>
          <a:p>
            <a:fld id="{FAC5ED77-E63F-4614-A211-FF0E179E9980}" type="datetimeFigureOut">
              <a:rPr lang="en-US" smtClean="0"/>
              <a:t>12/31/2021</a:t>
            </a:fld>
            <a:endParaRPr lang="en-US"/>
          </a:p>
        </p:txBody>
      </p:sp>
      <p:sp>
        <p:nvSpPr>
          <p:cNvPr id="6" name="Footer Placeholder 5">
            <a:extLst>
              <a:ext uri="{FF2B5EF4-FFF2-40B4-BE49-F238E27FC236}">
                <a16:creationId xmlns:a16="http://schemas.microsoft.com/office/drawing/2014/main" id="{F9783639-CAF8-4F17-B078-03DC36E03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51B8FE-422B-4C41-A829-F019FD371171}"/>
              </a:ext>
            </a:extLst>
          </p:cNvPr>
          <p:cNvSpPr>
            <a:spLocks noGrp="1"/>
          </p:cNvSpPr>
          <p:nvPr>
            <p:ph type="sldNum" sz="quarter" idx="12"/>
          </p:nvPr>
        </p:nvSpPr>
        <p:spPr/>
        <p:txBody>
          <a:bodyPr/>
          <a:lstStyle/>
          <a:p>
            <a:fld id="{2A225273-407A-457C-845B-8166E70E5B4D}" type="slidenum">
              <a:rPr lang="en-US" smtClean="0"/>
              <a:t>‹#›</a:t>
            </a:fld>
            <a:endParaRPr lang="en-US"/>
          </a:p>
        </p:txBody>
      </p:sp>
    </p:spTree>
    <p:extLst>
      <p:ext uri="{BB962C8B-B14F-4D97-AF65-F5344CB8AC3E}">
        <p14:creationId xmlns:p14="http://schemas.microsoft.com/office/powerpoint/2010/main" val="368597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7029C-4283-4F5F-AE6D-901BCA4337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78B4E9-FEDF-4249-A753-7B2BD1138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6D7E8A-068A-4343-A0C4-DC6B922F4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5ED77-E63F-4614-A211-FF0E179E9980}" type="datetimeFigureOut">
              <a:rPr lang="en-US" smtClean="0"/>
              <a:t>12/31/2021</a:t>
            </a:fld>
            <a:endParaRPr lang="en-US"/>
          </a:p>
        </p:txBody>
      </p:sp>
      <p:sp>
        <p:nvSpPr>
          <p:cNvPr id="5" name="Footer Placeholder 4">
            <a:extLst>
              <a:ext uri="{FF2B5EF4-FFF2-40B4-BE49-F238E27FC236}">
                <a16:creationId xmlns:a16="http://schemas.microsoft.com/office/drawing/2014/main" id="{A496F2DD-EB9D-41E5-8545-25261CED47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762299-795C-478F-9A59-6FDAEE1428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25273-407A-457C-845B-8166E70E5B4D}" type="slidenum">
              <a:rPr lang="en-US" smtClean="0"/>
              <a:t>‹#›</a:t>
            </a:fld>
            <a:endParaRPr lang="en-US"/>
          </a:p>
        </p:txBody>
      </p:sp>
    </p:spTree>
    <p:extLst>
      <p:ext uri="{BB962C8B-B14F-4D97-AF65-F5344CB8AC3E}">
        <p14:creationId xmlns:p14="http://schemas.microsoft.com/office/powerpoint/2010/main" val="356769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2B90C2-92B9-4F29-8857-9705F4AC6F1F}"/>
              </a:ext>
            </a:extLst>
          </p:cNvPr>
          <p:cNvPicPr>
            <a:picLocks noChangeAspect="1" noChangeArrowheads="1"/>
          </p:cNvPicPr>
          <p:nvPr/>
        </p:nvPicPr>
        <p:blipFill>
          <a:blip r:embed="rId2"/>
          <a:srcRect/>
          <a:stretch>
            <a:fillRect/>
          </a:stretch>
        </p:blipFill>
        <p:spPr bwMode="auto">
          <a:xfrm>
            <a:off x="-381000" y="-152400"/>
            <a:ext cx="12573000" cy="7010400"/>
          </a:xfrm>
          <a:prstGeom prst="rect">
            <a:avLst/>
          </a:prstGeom>
          <a:noFill/>
          <a:ln w="9525">
            <a:noFill/>
            <a:miter lim="800000"/>
            <a:headEnd/>
            <a:tailEnd/>
          </a:ln>
        </p:spPr>
      </p:pic>
      <p:sp>
        <p:nvSpPr>
          <p:cNvPr id="5" name="WordArt 9"/>
          <p:cNvSpPr>
            <a:spLocks noChangeArrowheads="1" noChangeShapeType="1" noTextEdit="1"/>
          </p:cNvSpPr>
          <p:nvPr/>
        </p:nvSpPr>
        <p:spPr bwMode="auto">
          <a:xfrm>
            <a:off x="2638697" y="2677886"/>
            <a:ext cx="6500947" cy="2351314"/>
          </a:xfrm>
          <a:prstGeom prst="rect">
            <a:avLst/>
          </a:prstGeom>
        </p:spPr>
        <p:txBody>
          <a:bodyPr wrap="none" fromWordArt="1">
            <a:prstTxWarp prst="textPlain">
              <a:avLst>
                <a:gd name="adj" fmla="val 50000"/>
              </a:avLst>
            </a:prstTxWarp>
          </a:bodyPr>
          <a:lstStyle/>
          <a:p>
            <a:pPr algn="ctr"/>
            <a:r>
              <a:rPr lang="en-US" sz="3600" kern="10" smtClean="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Khởi động</a:t>
            </a:r>
            <a:endParaRPr lang="vi-VN" sz="3600" kern="1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Tree>
    <p:extLst>
      <p:ext uri="{BB962C8B-B14F-4D97-AF65-F5344CB8AC3E}">
        <p14:creationId xmlns:p14="http://schemas.microsoft.com/office/powerpoint/2010/main" val="382961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D49C0B-5639-43C2-A4E4-4AB4132B3E76}"/>
              </a:ext>
            </a:extLst>
          </p:cNvPr>
          <p:cNvSpPr>
            <a:spLocks noGrp="1"/>
          </p:cNvSpPr>
          <p:nvPr>
            <p:ph idx="1"/>
          </p:nvPr>
        </p:nvSpPr>
        <p:spPr>
          <a:xfrm>
            <a:off x="3494315" y="3050040"/>
            <a:ext cx="7638143" cy="1309461"/>
          </a:xfrm>
        </p:spPr>
        <p:txBody>
          <a:bodyPr/>
          <a:lstStyle/>
          <a:p>
            <a:pPr marL="0" indent="0">
              <a:buNone/>
            </a:pPr>
            <a:r>
              <a:rPr lang="en-US" sz="4800" b="1" dirty="0">
                <a:solidFill>
                  <a:srgbClr val="C00000"/>
                </a:solidFill>
                <a:latin typeface="VNI-Avo" pitchFamily="2" charset="0"/>
              </a:rPr>
              <a:t>3</a:t>
            </a:r>
            <a:r>
              <a:rPr lang="en-US" sz="4800" b="1" dirty="0">
                <a:solidFill>
                  <a:srgbClr val="C00000"/>
                </a:solidFill>
                <a:latin typeface="Times New Roman" panose="02020603050405020304" pitchFamily="18" charset="0"/>
                <a:cs typeface="Times New Roman" panose="02020603050405020304" pitchFamily="18" charset="0"/>
              </a:rPr>
              <a:t>. </a:t>
            </a:r>
            <a:r>
              <a:rPr lang="en-US" sz="4800" b="1" dirty="0" smtClean="0">
                <a:solidFill>
                  <a:srgbClr val="C00000"/>
                </a:solidFill>
                <a:latin typeface="Times New Roman" panose="02020603050405020304" pitchFamily="18" charset="0"/>
                <a:cs typeface="Times New Roman" panose="02020603050405020304" pitchFamily="18" charset="0"/>
              </a:rPr>
              <a:t>Tìm hiểu bài</a:t>
            </a:r>
            <a:endParaRPr lang="en-US" sz="48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dirty="0">
              <a:latin typeface="VNI-Avo" pitchFamily="2" charset="0"/>
            </a:endParaRPr>
          </a:p>
        </p:txBody>
      </p:sp>
      <p:pic>
        <p:nvPicPr>
          <p:cNvPr id="5" name="Picture 4">
            <a:extLst>
              <a:ext uri="{FF2B5EF4-FFF2-40B4-BE49-F238E27FC236}">
                <a16:creationId xmlns:a16="http://schemas.microsoft.com/office/drawing/2014/main" id="{81368AAB-2FBC-448A-AD9F-5B6E40636598}"/>
              </a:ext>
            </a:extLst>
          </p:cNvPr>
          <p:cNvPicPr>
            <a:picLocks noChangeAspect="1"/>
          </p:cNvPicPr>
          <p:nvPr/>
        </p:nvPicPr>
        <p:blipFill rotWithShape="1">
          <a:blip r:embed="rId3"/>
          <a:srcRect l="40937" t="19986" r="50000" b="65563"/>
          <a:stretch/>
        </p:blipFill>
        <p:spPr>
          <a:xfrm>
            <a:off x="8153400" y="2805605"/>
            <a:ext cx="1390650" cy="1246790"/>
          </a:xfrm>
          <a:prstGeom prst="rect">
            <a:avLst/>
          </a:prstGeom>
        </p:spPr>
      </p:pic>
    </p:spTree>
    <p:extLst>
      <p:ext uri="{BB962C8B-B14F-4D97-AF65-F5344CB8AC3E}">
        <p14:creationId xmlns:p14="http://schemas.microsoft.com/office/powerpoint/2010/main" val="3359534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439A29-9A7E-4C01-BDC9-28146672DDA6}"/>
              </a:ext>
            </a:extLst>
          </p:cNvPr>
          <p:cNvSpPr>
            <a:spLocks noGrp="1"/>
          </p:cNvSpPr>
          <p:nvPr>
            <p:ph idx="1"/>
          </p:nvPr>
        </p:nvSpPr>
        <p:spPr>
          <a:xfrm>
            <a:off x="1047750" y="3715471"/>
            <a:ext cx="10515600" cy="2106902"/>
          </a:xfrm>
        </p:spPr>
        <p:txBody>
          <a:bodyPr>
            <a:normAutofit fontScale="92500" lnSpcReduction="10000"/>
          </a:bodyPr>
          <a:lstStyle/>
          <a:p>
            <a:pPr marL="0" indent="0" algn="just">
              <a:buNone/>
            </a:pPr>
            <a:r>
              <a:rPr lang="en-US" sz="3200" b="1" dirty="0" smtClean="0">
                <a:latin typeface="Times New Roman" panose="02020603050405020304" pitchFamily="18" charset="0"/>
                <a:cs typeface="Times New Roman" panose="02020603050405020304" pitchFamily="18" charset="0"/>
              </a:rPr>
              <a:t>Trả lời: </a:t>
            </a:r>
            <a:r>
              <a:rPr lang="vi-VN" sz="3200" dirty="0">
                <a:latin typeface="Times New Roman" panose="02020603050405020304" pitchFamily="18" charset="0"/>
                <a:cs typeface="Times New Roman" panose="02020603050405020304" pitchFamily="18" charset="0"/>
              </a:rPr>
              <a:t>Tiếng hót kì diệu của họa mi đã làm cho những sự vật trên bầu trời thay đổi: trời bỗng sáng ra, những luồng sáng chiếu qua những chùm lộc mới nhú, rực rỡ hơn, da trời bỗng xanh hơn, những làn mây trắng trắng hơn, xốp hơn, trôi nhẹ nhàng hơn.</a:t>
            </a:r>
            <a:br>
              <a:rPr lang="vi-VN"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907F486-37CB-43A7-9CCA-C61EFC84C227}"/>
              </a:ext>
            </a:extLst>
          </p:cNvPr>
          <p:cNvSpPr txBox="1"/>
          <p:nvPr/>
        </p:nvSpPr>
        <p:spPr>
          <a:xfrm>
            <a:off x="1047750" y="2293368"/>
            <a:ext cx="10356273" cy="1415772"/>
          </a:xfrm>
          <a:prstGeom prst="rect">
            <a:avLst/>
          </a:prstGeom>
          <a:noFill/>
        </p:spPr>
        <p:txBody>
          <a:bodyPr wrap="square">
            <a:spAutoFit/>
          </a:bodyPr>
          <a:lstStyle/>
          <a:p>
            <a:r>
              <a:rPr lang="vi-VN" sz="2800" b="1" dirty="0">
                <a:solidFill>
                  <a:srgbClr val="C00000"/>
                </a:solidFill>
              </a:rPr>
              <a:t>Câu 1: Tiếng hót kì diệu của hoạ mi đã làm cho những sự vật trên bầu trời thay đổi như thế nào?</a:t>
            </a:r>
            <a:endParaRPr lang="vi-VN" sz="2800" dirty="0">
              <a:solidFill>
                <a:srgbClr val="C00000"/>
              </a:solidFill>
            </a:endParaRPr>
          </a:p>
          <a:p>
            <a:endParaRPr lang="en-US" sz="3000" dirty="0">
              <a:latin typeface="VNI-Avo" pitchFamily="2" charset="0"/>
            </a:endParaRPr>
          </a:p>
        </p:txBody>
      </p:sp>
    </p:spTree>
    <p:extLst>
      <p:ext uri="{BB962C8B-B14F-4D97-AF65-F5344CB8AC3E}">
        <p14:creationId xmlns:p14="http://schemas.microsoft.com/office/powerpoint/2010/main" val="343225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01B7-50D6-4B8E-88BB-00C10146B3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E91D8E-0B33-4CDB-998F-BFCAA9BB1BBF}"/>
              </a:ext>
            </a:extLst>
          </p:cNvPr>
          <p:cNvSpPr>
            <a:spLocks noGrp="1"/>
          </p:cNvSpPr>
          <p:nvPr>
            <p:ph idx="1"/>
          </p:nvPr>
        </p:nvSpPr>
        <p:spPr>
          <a:xfrm>
            <a:off x="838200" y="1825625"/>
            <a:ext cx="10515600" cy="1014557"/>
          </a:xfrm>
        </p:spPr>
        <p:txBody>
          <a:bodyPr>
            <a:normAutofit fontScale="85000" lnSpcReduction="20000"/>
          </a:bodyPr>
          <a:lstStyle/>
          <a:p>
            <a:pPr marL="0" indent="0">
              <a:buNone/>
            </a:pPr>
            <a:r>
              <a:rPr lang="vi-VN" sz="3500" b="1" dirty="0" smtClean="0">
                <a:latin typeface="+mj-lt"/>
              </a:rPr>
              <a:t>Câu </a:t>
            </a:r>
            <a:r>
              <a:rPr lang="vi-VN" sz="3500" b="1" dirty="0">
                <a:latin typeface="+mj-lt"/>
              </a:rPr>
              <a:t>2: Những gợn sóng trên hồ có gì thay đổi khi hoà nhịp với tiếng hoạ mi hót?</a:t>
            </a:r>
            <a:r>
              <a:rPr lang="vi-VN" dirty="0"/>
              <a:t/>
            </a:r>
            <a:br>
              <a:rPr lang="vi-VN" dirty="0"/>
            </a:br>
            <a:endParaRPr lang="en-US" dirty="0"/>
          </a:p>
        </p:txBody>
      </p:sp>
      <p:sp>
        <p:nvSpPr>
          <p:cNvPr id="5" name="Content Placeholder 2">
            <a:extLst>
              <a:ext uri="{FF2B5EF4-FFF2-40B4-BE49-F238E27FC236}">
                <a16:creationId xmlns:a16="http://schemas.microsoft.com/office/drawing/2014/main" id="{F70DB42B-9BAF-4CC2-9023-42765213F53D}"/>
              </a:ext>
            </a:extLst>
          </p:cNvPr>
          <p:cNvSpPr txBox="1">
            <a:spLocks/>
          </p:cNvSpPr>
          <p:nvPr/>
        </p:nvSpPr>
        <p:spPr>
          <a:xfrm>
            <a:off x="984790" y="3422073"/>
            <a:ext cx="10056249" cy="1115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4000" b="1" dirty="0" smtClean="0">
                <a:latin typeface="+mj-lt"/>
              </a:rPr>
              <a:t>Trả lời: </a:t>
            </a:r>
          </a:p>
          <a:p>
            <a:pPr marL="0" indent="0" algn="just">
              <a:buNone/>
            </a:pPr>
            <a:r>
              <a:rPr lang="vi-VN" sz="4000" dirty="0" smtClean="0">
                <a:latin typeface="+mj-lt"/>
              </a:rPr>
              <a:t>Khi </a:t>
            </a:r>
            <a:r>
              <a:rPr lang="vi-VN" sz="4000" dirty="0">
                <a:latin typeface="+mj-lt"/>
              </a:rPr>
              <a:t>hòa nhịp với tiếng họa mi hót, </a:t>
            </a:r>
            <a:r>
              <a:rPr lang="vi-VN" sz="4000" dirty="0" smtClean="0">
                <a:latin typeface="+mj-lt"/>
              </a:rPr>
              <a:t>những </a:t>
            </a:r>
            <a:r>
              <a:rPr lang="vi-VN" sz="4000" dirty="0">
                <a:latin typeface="+mj-lt"/>
              </a:rPr>
              <a:t>gợn sóng trên </a:t>
            </a:r>
            <a:r>
              <a:rPr lang="vi-VN" sz="4000" dirty="0" smtClean="0">
                <a:latin typeface="+mj-lt"/>
              </a:rPr>
              <a:t>hồ trở </a:t>
            </a:r>
            <a:r>
              <a:rPr lang="vi-VN" sz="4000" dirty="0">
                <a:latin typeface="+mj-lt"/>
              </a:rPr>
              <a:t>nên lấp lánh </a:t>
            </a:r>
            <a:r>
              <a:rPr lang="vi-VN" sz="4000" dirty="0" smtClean="0">
                <a:latin typeface="+mj-lt"/>
              </a:rPr>
              <a:t>thêm</a:t>
            </a:r>
            <a:r>
              <a:rPr lang="vi-VN" sz="4000" dirty="0">
                <a:latin typeface="+mj-lt"/>
              </a:rPr>
              <a:t/>
            </a:r>
            <a:br>
              <a:rPr lang="vi-VN" sz="4000" dirty="0">
                <a:latin typeface="+mj-lt"/>
              </a:rPr>
            </a:br>
            <a:endParaRPr lang="en-US" sz="4000" dirty="0">
              <a:latin typeface="+mj-lt"/>
            </a:endParaRPr>
          </a:p>
        </p:txBody>
      </p:sp>
    </p:spTree>
    <p:extLst>
      <p:ext uri="{BB962C8B-B14F-4D97-AF65-F5344CB8AC3E}">
        <p14:creationId xmlns:p14="http://schemas.microsoft.com/office/powerpoint/2010/main" val="380641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0BAAEEB-D851-4A8F-9325-74284424D38B}"/>
              </a:ext>
            </a:extLst>
          </p:cNvPr>
          <p:cNvSpPr txBox="1">
            <a:spLocks/>
          </p:cNvSpPr>
          <p:nvPr/>
        </p:nvSpPr>
        <p:spPr>
          <a:xfrm>
            <a:off x="955964" y="3608486"/>
            <a:ext cx="10515600" cy="242382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4200" dirty="0">
                <a:latin typeface="+mj-lt"/>
              </a:rPr>
              <a:t>a. Các loài hoa </a:t>
            </a:r>
            <a:r>
              <a:rPr lang="vi-VN" sz="4200" b="1" dirty="0">
                <a:latin typeface="+mj-lt"/>
              </a:rPr>
              <a:t>nghe tiếng hót trong suốt của họa mi chợt bừng giấc, xòe những cánh hoa đẹp, bày đủ các màu sắc xanh tươi.</a:t>
            </a:r>
            <a:endParaRPr lang="vi-VN" sz="4200" dirty="0">
              <a:latin typeface="+mj-lt"/>
            </a:endParaRPr>
          </a:p>
          <a:p>
            <a:r>
              <a:rPr lang="vi-VN" sz="4200" dirty="0">
                <a:latin typeface="+mj-lt"/>
              </a:rPr>
              <a:t>b. Các loài chim </a:t>
            </a:r>
            <a:r>
              <a:rPr lang="vi-VN" sz="4200" b="1" dirty="0">
                <a:latin typeface="+mj-lt"/>
              </a:rPr>
              <a:t>dạo lên những khúc nhạc tưng bừng, ngợi ca núi sông đang đổi mới.</a:t>
            </a:r>
            <a:endParaRPr lang="vi-VN" sz="4200" dirty="0">
              <a:latin typeface="+mj-lt"/>
            </a:endParaRPr>
          </a:p>
          <a:p>
            <a:endParaRPr lang="en-US" dirty="0">
              <a:latin typeface="VNI-Avo" pitchFamily="2" charset="0"/>
            </a:endParaRPr>
          </a:p>
        </p:txBody>
      </p:sp>
      <p:sp>
        <p:nvSpPr>
          <p:cNvPr id="9" name="TextBox 8">
            <a:extLst>
              <a:ext uri="{FF2B5EF4-FFF2-40B4-BE49-F238E27FC236}">
                <a16:creationId xmlns:a16="http://schemas.microsoft.com/office/drawing/2014/main" id="{2359FC96-8D32-4700-8E4B-516E37C2E952}"/>
              </a:ext>
            </a:extLst>
          </p:cNvPr>
          <p:cNvSpPr txBox="1"/>
          <p:nvPr/>
        </p:nvSpPr>
        <p:spPr>
          <a:xfrm>
            <a:off x="1000993" y="1185372"/>
            <a:ext cx="10633364" cy="2554545"/>
          </a:xfrm>
          <a:prstGeom prst="rect">
            <a:avLst/>
          </a:prstGeom>
          <a:noFill/>
        </p:spPr>
        <p:txBody>
          <a:bodyPr wrap="square">
            <a:spAutoFit/>
          </a:bodyPr>
          <a:lstStyle/>
          <a:p>
            <a:r>
              <a:rPr lang="vi-VN" sz="3200" b="1" dirty="0" smtClean="0"/>
              <a:t>Câu </a:t>
            </a:r>
            <a:r>
              <a:rPr lang="vi-VN" sz="3200" b="1" dirty="0"/>
              <a:t>3: Nối tiếp sự thay đổi của các sự vật trên mặt đất khi nghe hoạ mi hót.</a:t>
            </a:r>
            <a:endParaRPr lang="vi-VN" sz="3200" dirty="0"/>
          </a:p>
          <a:p>
            <a:r>
              <a:rPr lang="vi-VN" sz="3200" dirty="0"/>
              <a:t>a. Các loài hoa (...).</a:t>
            </a:r>
          </a:p>
          <a:p>
            <a:r>
              <a:rPr lang="vi-VN" sz="3200" dirty="0"/>
              <a:t>b. Các loài chim (...).</a:t>
            </a:r>
          </a:p>
          <a:p>
            <a:endParaRPr lang="en-US" sz="3200" dirty="0">
              <a:latin typeface="VNI-Avo" pitchFamily="2" charset="0"/>
            </a:endParaRPr>
          </a:p>
        </p:txBody>
      </p:sp>
    </p:spTree>
    <p:extLst>
      <p:ext uri="{BB962C8B-B14F-4D97-AF65-F5344CB8AC3E}">
        <p14:creationId xmlns:p14="http://schemas.microsoft.com/office/powerpoint/2010/main" val="395340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FAFC9-1E17-4AEA-9DED-B04707BF8CF1}"/>
              </a:ext>
            </a:extLst>
          </p:cNvPr>
          <p:cNvSpPr>
            <a:spLocks noGrp="1"/>
          </p:cNvSpPr>
          <p:nvPr>
            <p:ph idx="1"/>
          </p:nvPr>
        </p:nvSpPr>
        <p:spPr>
          <a:xfrm>
            <a:off x="1676400" y="1802171"/>
            <a:ext cx="9896901" cy="5151727"/>
          </a:xfrm>
        </p:spPr>
        <p:txBody>
          <a:bodyPr>
            <a:normAutofit/>
          </a:bodyPr>
          <a:lstStyle/>
          <a:p>
            <a:r>
              <a:rPr lang="vi-VN" b="1" dirty="0"/>
              <a:t>Câu 4: Nếu được đặt tên cho bài đọc, em sẽ chọn tên </a:t>
            </a:r>
            <a:r>
              <a:rPr lang="vi-VN" b="1" dirty="0" smtClean="0"/>
              <a:t>nào?</a:t>
            </a:r>
            <a:endParaRPr lang="vi-VN" b="1" dirty="0"/>
          </a:p>
          <a:p>
            <a:pPr marL="0" indent="0">
              <a:buNone/>
            </a:pPr>
            <a:r>
              <a:rPr lang="vi-VN" dirty="0" smtClean="0"/>
              <a:t>a</a:t>
            </a:r>
            <a:r>
              <a:rPr lang="vi-VN" dirty="0"/>
              <a:t>. Sứ giả của mùa xuân</a:t>
            </a:r>
          </a:p>
          <a:p>
            <a:pPr marL="0" indent="0">
              <a:buNone/>
            </a:pPr>
            <a:r>
              <a:rPr lang="vi-VN" dirty="0"/>
              <a:t>b. Hoạ mi và mùa xuân</a:t>
            </a:r>
          </a:p>
          <a:p>
            <a:pPr marL="0" indent="0">
              <a:buNone/>
            </a:pPr>
            <a:r>
              <a:rPr lang="vi-VN" dirty="0"/>
              <a:t>c. Hoạ mi </a:t>
            </a:r>
            <a:r>
              <a:rPr lang="vi-VN" dirty="0" smtClean="0"/>
              <a:t>hót</a:t>
            </a:r>
          </a:p>
          <a:p>
            <a:pPr marL="0" indent="0">
              <a:buNone/>
            </a:pPr>
            <a:endParaRPr lang="vi-VN" dirty="0"/>
          </a:p>
          <a:p>
            <a:pPr marL="0" indent="0">
              <a:buNone/>
            </a:pPr>
            <a:r>
              <a:rPr lang="vi-VN" dirty="0"/>
              <a:t>Em lựa chọn tên “Sứ giả mùa xuân” bởi vì khi họa mi xuất hiện cùng với tiếng hót của mình trong những ngày xuân đã làm cho vạn vật trên đời như có sự thay đổi diệu kì, tươi đẹp hơn, lấp lánh hơn và giàu sức sống hơn</a:t>
            </a:r>
            <a:br>
              <a:rPr lang="vi-VN" dirty="0"/>
            </a:br>
            <a:endParaRPr lang="en-US" sz="3000" dirty="0"/>
          </a:p>
        </p:txBody>
      </p:sp>
      <p:pic>
        <p:nvPicPr>
          <p:cNvPr id="8" name="Picture 2" descr="Tick-mark-icon-png-66191 - Hệ Thống PP BĐS Nghỉ Dưỡng Cao Cấp Địa ốc 5 Sao">
            <a:extLst>
              <a:ext uri="{FF2B5EF4-FFF2-40B4-BE49-F238E27FC236}">
                <a16:creationId xmlns:a16="http://schemas.microsoft.com/office/drawing/2014/main" id="{6320FFC5-57E7-4EF2-AF33-6E405924B494}"/>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562290" y="2137739"/>
            <a:ext cx="633794" cy="63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8072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026" name="Picture 2" descr="HƯỚNG DẪN DẠY TIẾNG ANH CHO BÉ TẠI NHÀ TỪ 3 ĐẾN 5 TUỔI - KVBro-Nhịp sống  Nhật Bản">
            <a:extLst>
              <a:ext uri="{FF2B5EF4-FFF2-40B4-BE49-F238E27FC236}">
                <a16:creationId xmlns:a16="http://schemas.microsoft.com/office/drawing/2014/main" id="{132AA5FC-338C-445E-810C-BEBE7565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463" y="3592108"/>
            <a:ext cx="2789052" cy="1867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A8CA9C-7CB4-4C37-9413-4FDE42C0738A}"/>
              </a:ext>
            </a:extLst>
          </p:cNvPr>
          <p:cNvSpPr txBox="1"/>
          <p:nvPr/>
        </p:nvSpPr>
        <p:spPr>
          <a:xfrm>
            <a:off x="3502253" y="2558006"/>
            <a:ext cx="7248524" cy="707886"/>
          </a:xfrm>
          <a:prstGeom prst="rect">
            <a:avLst/>
          </a:prstGeom>
          <a:noFill/>
        </p:spPr>
        <p:txBody>
          <a:bodyPr wrap="square">
            <a:spAutoFit/>
          </a:bodyPr>
          <a:lstStyle/>
          <a:p>
            <a:pPr marL="0" indent="0">
              <a:buNone/>
            </a:pPr>
            <a:r>
              <a:rPr lang="en-US" sz="4000" b="1" dirty="0" smtClean="0">
                <a:solidFill>
                  <a:srgbClr val="C00000"/>
                </a:solidFill>
                <a:latin typeface="Times New Roman" panose="02020603050405020304" pitchFamily="18" charset="0"/>
                <a:cs typeface="Times New Roman" panose="02020603050405020304" pitchFamily="18" charset="0"/>
              </a:rPr>
              <a:t>4. Luyện đọc lại</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967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FDE4FB-6D8F-4B2D-BEFC-E95AE1F3A2AE}"/>
              </a:ext>
            </a:extLst>
          </p:cNvPr>
          <p:cNvPicPr>
            <a:picLocks noChangeAspect="1"/>
          </p:cNvPicPr>
          <p:nvPr/>
        </p:nvPicPr>
        <p:blipFill rotWithShape="1">
          <a:blip r:embed="rId3"/>
          <a:srcRect l="42500" t="74735" r="50000" b="11370"/>
          <a:stretch/>
        </p:blipFill>
        <p:spPr>
          <a:xfrm>
            <a:off x="1543050" y="2853531"/>
            <a:ext cx="1104900" cy="1150938"/>
          </a:xfrm>
          <a:prstGeom prst="rect">
            <a:avLst/>
          </a:prstGeom>
        </p:spPr>
      </p:pic>
      <p:sp>
        <p:nvSpPr>
          <p:cNvPr id="5" name="TextBox 4">
            <a:extLst>
              <a:ext uri="{FF2B5EF4-FFF2-40B4-BE49-F238E27FC236}">
                <a16:creationId xmlns:a16="http://schemas.microsoft.com/office/drawing/2014/main" id="{D1037E1C-469C-4972-895F-582D116142CF}"/>
              </a:ext>
            </a:extLst>
          </p:cNvPr>
          <p:cNvSpPr txBox="1"/>
          <p:nvPr/>
        </p:nvSpPr>
        <p:spPr>
          <a:xfrm>
            <a:off x="2647950" y="3075057"/>
            <a:ext cx="9010650" cy="707886"/>
          </a:xfrm>
          <a:prstGeom prst="rect">
            <a:avLst/>
          </a:prstGeom>
          <a:noFill/>
        </p:spPr>
        <p:txBody>
          <a:bodyPr wrap="square" rtlCol="0">
            <a:spAutoFit/>
          </a:bodyPr>
          <a:lstStyle/>
          <a:p>
            <a:r>
              <a:rPr lang="en-US" sz="4000" b="1" dirty="0">
                <a:solidFill>
                  <a:srgbClr val="C00000"/>
                </a:solidFill>
                <a:latin typeface="Times New Roman" panose="02020603050405020304" pitchFamily="18" charset="0"/>
                <a:cs typeface="Times New Roman" panose="02020603050405020304" pitchFamily="18" charset="0"/>
              </a:rPr>
              <a:t>5. </a:t>
            </a:r>
            <a:r>
              <a:rPr lang="en-US" sz="4000" b="1" dirty="0" smtClean="0">
                <a:solidFill>
                  <a:srgbClr val="C00000"/>
                </a:solidFill>
                <a:latin typeface="Times New Roman" panose="02020603050405020304" pitchFamily="18" charset="0"/>
                <a:cs typeface="Times New Roman" panose="02020603050405020304" pitchFamily="18" charset="0"/>
              </a:rPr>
              <a:t>Luyện tập theo văn bản đọc</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39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1BDBA16-E421-4B4C-B71C-36209713B7C4}"/>
              </a:ext>
            </a:extLst>
          </p:cNvPr>
          <p:cNvSpPr txBox="1">
            <a:spLocks/>
          </p:cNvSpPr>
          <p:nvPr/>
        </p:nvSpPr>
        <p:spPr>
          <a:xfrm>
            <a:off x="906440" y="1673225"/>
            <a:ext cx="10598624" cy="51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3200" b="1" dirty="0">
                <a:latin typeface="+mj-lt"/>
              </a:rPr>
              <a:t>Câu 1: Tìm trong bài đọc từ ngữ tả tiếng hót của hoạ mi.</a:t>
            </a:r>
            <a:r>
              <a:rPr lang="vi-VN" sz="3200" dirty="0">
                <a:latin typeface="+mj-lt"/>
              </a:rPr>
              <a:t/>
            </a:r>
            <a:br>
              <a:rPr lang="vi-VN" sz="3200" dirty="0">
                <a:latin typeface="+mj-lt"/>
              </a:rPr>
            </a:br>
            <a:r>
              <a:rPr lang="vi-VN" sz="3200" dirty="0">
                <a:latin typeface="+mj-lt"/>
              </a:rPr>
              <a:t/>
            </a:r>
            <a:br>
              <a:rPr lang="vi-VN" sz="3200" dirty="0">
                <a:latin typeface="+mj-lt"/>
              </a:rPr>
            </a:br>
            <a:r>
              <a:rPr lang="en-US" sz="3200" dirty="0">
                <a:latin typeface="+mj-lt"/>
              </a:rPr>
              <a:t>	</a:t>
            </a:r>
            <a:r>
              <a:rPr lang="vi-VN" sz="3200" dirty="0">
                <a:latin typeface="+mj-lt"/>
              </a:rPr>
              <a:t>Những từ ngữ tả tiếng hót của họa mi đó là: vang lừng, trong suốt, dìu dặt, kì diệu.</a:t>
            </a:r>
            <a:br>
              <a:rPr lang="vi-VN" sz="3200" dirty="0">
                <a:latin typeface="+mj-lt"/>
              </a:rPr>
            </a:br>
            <a:endParaRPr lang="en-US" sz="3200" dirty="0">
              <a:latin typeface="+mj-lt"/>
            </a:endParaRPr>
          </a:p>
          <a:p>
            <a:pPr marL="0" indent="0">
              <a:buNone/>
            </a:pPr>
            <a:r>
              <a:rPr lang="vi-VN" sz="3200" b="1" dirty="0" smtClean="0">
                <a:latin typeface="+mj-lt"/>
              </a:rPr>
              <a:t>Câu </a:t>
            </a:r>
            <a:r>
              <a:rPr lang="vi-VN" sz="3200" b="1" dirty="0">
                <a:latin typeface="+mj-lt"/>
              </a:rPr>
              <a:t>2: Đặt một câu với từ ngữ vừa tìm được</a:t>
            </a:r>
            <a:r>
              <a:rPr lang="vi-VN" sz="3200" b="1" dirty="0" smtClean="0">
                <a:latin typeface="+mj-lt"/>
              </a:rPr>
              <a:t>.</a:t>
            </a:r>
          </a:p>
          <a:p>
            <a:pPr marL="0" indent="0">
              <a:buNone/>
            </a:pPr>
            <a:r>
              <a:rPr lang="vi-VN" sz="3200" b="1" dirty="0" smtClean="0">
                <a:latin typeface="+mj-lt"/>
              </a:rPr>
              <a:t>- </a:t>
            </a:r>
            <a:r>
              <a:rPr lang="vi-VN" sz="3200" dirty="0" smtClean="0">
                <a:latin typeface="+mj-lt"/>
              </a:rPr>
              <a:t>Chim họa mi hót vang lừng</a:t>
            </a:r>
            <a:r>
              <a:rPr lang="vi-VN" dirty="0" smtClean="0"/>
              <a:t>.</a:t>
            </a:r>
            <a:endParaRPr lang="vi-VN" dirty="0"/>
          </a:p>
        </p:txBody>
      </p:sp>
    </p:spTree>
    <p:extLst>
      <p:ext uri="{BB962C8B-B14F-4D97-AF65-F5344CB8AC3E}">
        <p14:creationId xmlns:p14="http://schemas.microsoft.com/office/powerpoint/2010/main" val="33951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A020E-C852-4598-972B-93AF46C50C37}"/>
              </a:ext>
            </a:extLst>
          </p:cNvPr>
          <p:cNvSpPr>
            <a:spLocks noGrp="1"/>
          </p:cNvSpPr>
          <p:nvPr>
            <p:ph idx="1"/>
          </p:nvPr>
        </p:nvSpPr>
        <p:spPr>
          <a:xfrm>
            <a:off x="950424" y="1597025"/>
            <a:ext cx="10515600" cy="4351338"/>
          </a:xfrm>
        </p:spPr>
        <p:txBody>
          <a:bodyPr/>
          <a:lstStyle/>
          <a:p>
            <a:pPr marL="514350" indent="-514350">
              <a:buAutoNum type="arabicPeriod"/>
            </a:pPr>
            <a:r>
              <a:rPr lang="en-US" b="1" dirty="0" smtClean="0">
                <a:latin typeface="Times New Roman" panose="02020603050405020304" pitchFamily="18" charset="0"/>
                <a:cs typeface="Times New Roman" panose="02020603050405020304" pitchFamily="18" charset="0"/>
              </a:rPr>
              <a:t>Viết chữ hoa: </a:t>
            </a:r>
            <a:endParaRPr lang="en-US"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E8E3D71-AC87-4B09-9102-0964C78640E4}"/>
              </a:ext>
            </a:extLst>
          </p:cNvPr>
          <p:cNvGrpSpPr/>
          <p:nvPr/>
        </p:nvGrpSpPr>
        <p:grpSpPr>
          <a:xfrm>
            <a:off x="309996" y="440629"/>
            <a:ext cx="1524000" cy="823848"/>
            <a:chOff x="36715" y="2258787"/>
            <a:chExt cx="1524000" cy="823848"/>
          </a:xfrm>
        </p:grpSpPr>
        <p:grpSp>
          <p:nvGrpSpPr>
            <p:cNvPr id="5" name="Group 4">
              <a:extLst>
                <a:ext uri="{FF2B5EF4-FFF2-40B4-BE49-F238E27FC236}">
                  <a16:creationId xmlns:a16="http://schemas.microsoft.com/office/drawing/2014/main" id="{2193C04B-5948-4355-B14A-2DAA4E2BEC3A}"/>
                </a:ext>
              </a:extLst>
            </p:cNvPr>
            <p:cNvGrpSpPr/>
            <p:nvPr/>
          </p:nvGrpSpPr>
          <p:grpSpPr>
            <a:xfrm>
              <a:off x="36715" y="2258787"/>
              <a:ext cx="1524000" cy="823848"/>
              <a:chOff x="3186544" y="986344"/>
              <a:chExt cx="4627419" cy="1174964"/>
            </a:xfrm>
          </p:grpSpPr>
          <p:sp>
            <p:nvSpPr>
              <p:cNvPr id="7" name="Flowchart: Process 11">
                <a:extLst>
                  <a:ext uri="{FF2B5EF4-FFF2-40B4-BE49-F238E27FC236}">
                    <a16:creationId xmlns:a16="http://schemas.microsoft.com/office/drawing/2014/main" id="{3003A314-1BAD-4F1E-BA75-5039C4A2C14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11">
                <a:extLst>
                  <a:ext uri="{FF2B5EF4-FFF2-40B4-BE49-F238E27FC236}">
                    <a16:creationId xmlns:a16="http://schemas.microsoft.com/office/drawing/2014/main" id="{35C7E71B-3F89-4459-8CC8-FB8F4A779C05}"/>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FDF97810-FDA7-4853-85DE-AB038AF4581E}"/>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VIẾT</a:t>
              </a:r>
            </a:p>
          </p:txBody>
        </p:sp>
      </p:grpSp>
      <p:graphicFrame>
        <p:nvGraphicFramePr>
          <p:cNvPr id="2" name="Table 8">
            <a:extLst>
              <a:ext uri="{FF2B5EF4-FFF2-40B4-BE49-F238E27FC236}">
                <a16:creationId xmlns:a16="http://schemas.microsoft.com/office/drawing/2014/main" id="{CFCA939B-9CCE-43E5-8253-B8C49CA3E82B}"/>
              </a:ext>
            </a:extLst>
          </p:cNvPr>
          <p:cNvGraphicFramePr>
            <a:graphicFrameLocks noGrp="1"/>
          </p:cNvGraphicFramePr>
          <p:nvPr>
            <p:extLst>
              <p:ext uri="{D42A27DB-BD31-4B8C-83A1-F6EECF244321}">
                <p14:modId xmlns:p14="http://schemas.microsoft.com/office/powerpoint/2010/main" val="3704888839"/>
              </p:ext>
            </p:extLst>
          </p:nvPr>
        </p:nvGraphicFramePr>
        <p:xfrm>
          <a:off x="1935018" y="2393278"/>
          <a:ext cx="384048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gridCol w="548640">
                  <a:extLst>
                    <a:ext uri="{9D8B030D-6E8A-4147-A177-3AD203B41FA5}">
                      <a16:colId xmlns:a16="http://schemas.microsoft.com/office/drawing/2014/main" val="3604432021"/>
                    </a:ext>
                  </a:extLst>
                </a:gridCol>
              </a:tblGrid>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9" name="TextBox 8">
            <a:extLst>
              <a:ext uri="{FF2B5EF4-FFF2-40B4-BE49-F238E27FC236}">
                <a16:creationId xmlns:a16="http://schemas.microsoft.com/office/drawing/2014/main" id="{E4B0CB39-1C2A-445C-904A-0F06554514DC}"/>
              </a:ext>
            </a:extLst>
          </p:cNvPr>
          <p:cNvSpPr txBox="1"/>
          <p:nvPr/>
        </p:nvSpPr>
        <p:spPr>
          <a:xfrm>
            <a:off x="2404922" y="3574517"/>
            <a:ext cx="3177772" cy="3477875"/>
          </a:xfrm>
          <a:prstGeom prst="rect">
            <a:avLst/>
          </a:prstGeom>
          <a:noFill/>
        </p:spPr>
        <p:txBody>
          <a:bodyPr wrap="square" rtlCol="0">
            <a:spAutoFit/>
          </a:bodyPr>
          <a:lstStyle/>
          <a:p>
            <a:r>
              <a:rPr lang="en-US" sz="21900" dirty="0">
                <a:latin typeface="HP001 4 hàng" panose="020B0603050302020204" pitchFamily="34" charset="0"/>
              </a:rPr>
              <a:t>R</a:t>
            </a:r>
          </a:p>
        </p:txBody>
      </p:sp>
      <p:sp>
        <p:nvSpPr>
          <p:cNvPr id="11" name="TextBox 10">
            <a:extLst>
              <a:ext uri="{FF2B5EF4-FFF2-40B4-BE49-F238E27FC236}">
                <a16:creationId xmlns:a16="http://schemas.microsoft.com/office/drawing/2014/main" id="{5012D5B7-131A-4965-8D7F-189476DE62E5}"/>
              </a:ext>
            </a:extLst>
          </p:cNvPr>
          <p:cNvSpPr txBox="1"/>
          <p:nvPr/>
        </p:nvSpPr>
        <p:spPr>
          <a:xfrm>
            <a:off x="977206" y="6094205"/>
            <a:ext cx="10488818" cy="553998"/>
          </a:xfrm>
          <a:prstGeom prst="rect">
            <a:avLst/>
          </a:prstGeom>
          <a:noFill/>
        </p:spPr>
        <p:txBody>
          <a:bodyPr wrap="square">
            <a:spAutoFit/>
          </a:bodyPr>
          <a:lstStyle/>
          <a:p>
            <a:r>
              <a:rPr lang="en-US" sz="3000" dirty="0">
                <a:latin typeface="Times New Roman" panose="02020603050405020304" pitchFamily="18" charset="0"/>
                <a:cs typeface="Times New Roman" panose="02020603050405020304" pitchFamily="18" charset="0"/>
              </a:rPr>
              <a:t>2. </a:t>
            </a:r>
            <a:r>
              <a:rPr lang="en-US" sz="3000" dirty="0" smtClean="0">
                <a:latin typeface="Times New Roman" panose="02020603050405020304" pitchFamily="18" charset="0"/>
                <a:cs typeface="Times New Roman" panose="02020603050405020304" pitchFamily="18" charset="0"/>
              </a:rPr>
              <a:t>Viết ứng dụng: </a:t>
            </a:r>
            <a:r>
              <a:rPr lang="en-US" sz="3000" dirty="0" smtClean="0">
                <a:solidFill>
                  <a:srgbClr val="2E88DA"/>
                </a:solidFill>
                <a:latin typeface="Times New Roman" panose="02020603050405020304" pitchFamily="18" charset="0"/>
                <a:cs typeface="Times New Roman" panose="02020603050405020304" pitchFamily="18" charset="0"/>
              </a:rPr>
              <a:t>Rừng cây vươn mình đón ánh mai.</a:t>
            </a:r>
            <a:endParaRPr lang="en-US" sz="3000" dirty="0">
              <a:solidFill>
                <a:srgbClr val="2E88DA"/>
              </a:solidFill>
              <a:latin typeface="Times New Roman" panose="02020603050405020304" pitchFamily="18" charset="0"/>
              <a:cs typeface="Times New Roman" panose="02020603050405020304" pitchFamily="18" charset="0"/>
            </a:endParaRPr>
          </a:p>
        </p:txBody>
      </p:sp>
      <p:graphicFrame>
        <p:nvGraphicFramePr>
          <p:cNvPr id="12" name="Table 8">
            <a:extLst>
              <a:ext uri="{FF2B5EF4-FFF2-40B4-BE49-F238E27FC236}">
                <a16:creationId xmlns:a16="http://schemas.microsoft.com/office/drawing/2014/main" id="{A7D67A59-D10A-4D70-85F7-3222BE0B2D18}"/>
              </a:ext>
            </a:extLst>
          </p:cNvPr>
          <p:cNvGraphicFramePr>
            <a:graphicFrameLocks noGrp="1"/>
          </p:cNvGraphicFramePr>
          <p:nvPr>
            <p:extLst>
              <p:ext uri="{D42A27DB-BD31-4B8C-83A1-F6EECF244321}">
                <p14:modId xmlns:p14="http://schemas.microsoft.com/office/powerpoint/2010/main" val="2078981516"/>
              </p:ext>
            </p:extLst>
          </p:nvPr>
        </p:nvGraphicFramePr>
        <p:xfrm>
          <a:off x="6528497" y="2393278"/>
          <a:ext cx="3291840" cy="3291840"/>
        </p:xfrm>
        <a:graphic>
          <a:graphicData uri="http://schemas.openxmlformats.org/drawingml/2006/table">
            <a:tbl>
              <a:tblPr firstRow="1" bandRow="1">
                <a:tableStyleId>{2D5ABB26-0587-4C30-8999-92F81FD0307C}</a:tableStyleId>
              </a:tblPr>
              <a:tblGrid>
                <a:gridCol w="548640">
                  <a:extLst>
                    <a:ext uri="{9D8B030D-6E8A-4147-A177-3AD203B41FA5}">
                      <a16:colId xmlns:a16="http://schemas.microsoft.com/office/drawing/2014/main" val="1341976514"/>
                    </a:ext>
                  </a:extLst>
                </a:gridCol>
                <a:gridCol w="548640">
                  <a:extLst>
                    <a:ext uri="{9D8B030D-6E8A-4147-A177-3AD203B41FA5}">
                      <a16:colId xmlns:a16="http://schemas.microsoft.com/office/drawing/2014/main" val="3035493717"/>
                    </a:ext>
                  </a:extLst>
                </a:gridCol>
                <a:gridCol w="548640">
                  <a:extLst>
                    <a:ext uri="{9D8B030D-6E8A-4147-A177-3AD203B41FA5}">
                      <a16:colId xmlns:a16="http://schemas.microsoft.com/office/drawing/2014/main" val="1459531763"/>
                    </a:ext>
                  </a:extLst>
                </a:gridCol>
                <a:gridCol w="548640">
                  <a:extLst>
                    <a:ext uri="{9D8B030D-6E8A-4147-A177-3AD203B41FA5}">
                      <a16:colId xmlns:a16="http://schemas.microsoft.com/office/drawing/2014/main" val="53706527"/>
                    </a:ext>
                  </a:extLst>
                </a:gridCol>
                <a:gridCol w="548640">
                  <a:extLst>
                    <a:ext uri="{9D8B030D-6E8A-4147-A177-3AD203B41FA5}">
                      <a16:colId xmlns:a16="http://schemas.microsoft.com/office/drawing/2014/main" val="2965113638"/>
                    </a:ext>
                  </a:extLst>
                </a:gridCol>
                <a:gridCol w="548640">
                  <a:extLst>
                    <a:ext uri="{9D8B030D-6E8A-4147-A177-3AD203B41FA5}">
                      <a16:colId xmlns:a16="http://schemas.microsoft.com/office/drawing/2014/main" val="4122884066"/>
                    </a:ext>
                  </a:extLst>
                </a:gridCol>
              </a:tblGrid>
              <a:tr h="5486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61729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2785073"/>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335968"/>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1697792"/>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9207867"/>
                  </a:ext>
                </a:extLst>
              </a:tr>
              <a:tr h="5486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8961113"/>
                  </a:ext>
                </a:extLst>
              </a:tr>
            </a:tbl>
          </a:graphicData>
        </a:graphic>
      </p:graphicFrame>
      <p:sp>
        <p:nvSpPr>
          <p:cNvPr id="13" name="TextBox 12">
            <a:extLst>
              <a:ext uri="{FF2B5EF4-FFF2-40B4-BE49-F238E27FC236}">
                <a16:creationId xmlns:a16="http://schemas.microsoft.com/office/drawing/2014/main" id="{6B7DB357-5FA6-4349-B77C-8F6F4F2BA879}"/>
              </a:ext>
            </a:extLst>
          </p:cNvPr>
          <p:cNvSpPr txBox="1"/>
          <p:nvPr/>
        </p:nvSpPr>
        <p:spPr>
          <a:xfrm>
            <a:off x="7006014" y="4618363"/>
            <a:ext cx="3177772" cy="1738938"/>
          </a:xfrm>
          <a:prstGeom prst="rect">
            <a:avLst/>
          </a:prstGeom>
          <a:noFill/>
        </p:spPr>
        <p:txBody>
          <a:bodyPr wrap="square" rtlCol="0">
            <a:spAutoFit/>
          </a:bodyPr>
          <a:lstStyle/>
          <a:p>
            <a:r>
              <a:rPr lang="en-US" sz="10700" dirty="0">
                <a:latin typeface="HP001 4 hàng" panose="020B0603050302020204" pitchFamily="34" charset="0"/>
              </a:rPr>
              <a:t>R</a:t>
            </a:r>
          </a:p>
        </p:txBody>
      </p:sp>
      <p:sp>
        <p:nvSpPr>
          <p:cNvPr id="10" name="TextBox 9">
            <a:extLst>
              <a:ext uri="{FF2B5EF4-FFF2-40B4-BE49-F238E27FC236}">
                <a16:creationId xmlns:a16="http://schemas.microsoft.com/office/drawing/2014/main" id="{38F84A77-EFFE-4FDD-8D00-A38B5E68479A}"/>
              </a:ext>
            </a:extLst>
          </p:cNvPr>
          <p:cNvSpPr txBox="1"/>
          <p:nvPr/>
        </p:nvSpPr>
        <p:spPr>
          <a:xfrm>
            <a:off x="1947490" y="517406"/>
            <a:ext cx="1371600"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Tiết 3.</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904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Hướng dẫn viết chữ R hoa (Tập viết Lớp 2 - Tuần 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825625"/>
            <a:ext cx="9136063" cy="4351338"/>
          </a:xfrm>
        </p:spPr>
      </p:pic>
    </p:spTree>
    <p:extLst>
      <p:ext uri="{BB962C8B-B14F-4D97-AF65-F5344CB8AC3E}">
        <p14:creationId xmlns:p14="http://schemas.microsoft.com/office/powerpoint/2010/main" val="1259845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Tốp Ca Thiếu Nhi da cat - Chim Họa Mi (Bài Hát Indonesia)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5153" y="839972"/>
            <a:ext cx="9101469" cy="5336991"/>
          </a:xfrm>
        </p:spPr>
      </p:pic>
    </p:spTree>
    <p:extLst>
      <p:ext uri="{BB962C8B-B14F-4D97-AF65-F5344CB8AC3E}">
        <p14:creationId xmlns:p14="http://schemas.microsoft.com/office/powerpoint/2010/main" val="2047128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HƯỚNG DẪN VIẾT CHỮ HOA R - CỠ CHỮ 2,5 LY - -KIẾN THỨC TIỂU HỌ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2903899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A21D0-FD13-46CA-A38E-946F8C77BA03}"/>
              </a:ext>
            </a:extLst>
          </p:cNvPr>
          <p:cNvSpPr>
            <a:spLocks noGrp="1"/>
          </p:cNvSpPr>
          <p:nvPr>
            <p:ph idx="1"/>
          </p:nvPr>
        </p:nvSpPr>
        <p:spPr>
          <a:xfrm>
            <a:off x="372336" y="741022"/>
            <a:ext cx="11991109" cy="4351338"/>
          </a:xfrm>
        </p:spPr>
        <p:txBody>
          <a:bodyPr/>
          <a:lstStyle/>
          <a:p>
            <a:pPr marL="514350" indent="-514350">
              <a:buAutoNum type="arabicPeriod"/>
            </a:pPr>
            <a:r>
              <a:rPr lang="en-US" sz="4000" dirty="0" err="1">
                <a:solidFill>
                  <a:srgbClr val="C00000"/>
                </a:solidFill>
                <a:latin typeface="Vni 12 Alex" panose="03000800000000020000" pitchFamily="66" charset="2"/>
              </a:rPr>
              <a:t>Döïa</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vaøo</a:t>
            </a:r>
            <a:r>
              <a:rPr lang="en-US" sz="4000" dirty="0">
                <a:solidFill>
                  <a:srgbClr val="C00000"/>
                </a:solidFill>
                <a:latin typeface="Vni 12 Alex" panose="03000800000000020000" pitchFamily="66" charset="2"/>
              </a:rPr>
              <a:t> tranh </a:t>
            </a:r>
            <a:r>
              <a:rPr lang="en-US" sz="4000" dirty="0" err="1">
                <a:solidFill>
                  <a:srgbClr val="C00000"/>
                </a:solidFill>
                <a:latin typeface="Vni 12 Alex" panose="03000800000000020000" pitchFamily="66" charset="2"/>
              </a:rPr>
              <a:t>vaø</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caâu</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hoûi</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gôïi</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yù</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ñoaùn</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noäi</a:t>
            </a:r>
            <a:r>
              <a:rPr lang="en-US" sz="4000" dirty="0">
                <a:solidFill>
                  <a:srgbClr val="C00000"/>
                </a:solidFill>
                <a:latin typeface="Vni 12 Alex" panose="03000800000000020000" pitchFamily="66" charset="2"/>
              </a:rPr>
              <a:t> dung </a:t>
            </a:r>
            <a:r>
              <a:rPr lang="en-US" sz="4000" dirty="0" err="1">
                <a:solidFill>
                  <a:srgbClr val="C00000"/>
                </a:solidFill>
                <a:latin typeface="Vni 12 Alex" panose="03000800000000020000" pitchFamily="66" charset="2"/>
              </a:rPr>
              <a:t>cuûa</a:t>
            </a:r>
            <a:r>
              <a:rPr lang="en-US" sz="4000" dirty="0">
                <a:solidFill>
                  <a:srgbClr val="C00000"/>
                </a:solidFill>
                <a:latin typeface="Vni 12 Alex" panose="03000800000000020000" pitchFamily="66" charset="2"/>
              </a:rPr>
              <a:t> </a:t>
            </a:r>
            <a:r>
              <a:rPr lang="en-US" sz="4000" dirty="0" err="1">
                <a:solidFill>
                  <a:srgbClr val="C00000"/>
                </a:solidFill>
                <a:latin typeface="Vni 12 Alex" panose="03000800000000020000" pitchFamily="66" charset="2"/>
              </a:rPr>
              <a:t>töøng</a:t>
            </a:r>
            <a:r>
              <a:rPr lang="en-US" sz="4000" dirty="0">
                <a:solidFill>
                  <a:srgbClr val="C00000"/>
                </a:solidFill>
                <a:latin typeface="Vni 12 Alex" panose="03000800000000020000" pitchFamily="66" charset="2"/>
              </a:rPr>
              <a:t> </a:t>
            </a:r>
            <a:r>
              <a:rPr lang="en-US" sz="4000" dirty="0" smtClean="0">
                <a:solidFill>
                  <a:srgbClr val="C00000"/>
                </a:solidFill>
                <a:latin typeface="Vni 12 Alex" panose="03000800000000020000" pitchFamily="66" charset="2"/>
              </a:rPr>
              <a:t>tranh</a:t>
            </a:r>
          </a:p>
          <a:p>
            <a:pPr marL="0" indent="0">
              <a:buNone/>
            </a:pPr>
            <a:r>
              <a:rPr lang="en-US" sz="4000" b="1" dirty="0">
                <a:solidFill>
                  <a:srgbClr val="C00000"/>
                </a:solidFill>
                <a:latin typeface="Vni 12 Alex" panose="03000800000000020000" pitchFamily="66" charset="2"/>
              </a:rPr>
              <a:t> </a:t>
            </a:r>
            <a:r>
              <a:rPr lang="en-US" sz="4000" b="1" dirty="0" smtClean="0">
                <a:solidFill>
                  <a:srgbClr val="C00000"/>
                </a:solidFill>
                <a:latin typeface="Vni 12 Alex" panose="03000800000000020000" pitchFamily="66" charset="2"/>
              </a:rPr>
              <a:t>                      </a:t>
            </a:r>
            <a:r>
              <a:rPr lang="en-US" sz="4400" b="1" dirty="0" smtClean="0">
                <a:solidFill>
                  <a:srgbClr val="C00000"/>
                </a:solidFill>
                <a:latin typeface="Vni 12 Alex" panose="03000800000000020000" pitchFamily="66" charset="2"/>
              </a:rPr>
              <a:t>Hoà </a:t>
            </a:r>
            <a:r>
              <a:rPr lang="en-US" sz="4400" b="1" dirty="0" err="1" smtClean="0">
                <a:solidFill>
                  <a:srgbClr val="C00000"/>
                </a:solidFill>
                <a:latin typeface="Vni 12 Alex" panose="03000800000000020000" pitchFamily="66" charset="2"/>
              </a:rPr>
              <a:t>nöôùc</a:t>
            </a:r>
            <a:r>
              <a:rPr lang="en-US" sz="4400" b="1" dirty="0" smtClean="0">
                <a:solidFill>
                  <a:srgbClr val="C00000"/>
                </a:solidFill>
                <a:latin typeface="Vni 12 Alex" panose="03000800000000020000" pitchFamily="66" charset="2"/>
              </a:rPr>
              <a:t> </a:t>
            </a:r>
            <a:r>
              <a:rPr lang="en-US" sz="4400" b="1" dirty="0" err="1" smtClean="0">
                <a:solidFill>
                  <a:srgbClr val="C00000"/>
                </a:solidFill>
                <a:latin typeface="Vni 12 Alex" panose="03000800000000020000" pitchFamily="66" charset="2"/>
              </a:rPr>
              <a:t>vaø</a:t>
            </a:r>
            <a:r>
              <a:rPr lang="en-US" sz="4400" b="1" dirty="0" smtClean="0">
                <a:solidFill>
                  <a:srgbClr val="C00000"/>
                </a:solidFill>
                <a:latin typeface="Vni 12 Alex" panose="03000800000000020000" pitchFamily="66" charset="2"/>
              </a:rPr>
              <a:t> </a:t>
            </a:r>
            <a:r>
              <a:rPr lang="en-US" sz="4400" b="1" dirty="0" err="1" smtClean="0">
                <a:solidFill>
                  <a:srgbClr val="C00000"/>
                </a:solidFill>
                <a:latin typeface="Vni 12 Alex" panose="03000800000000020000" pitchFamily="66" charset="2"/>
              </a:rPr>
              <a:t>maây</a:t>
            </a:r>
            <a:endParaRPr lang="en-US" sz="4400" b="1" dirty="0" smtClean="0">
              <a:solidFill>
                <a:srgbClr val="C00000"/>
              </a:solidFill>
              <a:latin typeface="Vni 12 Alex" panose="03000800000000020000" pitchFamily="66" charset="2"/>
            </a:endParaRPr>
          </a:p>
          <a:p>
            <a:pPr marL="0" indent="0" algn="ctr">
              <a:buNone/>
            </a:pPr>
            <a:endParaRPr lang="en-US" b="1" dirty="0"/>
          </a:p>
        </p:txBody>
      </p:sp>
      <p:grpSp>
        <p:nvGrpSpPr>
          <p:cNvPr id="9" name="Group 8">
            <a:extLst>
              <a:ext uri="{FF2B5EF4-FFF2-40B4-BE49-F238E27FC236}">
                <a16:creationId xmlns:a16="http://schemas.microsoft.com/office/drawing/2014/main" id="{89332284-0AEB-4BCB-81F7-DF5964D88B36}"/>
              </a:ext>
            </a:extLst>
          </p:cNvPr>
          <p:cNvGrpSpPr/>
          <p:nvPr/>
        </p:nvGrpSpPr>
        <p:grpSpPr>
          <a:xfrm>
            <a:off x="372336" y="-31402"/>
            <a:ext cx="3132859" cy="732127"/>
            <a:chOff x="552449" y="681036"/>
            <a:chExt cx="3132859" cy="732127"/>
          </a:xfrm>
        </p:grpSpPr>
        <p:grpSp>
          <p:nvGrpSpPr>
            <p:cNvPr id="5" name="Group 4">
              <a:extLst>
                <a:ext uri="{FF2B5EF4-FFF2-40B4-BE49-F238E27FC236}">
                  <a16:creationId xmlns:a16="http://schemas.microsoft.com/office/drawing/2014/main" id="{632DE2F5-DED8-4378-8E7C-4779EF384A47}"/>
                </a:ext>
              </a:extLst>
            </p:cNvPr>
            <p:cNvGrpSpPr/>
            <p:nvPr/>
          </p:nvGrpSpPr>
          <p:grpSpPr>
            <a:xfrm>
              <a:off x="552449" y="681036"/>
              <a:ext cx="3132859" cy="732127"/>
              <a:chOff x="3186544" y="986344"/>
              <a:chExt cx="4627419" cy="1174964"/>
            </a:xfrm>
          </p:grpSpPr>
          <p:sp>
            <p:nvSpPr>
              <p:cNvPr id="7" name="Flowchart: Process 11">
                <a:extLst>
                  <a:ext uri="{FF2B5EF4-FFF2-40B4-BE49-F238E27FC236}">
                    <a16:creationId xmlns:a16="http://schemas.microsoft.com/office/drawing/2014/main" id="{B475ABBB-CB21-4F89-A97B-0B9F98F879B3}"/>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Process 11">
                <a:extLst>
                  <a:ext uri="{FF2B5EF4-FFF2-40B4-BE49-F238E27FC236}">
                    <a16:creationId xmlns:a16="http://schemas.microsoft.com/office/drawing/2014/main" id="{B6773D54-4CEA-445C-929C-5766E3459580}"/>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8C647750-3BC2-431B-9BAE-0BF8BED0F15A}"/>
                </a:ext>
              </a:extLst>
            </p:cNvPr>
            <p:cNvSpPr txBox="1"/>
            <p:nvPr/>
          </p:nvSpPr>
          <p:spPr>
            <a:xfrm>
              <a:off x="870446" y="809694"/>
              <a:ext cx="2417559"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NÓI VÀ NGHE</a:t>
              </a: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307335"/>
            <a:ext cx="12363445" cy="5294467"/>
          </a:xfrm>
          <a:prstGeom prst="rect">
            <a:avLst/>
          </a:prstGeom>
        </p:spPr>
      </p:pic>
    </p:spTree>
    <p:extLst>
      <p:ext uri="{BB962C8B-B14F-4D97-AF65-F5344CB8AC3E}">
        <p14:creationId xmlns:p14="http://schemas.microsoft.com/office/powerpoint/2010/main" val="2236246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Kể chuyện HỒ NƯỚC VÀ MÂY đa cắt- Tiếng Việt lớp 2 - Tập 2 - Kết nối tri thức với cuộc sống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1" y="1020726"/>
            <a:ext cx="10411046" cy="5156237"/>
          </a:xfrm>
        </p:spPr>
      </p:pic>
    </p:spTree>
    <p:extLst>
      <p:ext uri="{BB962C8B-B14F-4D97-AF65-F5344CB8AC3E}">
        <p14:creationId xmlns:p14="http://schemas.microsoft.com/office/powerpoint/2010/main" val="104866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891B-4694-4A44-A79A-07D431ACE3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922731-3F3F-46CA-8811-ED81ADD5EDE1}"/>
              </a:ext>
            </a:extLst>
          </p:cNvPr>
          <p:cNvSpPr>
            <a:spLocks noGrp="1"/>
          </p:cNvSpPr>
          <p:nvPr>
            <p:ph idx="1"/>
          </p:nvPr>
        </p:nvSpPr>
        <p:spPr/>
        <p:txBody>
          <a:bodyPr/>
          <a:lstStyle/>
          <a:p>
            <a:pPr marL="0" indent="0">
              <a:buNone/>
            </a:pPr>
            <a:r>
              <a:rPr lang="en-US" dirty="0">
                <a:latin typeface="VNI-Avo" pitchFamily="2" charset="0"/>
              </a:rPr>
              <a:t>2</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Nghe kể chuyện</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3. </a:t>
            </a:r>
            <a:r>
              <a:rPr lang="en-US" dirty="0" smtClean="0">
                <a:latin typeface="Times New Roman" panose="02020603050405020304" pitchFamily="18" charset="0"/>
                <a:cs typeface="Times New Roman" panose="02020603050405020304" pitchFamily="18" charset="0"/>
              </a:rPr>
              <a:t>Kể lại từng đoạn theo tranh.</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0F9F1D-8E75-489F-9546-1E47B4B01C1B}"/>
              </a:ext>
            </a:extLst>
          </p:cNvPr>
          <p:cNvPicPr>
            <a:picLocks noChangeAspect="1"/>
          </p:cNvPicPr>
          <p:nvPr/>
        </p:nvPicPr>
        <p:blipFill rotWithShape="1">
          <a:blip r:embed="rId2"/>
          <a:srcRect t="36520" r="2045" b="34942"/>
          <a:stretch/>
        </p:blipFill>
        <p:spPr>
          <a:xfrm>
            <a:off x="124691" y="3135601"/>
            <a:ext cx="11942618" cy="1956176"/>
          </a:xfrm>
          <a:prstGeom prst="rect">
            <a:avLst/>
          </a:prstGeom>
        </p:spPr>
      </p:pic>
    </p:spTree>
    <p:extLst>
      <p:ext uri="{BB962C8B-B14F-4D97-AF65-F5344CB8AC3E}">
        <p14:creationId xmlns:p14="http://schemas.microsoft.com/office/powerpoint/2010/main" val="42586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51674F2-A44F-493F-BBF8-A3425F7AF16D}"/>
              </a:ext>
            </a:extLst>
          </p:cNvPr>
          <p:cNvGrpSpPr/>
          <p:nvPr/>
        </p:nvGrpSpPr>
        <p:grpSpPr>
          <a:xfrm>
            <a:off x="-27709" y="-11797"/>
            <a:ext cx="12233565" cy="1604338"/>
            <a:chOff x="-27709" y="-11797"/>
            <a:chExt cx="12233565" cy="1604338"/>
          </a:xfrm>
        </p:grpSpPr>
        <p:sp>
          <p:nvSpPr>
            <p:cNvPr id="9" name="Rectangle 8">
              <a:extLst>
                <a:ext uri="{FF2B5EF4-FFF2-40B4-BE49-F238E27FC236}">
                  <a16:creationId xmlns:a16="http://schemas.microsoft.com/office/drawing/2014/main" id="{3E7AB121-7456-44D6-B1E6-9061BC75D928}"/>
                </a:ext>
              </a:extLst>
            </p:cNvPr>
            <p:cNvSpPr/>
            <p:nvPr/>
          </p:nvSpPr>
          <p:spPr>
            <a:xfrm>
              <a:off x="-13853" y="218208"/>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7AC5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F2966021-9C59-46B7-98C5-FA12D9A336BC}"/>
                </a:ext>
              </a:extLst>
            </p:cNvPr>
            <p:cNvSpPr/>
            <p:nvPr/>
          </p:nvSpPr>
          <p:spPr>
            <a:xfrm>
              <a:off x="-27709" y="-11797"/>
              <a:ext cx="12219709" cy="1374333"/>
            </a:xfrm>
            <a:custGeom>
              <a:avLst/>
              <a:gdLst>
                <a:gd name="connsiteX0" fmla="*/ 0 w 12192000"/>
                <a:gd name="connsiteY0" fmla="*/ 0 h 1435821"/>
                <a:gd name="connsiteX1" fmla="*/ 12192000 w 12192000"/>
                <a:gd name="connsiteY1" fmla="*/ 0 h 1435821"/>
                <a:gd name="connsiteX2" fmla="*/ 12192000 w 12192000"/>
                <a:gd name="connsiteY2" fmla="*/ 1435821 h 1435821"/>
                <a:gd name="connsiteX3" fmla="*/ 0 w 12192000"/>
                <a:gd name="connsiteY3" fmla="*/ 1435821 h 1435821"/>
                <a:gd name="connsiteX4" fmla="*/ 0 w 12192000"/>
                <a:gd name="connsiteY4" fmla="*/ 0 h 1435821"/>
                <a:gd name="connsiteX0" fmla="*/ 0 w 12192000"/>
                <a:gd name="connsiteY0" fmla="*/ 0 h 1503554"/>
                <a:gd name="connsiteX1" fmla="*/ 12192000 w 12192000"/>
                <a:gd name="connsiteY1" fmla="*/ 0 h 1503554"/>
                <a:gd name="connsiteX2" fmla="*/ 12192000 w 12192000"/>
                <a:gd name="connsiteY2" fmla="*/ 1435821 h 1503554"/>
                <a:gd name="connsiteX3" fmla="*/ 0 w 12192000"/>
                <a:gd name="connsiteY3" fmla="*/ 1435821 h 1503554"/>
                <a:gd name="connsiteX4" fmla="*/ 0 w 12192000"/>
                <a:gd name="connsiteY4" fmla="*/ 0 h 1503554"/>
                <a:gd name="connsiteX0" fmla="*/ 27709 w 12219709"/>
                <a:gd name="connsiteY0" fmla="*/ 0 h 1435821"/>
                <a:gd name="connsiteX1" fmla="*/ 12219709 w 12219709"/>
                <a:gd name="connsiteY1" fmla="*/ 0 h 1435821"/>
                <a:gd name="connsiteX2" fmla="*/ 12219709 w 12219709"/>
                <a:gd name="connsiteY2" fmla="*/ 1435821 h 1435821"/>
                <a:gd name="connsiteX3" fmla="*/ 0 w 12219709"/>
                <a:gd name="connsiteY3" fmla="*/ 1241858 h 1435821"/>
                <a:gd name="connsiteX4" fmla="*/ 27709 w 12219709"/>
                <a:gd name="connsiteY4" fmla="*/ 0 h 1435821"/>
                <a:gd name="connsiteX0" fmla="*/ 27709 w 12219709"/>
                <a:gd name="connsiteY0" fmla="*/ 0 h 1313379"/>
                <a:gd name="connsiteX1" fmla="*/ 12219709 w 12219709"/>
                <a:gd name="connsiteY1" fmla="*/ 0 h 1313379"/>
                <a:gd name="connsiteX2" fmla="*/ 12205854 w 12219709"/>
                <a:gd name="connsiteY2" fmla="*/ 1255712 h 1313379"/>
                <a:gd name="connsiteX3" fmla="*/ 0 w 12219709"/>
                <a:gd name="connsiteY3" fmla="*/ 1241858 h 1313379"/>
                <a:gd name="connsiteX4" fmla="*/ 27709 w 12219709"/>
                <a:gd name="connsiteY4" fmla="*/ 0 h 1313379"/>
                <a:gd name="connsiteX0" fmla="*/ 27709 w 12219709"/>
                <a:gd name="connsiteY0" fmla="*/ 0 h 1374333"/>
                <a:gd name="connsiteX1" fmla="*/ 12219709 w 12219709"/>
                <a:gd name="connsiteY1" fmla="*/ 0 h 1374333"/>
                <a:gd name="connsiteX2" fmla="*/ 12205854 w 12219709"/>
                <a:gd name="connsiteY2" fmla="*/ 1255712 h 1374333"/>
                <a:gd name="connsiteX3" fmla="*/ 0 w 12219709"/>
                <a:gd name="connsiteY3" fmla="*/ 1241858 h 1374333"/>
                <a:gd name="connsiteX4" fmla="*/ 27709 w 12219709"/>
                <a:gd name="connsiteY4" fmla="*/ 0 h 1374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1374333">
                  <a:moveTo>
                    <a:pt x="27709" y="0"/>
                  </a:moveTo>
                  <a:lnTo>
                    <a:pt x="12219709" y="0"/>
                  </a:lnTo>
                  <a:lnTo>
                    <a:pt x="12205854" y="1255712"/>
                  </a:lnTo>
                  <a:cubicBezTo>
                    <a:pt x="6119091" y="1435821"/>
                    <a:pt x="5712691" y="1394258"/>
                    <a:pt x="0" y="1241858"/>
                  </a:cubicBezTo>
                  <a:lnTo>
                    <a:pt x="27709" y="0"/>
                  </a:lnTo>
                  <a:close/>
                </a:path>
              </a:pathLst>
            </a:custGeom>
            <a:solidFill>
              <a:srgbClr val="45A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F07D17E3-2D94-4AC6-975B-ECFD60C3FAB0}"/>
              </a:ext>
            </a:extLst>
          </p:cNvPr>
          <p:cNvGrpSpPr/>
          <p:nvPr/>
        </p:nvGrpSpPr>
        <p:grpSpPr>
          <a:xfrm>
            <a:off x="-353291" y="-359495"/>
            <a:ext cx="3041074" cy="1481858"/>
            <a:chOff x="-277091" y="-223478"/>
            <a:chExt cx="3041074" cy="1481858"/>
          </a:xfrm>
        </p:grpSpPr>
        <p:sp>
          <p:nvSpPr>
            <p:cNvPr id="6" name="Oval 5">
              <a:extLst>
                <a:ext uri="{FF2B5EF4-FFF2-40B4-BE49-F238E27FC236}">
                  <a16:creationId xmlns:a16="http://schemas.microsoft.com/office/drawing/2014/main" id="{412A5FED-5B5D-430C-9B01-14852FB6710B}"/>
                </a:ext>
              </a:extLst>
            </p:cNvPr>
            <p:cNvSpPr/>
            <p:nvPr/>
          </p:nvSpPr>
          <p:spPr>
            <a:xfrm>
              <a:off x="34637" y="-177441"/>
              <a:ext cx="2729346" cy="1435821"/>
            </a:xfrm>
            <a:prstGeom prst="ellipse">
              <a:avLst/>
            </a:pr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3F61C42B-2557-4F7A-B201-7FF4B810F6CD}"/>
                </a:ext>
              </a:extLst>
            </p:cNvPr>
            <p:cNvSpPr/>
            <p:nvPr/>
          </p:nvSpPr>
          <p:spPr>
            <a:xfrm>
              <a:off x="-277091" y="-223478"/>
              <a:ext cx="2729346" cy="143582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3E55284-FC01-4C65-B22F-4EC10F1AC148}"/>
                </a:ext>
              </a:extLst>
            </p:cNvPr>
            <p:cNvSpPr/>
            <p:nvPr/>
          </p:nvSpPr>
          <p:spPr>
            <a:xfrm>
              <a:off x="-277091" y="-133495"/>
              <a:ext cx="2452255" cy="1255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38B1374E-5523-498F-B031-A5148A0509A3}"/>
              </a:ext>
            </a:extLst>
          </p:cNvPr>
          <p:cNvSpPr txBox="1"/>
          <p:nvPr/>
        </p:nvSpPr>
        <p:spPr>
          <a:xfrm>
            <a:off x="284017" y="106829"/>
            <a:ext cx="2334492" cy="646331"/>
          </a:xfrm>
          <a:prstGeom prst="rect">
            <a:avLst/>
          </a:prstGeom>
          <a:noFill/>
        </p:spPr>
        <p:txBody>
          <a:bodyPr wrap="square" rtlCol="0">
            <a:spAutoFit/>
          </a:bodyPr>
          <a:lstStyle/>
          <a:p>
            <a:r>
              <a:rPr lang="en-US" sz="3600" b="1" dirty="0" err="1">
                <a:solidFill>
                  <a:srgbClr val="0070C0"/>
                </a:solidFill>
                <a:latin typeface=".VnAvant" panose="020B7200000000000000" pitchFamily="34" charset="0"/>
              </a:rPr>
              <a:t>TuÇn</a:t>
            </a:r>
            <a:r>
              <a:rPr lang="en-US" sz="3600" b="1" dirty="0">
                <a:solidFill>
                  <a:srgbClr val="0070C0"/>
                </a:solidFill>
                <a:latin typeface=".VnAvant" panose="020B7200000000000000" pitchFamily="34" charset="0"/>
              </a:rPr>
              <a:t> 20</a:t>
            </a:r>
          </a:p>
        </p:txBody>
      </p:sp>
      <p:grpSp>
        <p:nvGrpSpPr>
          <p:cNvPr id="13" name="Group 12">
            <a:extLst>
              <a:ext uri="{FF2B5EF4-FFF2-40B4-BE49-F238E27FC236}">
                <a16:creationId xmlns:a16="http://schemas.microsoft.com/office/drawing/2014/main" id="{60EEE6E9-7236-43F9-B397-63B34B5C8854}"/>
              </a:ext>
            </a:extLst>
          </p:cNvPr>
          <p:cNvGrpSpPr/>
          <p:nvPr/>
        </p:nvGrpSpPr>
        <p:grpSpPr>
          <a:xfrm>
            <a:off x="1543633" y="1001196"/>
            <a:ext cx="6939425" cy="1288862"/>
            <a:chOff x="1543633" y="1001196"/>
            <a:chExt cx="6939425" cy="1288862"/>
          </a:xfrm>
        </p:grpSpPr>
        <p:grpSp>
          <p:nvGrpSpPr>
            <p:cNvPr id="3" name="Group 2">
              <a:extLst>
                <a:ext uri="{FF2B5EF4-FFF2-40B4-BE49-F238E27FC236}">
                  <a16:creationId xmlns:a16="http://schemas.microsoft.com/office/drawing/2014/main" id="{3D0D1694-7B78-4A51-86EB-A4EA433B0ADD}"/>
                </a:ext>
              </a:extLst>
            </p:cNvPr>
            <p:cNvGrpSpPr/>
            <p:nvPr/>
          </p:nvGrpSpPr>
          <p:grpSpPr>
            <a:xfrm>
              <a:off x="1543633" y="1001196"/>
              <a:ext cx="6939425" cy="1288862"/>
              <a:chOff x="1399567" y="986345"/>
              <a:chExt cx="6939425" cy="1288862"/>
            </a:xfrm>
          </p:grpSpPr>
          <p:sp>
            <p:nvSpPr>
              <p:cNvPr id="25" name="Arrow: Chevron 24">
                <a:extLst>
                  <a:ext uri="{FF2B5EF4-FFF2-40B4-BE49-F238E27FC236}">
                    <a16:creationId xmlns:a16="http://schemas.microsoft.com/office/drawing/2014/main" id="{A59EC3ED-3AA0-408A-8967-9FF97C10B700}"/>
                  </a:ext>
                </a:extLst>
              </p:cNvPr>
              <p:cNvSpPr/>
              <p:nvPr/>
            </p:nvSpPr>
            <p:spPr>
              <a:xfrm>
                <a:off x="1399567" y="1392789"/>
                <a:ext cx="2255235" cy="882418"/>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509366 w 2224312"/>
                  <a:gd name="connsiteY5" fmla="*/ 527357 h 989308"/>
                  <a:gd name="connsiteX6" fmla="*/ 0 w 2224312"/>
                  <a:gd name="connsiteY6" fmla="*/ 0 h 989308"/>
                  <a:gd name="connsiteX0" fmla="*/ 0 w 2224312"/>
                  <a:gd name="connsiteY0" fmla="*/ 0 h 989308"/>
                  <a:gd name="connsiteX1" fmla="*/ 1762361 w 2224312"/>
                  <a:gd name="connsiteY1" fmla="*/ 65406 h 989308"/>
                  <a:gd name="connsiteX2" fmla="*/ 2224312 w 2224312"/>
                  <a:gd name="connsiteY2" fmla="*/ 527357 h 989308"/>
                  <a:gd name="connsiteX3" fmla="*/ 1762361 w 2224312"/>
                  <a:gd name="connsiteY3" fmla="*/ 989308 h 989308"/>
                  <a:gd name="connsiteX4" fmla="*/ 47415 w 2224312"/>
                  <a:gd name="connsiteY4" fmla="*/ 989308 h 989308"/>
                  <a:gd name="connsiteX5" fmla="*/ 611375 w 2224312"/>
                  <a:gd name="connsiteY5" fmla="*/ 421128 h 989308"/>
                  <a:gd name="connsiteX6" fmla="*/ 0 w 2224312"/>
                  <a:gd name="connsiteY6" fmla="*/ 0 h 989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312" h="989308">
                    <a:moveTo>
                      <a:pt x="0" y="0"/>
                    </a:moveTo>
                    <a:lnTo>
                      <a:pt x="1762361" y="65406"/>
                    </a:lnTo>
                    <a:lnTo>
                      <a:pt x="2224312" y="527357"/>
                    </a:lnTo>
                    <a:lnTo>
                      <a:pt x="1762361" y="989308"/>
                    </a:lnTo>
                    <a:lnTo>
                      <a:pt x="47415" y="989308"/>
                    </a:lnTo>
                    <a:lnTo>
                      <a:pt x="611375" y="421128"/>
                    </a:lnTo>
                    <a:lnTo>
                      <a:pt x="0" y="0"/>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Arrow: Chevron 1">
                <a:extLst>
                  <a:ext uri="{FF2B5EF4-FFF2-40B4-BE49-F238E27FC236}">
                    <a16:creationId xmlns:a16="http://schemas.microsoft.com/office/drawing/2014/main" id="{B63FA407-F6E7-4460-BE00-59C5CD88A4FA}"/>
                  </a:ext>
                </a:extLst>
              </p:cNvPr>
              <p:cNvSpPr/>
              <p:nvPr/>
            </p:nvSpPr>
            <p:spPr>
              <a:xfrm rot="272365">
                <a:off x="1802298" y="1221534"/>
                <a:ext cx="2176897" cy="980242"/>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Arrow: Chevron 1">
                <a:extLst>
                  <a:ext uri="{FF2B5EF4-FFF2-40B4-BE49-F238E27FC236}">
                    <a16:creationId xmlns:a16="http://schemas.microsoft.com/office/drawing/2014/main" id="{590CC015-3E37-462D-87F1-800608B7309E}"/>
                  </a:ext>
                </a:extLst>
              </p:cNvPr>
              <p:cNvSpPr/>
              <p:nvPr/>
            </p:nvSpPr>
            <p:spPr>
              <a:xfrm rot="10800000">
                <a:off x="6162095" y="1114568"/>
                <a:ext cx="2176897" cy="906303"/>
              </a:xfrm>
              <a:custGeom>
                <a:avLst/>
                <a:gdLst>
                  <a:gd name="connsiteX0" fmla="*/ 0 w 2176897"/>
                  <a:gd name="connsiteY0" fmla="*/ 0 h 923902"/>
                  <a:gd name="connsiteX1" fmla="*/ 1714946 w 2176897"/>
                  <a:gd name="connsiteY1" fmla="*/ 0 h 923902"/>
                  <a:gd name="connsiteX2" fmla="*/ 2176897 w 2176897"/>
                  <a:gd name="connsiteY2" fmla="*/ 461951 h 923902"/>
                  <a:gd name="connsiteX3" fmla="*/ 1714946 w 2176897"/>
                  <a:gd name="connsiteY3" fmla="*/ 923902 h 923902"/>
                  <a:gd name="connsiteX4" fmla="*/ 0 w 2176897"/>
                  <a:gd name="connsiteY4" fmla="*/ 923902 h 923902"/>
                  <a:gd name="connsiteX5" fmla="*/ 461951 w 2176897"/>
                  <a:gd name="connsiteY5" fmla="*/ 461951 h 923902"/>
                  <a:gd name="connsiteX6" fmla="*/ 0 w 2176897"/>
                  <a:gd name="connsiteY6" fmla="*/ 0 h 92390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461951 w 2176897"/>
                  <a:gd name="connsiteY5" fmla="*/ 518291 h 980242"/>
                  <a:gd name="connsiteX6" fmla="*/ 9424 w 2176897"/>
                  <a:gd name="connsiteY6" fmla="*/ 0 h 980242"/>
                  <a:gd name="connsiteX0" fmla="*/ 9424 w 2176897"/>
                  <a:gd name="connsiteY0" fmla="*/ 0 h 980242"/>
                  <a:gd name="connsiteX1" fmla="*/ 1714946 w 2176897"/>
                  <a:gd name="connsiteY1" fmla="*/ 56340 h 980242"/>
                  <a:gd name="connsiteX2" fmla="*/ 2176897 w 2176897"/>
                  <a:gd name="connsiteY2" fmla="*/ 518291 h 980242"/>
                  <a:gd name="connsiteX3" fmla="*/ 1714946 w 2176897"/>
                  <a:gd name="connsiteY3" fmla="*/ 980242 h 980242"/>
                  <a:gd name="connsiteX4" fmla="*/ 0 w 2176897"/>
                  <a:gd name="connsiteY4" fmla="*/ 980242 h 980242"/>
                  <a:gd name="connsiteX5" fmla="*/ 649824 w 2176897"/>
                  <a:gd name="connsiteY5" fmla="*/ 433884 h 980242"/>
                  <a:gd name="connsiteX6" fmla="*/ 9424 w 2176897"/>
                  <a:gd name="connsiteY6" fmla="*/ 0 h 980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897" h="980242">
                    <a:moveTo>
                      <a:pt x="9424" y="0"/>
                    </a:moveTo>
                    <a:lnTo>
                      <a:pt x="1714946" y="56340"/>
                    </a:lnTo>
                    <a:lnTo>
                      <a:pt x="2176897" y="518291"/>
                    </a:lnTo>
                    <a:lnTo>
                      <a:pt x="1714946" y="980242"/>
                    </a:lnTo>
                    <a:lnTo>
                      <a:pt x="0" y="980242"/>
                    </a:lnTo>
                    <a:lnTo>
                      <a:pt x="649824" y="433884"/>
                    </a:lnTo>
                    <a:lnTo>
                      <a:pt x="9424" y="0"/>
                    </a:lnTo>
                    <a:close/>
                  </a:path>
                </a:pathLst>
              </a:custGeom>
              <a:solidFill>
                <a:srgbClr val="9A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 name="Group 17">
                <a:extLst>
                  <a:ext uri="{FF2B5EF4-FFF2-40B4-BE49-F238E27FC236}">
                    <a16:creationId xmlns:a16="http://schemas.microsoft.com/office/drawing/2014/main" id="{88827ECE-11D4-41A5-BD76-14CB0C233C3C}"/>
                  </a:ext>
                </a:extLst>
              </p:cNvPr>
              <p:cNvGrpSpPr/>
              <p:nvPr/>
            </p:nvGrpSpPr>
            <p:grpSpPr>
              <a:xfrm>
                <a:off x="3224644" y="986345"/>
                <a:ext cx="4627419" cy="1174964"/>
                <a:chOff x="3186544" y="986344"/>
                <a:chExt cx="4627419" cy="1174964"/>
              </a:xfrm>
            </p:grpSpPr>
            <p:sp>
              <p:nvSpPr>
                <p:cNvPr id="12" name="Flowchart: Process 11">
                  <a:extLst>
                    <a:ext uri="{FF2B5EF4-FFF2-40B4-BE49-F238E27FC236}">
                      <a16:creationId xmlns:a16="http://schemas.microsoft.com/office/drawing/2014/main" id="{BD9F4E7D-C279-42A3-AD35-63E330C3EF98}"/>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1">
                  <a:extLst>
                    <a:ext uri="{FF2B5EF4-FFF2-40B4-BE49-F238E27FC236}">
                      <a16:creationId xmlns:a16="http://schemas.microsoft.com/office/drawing/2014/main" id="{91A18FC5-A49A-4527-ACF9-B885DAF2C54B}"/>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7" name="Oval 16">
              <a:extLst>
                <a:ext uri="{FF2B5EF4-FFF2-40B4-BE49-F238E27FC236}">
                  <a16:creationId xmlns:a16="http://schemas.microsoft.com/office/drawing/2014/main" id="{9B316B6E-E7AC-496E-B8EA-19739A405995}"/>
                </a:ext>
              </a:extLst>
            </p:cNvPr>
            <p:cNvSpPr/>
            <p:nvPr/>
          </p:nvSpPr>
          <p:spPr>
            <a:xfrm>
              <a:off x="2618509" y="1151516"/>
              <a:ext cx="1246908" cy="1034829"/>
            </a:xfrm>
            <a:prstGeom prst="ellipse">
              <a:avLst/>
            </a:prstGeom>
            <a:solidFill>
              <a:srgbClr val="45AEC3"/>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latin typeface=".VnAvant" panose="020B7200000000000000" pitchFamily="34" charset="0"/>
                </a:rPr>
                <a:t>Bµi</a:t>
              </a:r>
              <a:r>
                <a:rPr lang="en-US" b="1" dirty="0">
                  <a:latin typeface=".VnAvant" panose="020B7200000000000000" pitchFamily="34" charset="0"/>
                </a:rPr>
                <a:t> </a:t>
              </a:r>
            </a:p>
            <a:p>
              <a:pPr algn="ctr"/>
              <a:r>
                <a:rPr lang="en-US" sz="4000" b="1" dirty="0">
                  <a:latin typeface=".VnAvant" panose="020B7200000000000000" pitchFamily="34" charset="0"/>
                </a:rPr>
                <a:t>3</a:t>
              </a:r>
            </a:p>
          </p:txBody>
        </p:sp>
      </p:grpSp>
      <p:sp>
        <p:nvSpPr>
          <p:cNvPr id="20" name="TextBox 19">
            <a:extLst>
              <a:ext uri="{FF2B5EF4-FFF2-40B4-BE49-F238E27FC236}">
                <a16:creationId xmlns:a16="http://schemas.microsoft.com/office/drawing/2014/main" id="{B844E92B-6A1F-49C4-B6AC-341CD38D38AD}"/>
              </a:ext>
            </a:extLst>
          </p:cNvPr>
          <p:cNvSpPr txBox="1"/>
          <p:nvPr/>
        </p:nvSpPr>
        <p:spPr>
          <a:xfrm>
            <a:off x="3879271" y="1219628"/>
            <a:ext cx="3546765" cy="584775"/>
          </a:xfrm>
          <a:prstGeom prst="rect">
            <a:avLst/>
          </a:prstGeom>
          <a:noFill/>
        </p:spPr>
        <p:txBody>
          <a:bodyPr wrap="square" rtlCol="0">
            <a:spAutoFit/>
          </a:bodyPr>
          <a:lstStyle/>
          <a:p>
            <a:r>
              <a:rPr lang="en-US" sz="3200" b="1" dirty="0">
                <a:solidFill>
                  <a:srgbClr val="0070C0"/>
                </a:solidFill>
                <a:latin typeface="HP211"/>
                <a:cs typeface="Arial" panose="020B0604020202020204" pitchFamily="34" charset="0"/>
              </a:rPr>
              <a:t>HOẠ MI HÓT (4T)</a:t>
            </a:r>
          </a:p>
        </p:txBody>
      </p:sp>
      <p:grpSp>
        <p:nvGrpSpPr>
          <p:cNvPr id="28" name="Group 27">
            <a:extLst>
              <a:ext uri="{FF2B5EF4-FFF2-40B4-BE49-F238E27FC236}">
                <a16:creationId xmlns:a16="http://schemas.microsoft.com/office/drawing/2014/main" id="{6B5D5D34-26A9-4E5B-9D7C-1F00AC919AB7}"/>
              </a:ext>
            </a:extLst>
          </p:cNvPr>
          <p:cNvGrpSpPr/>
          <p:nvPr/>
        </p:nvGrpSpPr>
        <p:grpSpPr>
          <a:xfrm>
            <a:off x="76668" y="2256335"/>
            <a:ext cx="1524000" cy="823848"/>
            <a:chOff x="36715" y="2258787"/>
            <a:chExt cx="1524000" cy="823848"/>
          </a:xfrm>
        </p:grpSpPr>
        <p:grpSp>
          <p:nvGrpSpPr>
            <p:cNvPr id="21" name="Group 20">
              <a:extLst>
                <a:ext uri="{FF2B5EF4-FFF2-40B4-BE49-F238E27FC236}">
                  <a16:creationId xmlns:a16="http://schemas.microsoft.com/office/drawing/2014/main" id="{EAF53A9C-848C-418D-BB3E-C9F5AE240CA4}"/>
                </a:ext>
              </a:extLst>
            </p:cNvPr>
            <p:cNvGrpSpPr/>
            <p:nvPr/>
          </p:nvGrpSpPr>
          <p:grpSpPr>
            <a:xfrm>
              <a:off x="36715" y="2258787"/>
              <a:ext cx="1524000" cy="823848"/>
              <a:chOff x="3186544" y="986344"/>
              <a:chExt cx="4627419" cy="1174964"/>
            </a:xfrm>
          </p:grpSpPr>
          <p:sp>
            <p:nvSpPr>
              <p:cNvPr id="22" name="Flowchart: Process 11">
                <a:extLst>
                  <a:ext uri="{FF2B5EF4-FFF2-40B4-BE49-F238E27FC236}">
                    <a16:creationId xmlns:a16="http://schemas.microsoft.com/office/drawing/2014/main" id="{EE8B47D8-BED0-4E8C-AB5D-2D01EBAC7AE5}"/>
                  </a:ext>
                </a:extLst>
              </p:cNvPr>
              <p:cNvSpPr/>
              <p:nvPr/>
            </p:nvSpPr>
            <p:spPr>
              <a:xfrm rot="10800000">
                <a:off x="3186544" y="986344"/>
                <a:ext cx="4627419" cy="1174964"/>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rgbClr val="0D94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Process 11">
                <a:extLst>
                  <a:ext uri="{FF2B5EF4-FFF2-40B4-BE49-F238E27FC236}">
                    <a16:creationId xmlns:a16="http://schemas.microsoft.com/office/drawing/2014/main" id="{9B3A1BCB-BC5A-44AB-81AA-D7A984880ABC}"/>
                  </a:ext>
                </a:extLst>
              </p:cNvPr>
              <p:cNvSpPr/>
              <p:nvPr/>
            </p:nvSpPr>
            <p:spPr>
              <a:xfrm rot="10800000">
                <a:off x="3359724" y="1095843"/>
                <a:ext cx="4281057" cy="981003"/>
              </a:xfrm>
              <a:custGeom>
                <a:avLst/>
                <a:gdLst>
                  <a:gd name="connsiteX0" fmla="*/ 0 w 4391890"/>
                  <a:gd name="connsiteY0" fmla="*/ 0 h 820948"/>
                  <a:gd name="connsiteX1" fmla="*/ 3981416 w 4391890"/>
                  <a:gd name="connsiteY1" fmla="*/ 0 h 820948"/>
                  <a:gd name="connsiteX2" fmla="*/ 4391890 w 4391890"/>
                  <a:gd name="connsiteY2" fmla="*/ 410474 h 820948"/>
                  <a:gd name="connsiteX3" fmla="*/ 3981416 w 4391890"/>
                  <a:gd name="connsiteY3" fmla="*/ 820948 h 820948"/>
                  <a:gd name="connsiteX4" fmla="*/ 0 w 4391890"/>
                  <a:gd name="connsiteY4" fmla="*/ 820948 h 820948"/>
                  <a:gd name="connsiteX5" fmla="*/ 410474 w 4391890"/>
                  <a:gd name="connsiteY5" fmla="*/ 410474 h 820948"/>
                  <a:gd name="connsiteX6" fmla="*/ 0 w 4391890"/>
                  <a:gd name="connsiteY6" fmla="*/ 0 h 820948"/>
                  <a:gd name="connsiteX0" fmla="*/ 0 w 4003963"/>
                  <a:gd name="connsiteY0" fmla="*/ 0 h 820948"/>
                  <a:gd name="connsiteX1" fmla="*/ 3981416 w 4003963"/>
                  <a:gd name="connsiteY1" fmla="*/ 0 h 820948"/>
                  <a:gd name="connsiteX2" fmla="*/ 4003963 w 4003963"/>
                  <a:gd name="connsiteY2" fmla="*/ 355056 h 820948"/>
                  <a:gd name="connsiteX3" fmla="*/ 3981416 w 4003963"/>
                  <a:gd name="connsiteY3" fmla="*/ 820948 h 820948"/>
                  <a:gd name="connsiteX4" fmla="*/ 0 w 4003963"/>
                  <a:gd name="connsiteY4" fmla="*/ 820948 h 820948"/>
                  <a:gd name="connsiteX5" fmla="*/ 410474 w 4003963"/>
                  <a:gd name="connsiteY5" fmla="*/ 410474 h 820948"/>
                  <a:gd name="connsiteX6" fmla="*/ 0 w 4003963"/>
                  <a:gd name="connsiteY6" fmla="*/ 0 h 820948"/>
                  <a:gd name="connsiteX0" fmla="*/ 0 w 4003963"/>
                  <a:gd name="connsiteY0" fmla="*/ 0 h 904075"/>
                  <a:gd name="connsiteX1" fmla="*/ 3981416 w 4003963"/>
                  <a:gd name="connsiteY1" fmla="*/ 0 h 904075"/>
                  <a:gd name="connsiteX2" fmla="*/ 4003963 w 4003963"/>
                  <a:gd name="connsiteY2" fmla="*/ 355056 h 904075"/>
                  <a:gd name="connsiteX3" fmla="*/ 3981416 w 4003963"/>
                  <a:gd name="connsiteY3" fmla="*/ 820948 h 904075"/>
                  <a:gd name="connsiteX4" fmla="*/ 0 w 4003963"/>
                  <a:gd name="connsiteY4" fmla="*/ 904075 h 904075"/>
                  <a:gd name="connsiteX5" fmla="*/ 410474 w 4003963"/>
                  <a:gd name="connsiteY5" fmla="*/ 410474 h 904075"/>
                  <a:gd name="connsiteX6" fmla="*/ 0 w 4003963"/>
                  <a:gd name="connsiteY6" fmla="*/ 0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138546 w 4142509"/>
                  <a:gd name="connsiteY4" fmla="*/ 904075 h 904075"/>
                  <a:gd name="connsiteX5" fmla="*/ 549020 w 4142509"/>
                  <a:gd name="connsiteY5" fmla="*/ 410474 h 904075"/>
                  <a:gd name="connsiteX6" fmla="*/ 0 w 4142509"/>
                  <a:gd name="connsiteY6" fmla="*/ 180109 h 904075"/>
                  <a:gd name="connsiteX0" fmla="*/ 0 w 4142509"/>
                  <a:gd name="connsiteY0" fmla="*/ 180109 h 904075"/>
                  <a:gd name="connsiteX1" fmla="*/ 4119962 w 4142509"/>
                  <a:gd name="connsiteY1" fmla="*/ 0 h 904075"/>
                  <a:gd name="connsiteX2" fmla="*/ 4142509 w 4142509"/>
                  <a:gd name="connsiteY2" fmla="*/ 355056 h 904075"/>
                  <a:gd name="connsiteX3" fmla="*/ 4119962 w 4142509"/>
                  <a:gd name="connsiteY3" fmla="*/ 820948 h 904075"/>
                  <a:gd name="connsiteX4" fmla="*/ 568037 w 4142509"/>
                  <a:gd name="connsiteY4" fmla="*/ 831272 h 904075"/>
                  <a:gd name="connsiteX5" fmla="*/ 138546 w 4142509"/>
                  <a:gd name="connsiteY5" fmla="*/ 904075 h 904075"/>
                  <a:gd name="connsiteX6" fmla="*/ 549020 w 4142509"/>
                  <a:gd name="connsiteY6" fmla="*/ 410474 h 904075"/>
                  <a:gd name="connsiteX7" fmla="*/ 0 w 4142509"/>
                  <a:gd name="connsiteY7" fmla="*/ 180109 h 90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2509" h="904075">
                    <a:moveTo>
                      <a:pt x="0" y="180109"/>
                    </a:moveTo>
                    <a:lnTo>
                      <a:pt x="4119962" y="0"/>
                    </a:lnTo>
                    <a:lnTo>
                      <a:pt x="4142509" y="355056"/>
                    </a:lnTo>
                    <a:lnTo>
                      <a:pt x="4119962" y="820948"/>
                    </a:lnTo>
                    <a:cubicBezTo>
                      <a:pt x="2935987" y="852098"/>
                      <a:pt x="1752012" y="800122"/>
                      <a:pt x="568037" y="831272"/>
                    </a:cubicBezTo>
                    <a:lnTo>
                      <a:pt x="138546" y="904075"/>
                    </a:lnTo>
                    <a:lnTo>
                      <a:pt x="549020" y="410474"/>
                    </a:lnTo>
                    <a:lnTo>
                      <a:pt x="0" y="1801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C34D26B2-8C83-46C4-9891-4112C518A20D}"/>
                </a:ext>
              </a:extLst>
            </p:cNvPr>
            <p:cNvSpPr txBox="1"/>
            <p:nvPr/>
          </p:nvSpPr>
          <p:spPr>
            <a:xfrm>
              <a:off x="207243" y="2419749"/>
              <a:ext cx="939800" cy="461665"/>
            </a:xfrm>
            <a:prstGeom prst="rect">
              <a:avLst/>
            </a:prstGeom>
            <a:noFill/>
          </p:spPr>
          <p:txBody>
            <a:bodyPr wrap="square" rtlCol="0">
              <a:spAutoFit/>
            </a:bodyPr>
            <a:lstStyle/>
            <a:p>
              <a:r>
                <a:rPr lang="en-US" sz="2400" b="1" dirty="0">
                  <a:solidFill>
                    <a:srgbClr val="0070C0"/>
                  </a:solidFill>
                  <a:latin typeface="Arial" panose="020B0604020202020204" pitchFamily="34" charset="0"/>
                  <a:cs typeface="Arial" panose="020B0604020202020204" pitchFamily="34" charset="0"/>
                </a:rPr>
                <a:t>ĐỌC</a:t>
              </a:r>
            </a:p>
          </p:txBody>
        </p:sp>
      </p:grpSp>
      <p:pic>
        <p:nvPicPr>
          <p:cNvPr id="29" name="Picture 28">
            <a:extLst>
              <a:ext uri="{FF2B5EF4-FFF2-40B4-BE49-F238E27FC236}">
                <a16:creationId xmlns:a16="http://schemas.microsoft.com/office/drawing/2014/main" id="{046BB300-8368-4DA3-B767-F1795E4AE0F1}"/>
              </a:ext>
            </a:extLst>
          </p:cNvPr>
          <p:cNvPicPr>
            <a:picLocks noChangeAspect="1"/>
          </p:cNvPicPr>
          <p:nvPr/>
        </p:nvPicPr>
        <p:blipFill rotWithShape="1">
          <a:blip r:embed="rId2"/>
          <a:srcRect l="12045" t="11900" r="19091" b="19177"/>
          <a:stretch/>
        </p:blipFill>
        <p:spPr>
          <a:xfrm>
            <a:off x="409432" y="3002908"/>
            <a:ext cx="11150221" cy="4172666"/>
          </a:xfrm>
          <a:prstGeom prst="rect">
            <a:avLst/>
          </a:prstGeom>
        </p:spPr>
      </p:pic>
      <p:sp>
        <p:nvSpPr>
          <p:cNvPr id="27" name="TextBox 26">
            <a:extLst>
              <a:ext uri="{FF2B5EF4-FFF2-40B4-BE49-F238E27FC236}">
                <a16:creationId xmlns:a16="http://schemas.microsoft.com/office/drawing/2014/main" id="{D4E0260E-F6D3-4F68-AA55-6B2449BA7308}"/>
              </a:ext>
            </a:extLst>
          </p:cNvPr>
          <p:cNvSpPr txBox="1"/>
          <p:nvPr/>
        </p:nvSpPr>
        <p:spPr>
          <a:xfrm>
            <a:off x="3961963" y="2166064"/>
            <a:ext cx="2247651"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Tiết 1,2</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7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A8AE4-2C38-4A2D-97D0-7D989799405A}"/>
              </a:ext>
            </a:extLst>
          </p:cNvPr>
          <p:cNvSpPr>
            <a:spLocks noGrp="1"/>
          </p:cNvSpPr>
          <p:nvPr>
            <p:ph idx="1"/>
          </p:nvPr>
        </p:nvSpPr>
        <p:spPr>
          <a:xfrm>
            <a:off x="968526" y="421987"/>
            <a:ext cx="10882745" cy="6181724"/>
          </a:xfrm>
        </p:spPr>
        <p:txBody>
          <a:bodyPr>
            <a:normAutofit fontScale="85000" lnSpcReduction="20000"/>
          </a:bodyPr>
          <a:lstStyle/>
          <a:p>
            <a:pPr marL="0" indent="0" algn="just">
              <a:buNone/>
            </a:pPr>
            <a:r>
              <a:rPr lang="en-US" sz="2800" dirty="0">
                <a:latin typeface=".VnAvant" panose="020B7200000000000000" pitchFamily="34" charset="0"/>
              </a:rPr>
              <a:t>	</a:t>
            </a:r>
          </a:p>
          <a:p>
            <a:pPr marL="0" indent="0" algn="just">
              <a:lnSpc>
                <a:spcPct val="110000"/>
              </a:lnSpc>
              <a:spcBef>
                <a:spcPts val="0"/>
              </a:spcBef>
              <a:buNone/>
            </a:pPr>
            <a:r>
              <a:rPr lang="en-US" sz="3500" dirty="0" smtClean="0">
                <a:latin typeface="Times New Roman" panose="02020603050405020304" pitchFamily="18" charset="0"/>
                <a:cs typeface="Times New Roman" panose="02020603050405020304" pitchFamily="18" charset="0"/>
              </a:rPr>
              <a:t>Mùa xuân! Mỗi khi họa mi cất lên những tiếng hót vang lừng, mọi vật như có sự thay đổi kì diệu.</a:t>
            </a:r>
            <a:endParaRPr lang="en-US" sz="35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r>
              <a:rPr lang="en-US" sz="3500" dirty="0">
                <a:latin typeface="Times New Roman" panose="02020603050405020304" pitchFamily="18" charset="0"/>
                <a:cs typeface="Times New Roman" panose="02020603050405020304" pitchFamily="18" charset="0"/>
              </a:rPr>
              <a:t>	</a:t>
            </a:r>
            <a:r>
              <a:rPr lang="en-US" sz="3500" dirty="0" smtClean="0">
                <a:latin typeface="Times New Roman" panose="02020603050405020304" pitchFamily="18" charset="0"/>
                <a:cs typeface="Times New Roman" panose="02020603050405020304" pitchFamily="18" charset="0"/>
              </a:rPr>
              <a:t>Trời bỗng sáng </a:t>
            </a:r>
            <a:r>
              <a:rPr lang="en-US" sz="3500" dirty="0" err="1" smtClean="0">
                <a:latin typeface="Times New Roman" panose="02020603050405020304" pitchFamily="18" charset="0"/>
                <a:cs typeface="Times New Roman" panose="02020603050405020304" pitchFamily="18" charset="0"/>
              </a:rPr>
              <a:t>ra.</a:t>
            </a:r>
            <a:r>
              <a:rPr lang="en-US" sz="3500" dirty="0" smtClean="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trắng </a:t>
            </a:r>
            <a:r>
              <a:rPr lang="en-US" sz="3500" dirty="0" err="1" smtClean="0">
                <a:latin typeface="Times New Roman" panose="02020603050405020304" pitchFamily="18" charset="0"/>
                <a:cs typeface="Times New Roman" panose="02020603050405020304" pitchFamily="18" charset="0"/>
              </a:rPr>
              <a:t>trắng</a:t>
            </a:r>
            <a:r>
              <a:rPr lang="en-US" sz="3500" dirty="0" smtClean="0">
                <a:latin typeface="Times New Roman" panose="02020603050405020304" pitchFamily="18" charset="0"/>
                <a:cs typeface="Times New Roman" panose="02020603050405020304" pitchFamily="18" charset="0"/>
              </a:rPr>
              <a:t> hơn </a:t>
            </a:r>
            <a:r>
              <a:rPr lang="vi-VN" sz="3500"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p>
          <a:p>
            <a:pPr marL="0" indent="0">
              <a:lnSpc>
                <a:spcPct val="110000"/>
              </a:lnSpc>
              <a:spcBef>
                <a:spcPts val="0"/>
              </a:spcBef>
              <a:buNone/>
            </a:pPr>
            <a:r>
              <a:rPr lang="vi-VN" sz="3500" dirty="0" smtClean="0">
                <a:latin typeface="Times New Roman" panose="02020603050405020304" pitchFamily="18" charset="0"/>
                <a:cs typeface="Times New Roman" panose="02020603050405020304" pitchFamily="18" charset="0"/>
              </a:rPr>
              <a:t>        Chim</a:t>
            </a:r>
            <a:r>
              <a:rPr lang="vi-VN" sz="3500" dirty="0">
                <a:latin typeface="Times New Roman" panose="02020603050405020304" pitchFamily="18" charset="0"/>
                <a:cs typeface="Times New Roman" panose="02020603050405020304" pitchFamily="18" charset="0"/>
              </a:rPr>
              <a:t>, mây, nước và hoa đều cho rằng tiếng hót kì diệu của hoạ mi đã làm cho tất cả bừng tỉnh giấc... Hoạ mi thấy lòng vui sướng, Cố hót hay hơn.</a:t>
            </a:r>
          </a:p>
          <a:p>
            <a:pPr marL="0" indent="0" algn="r">
              <a:lnSpc>
                <a:spcPct val="110000"/>
              </a:lnSpc>
              <a:spcBef>
                <a:spcPts val="0"/>
              </a:spcBef>
              <a:buNone/>
            </a:pPr>
            <a:r>
              <a:rPr lang="en-US" sz="3500" dirty="0" smtClean="0">
                <a:latin typeface="Times New Roman" panose="02020603050405020304" pitchFamily="18" charset="0"/>
                <a:cs typeface="Times New Roman" panose="02020603050405020304" pitchFamily="18" charset="0"/>
              </a:rPr>
              <a:t>(</a:t>
            </a:r>
            <a:r>
              <a:rPr lang="en-US" sz="3500" i="1" dirty="0">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smtClean="0">
                <a:latin typeface="Times New Roman" panose="02020603050405020304" pitchFamily="18" charset="0"/>
                <a:cs typeface="Times New Roman" panose="02020603050405020304" pitchFamily="18" charset="0"/>
              </a:rPr>
              <a:t>Võ Quảng)</a:t>
            </a:r>
            <a:endParaRPr lang="en-US" sz="3500"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sz="3500" b="1" dirty="0">
              <a:latin typeface="Times New Roman" panose="02020603050405020304" pitchFamily="18" charset="0"/>
              <a:cs typeface="Times New Roman" panose="02020603050405020304" pitchFamily="18" charset="0"/>
            </a:endParaRPr>
          </a:p>
          <a:p>
            <a:pPr marL="0" indent="0">
              <a:lnSpc>
                <a:spcPct val="110000"/>
              </a:lnSpc>
              <a:spcBef>
                <a:spcPts val="0"/>
              </a:spcBef>
              <a:buNone/>
            </a:pPr>
            <a:endParaRPr lang="en-US" sz="35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F8C4D-3927-4A29-9E7A-F0D74F4192B4}"/>
              </a:ext>
            </a:extLst>
          </p:cNvPr>
          <p:cNvSpPr txBox="1"/>
          <p:nvPr/>
        </p:nvSpPr>
        <p:spPr>
          <a:xfrm>
            <a:off x="4924425" y="129600"/>
            <a:ext cx="234315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Họa</a:t>
            </a:r>
            <a:r>
              <a:rPr lang="en-US" sz="3200" b="1" dirty="0">
                <a:solidFill>
                  <a:srgbClr val="FF0000"/>
                </a:solidFill>
                <a:latin typeface="Times New Roman" panose="02020603050405020304" pitchFamily="18" charset="0"/>
                <a:cs typeface="Times New Roman" panose="02020603050405020304" pitchFamily="18" charset="0"/>
              </a:rPr>
              <a:t> mi </a:t>
            </a:r>
            <a:r>
              <a:rPr lang="en-US" sz="3200" b="1" dirty="0" err="1">
                <a:solidFill>
                  <a:srgbClr val="FF0000"/>
                </a:solidFill>
                <a:latin typeface="Times New Roman" panose="02020603050405020304" pitchFamily="18" charset="0"/>
                <a:cs typeface="Times New Roman" panose="02020603050405020304" pitchFamily="18" charset="0"/>
              </a:rPr>
              <a:t>hót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15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D49C0B-5639-43C2-A4E4-4AB4132B3E76}"/>
              </a:ext>
            </a:extLst>
          </p:cNvPr>
          <p:cNvSpPr>
            <a:spLocks noGrp="1"/>
          </p:cNvSpPr>
          <p:nvPr>
            <p:ph idx="1"/>
          </p:nvPr>
        </p:nvSpPr>
        <p:spPr>
          <a:xfrm>
            <a:off x="2608944" y="2977469"/>
            <a:ext cx="7638143" cy="1309461"/>
          </a:xfrm>
        </p:spPr>
        <p:txBody>
          <a:bodyPr/>
          <a:lstStyle/>
          <a:p>
            <a:pPr marL="0" indent="0">
              <a:buNone/>
            </a:pPr>
            <a:r>
              <a:rPr lang="en-US" sz="4800" b="1" dirty="0">
                <a:solidFill>
                  <a:srgbClr val="C00000"/>
                </a:solidFill>
                <a:latin typeface="Times New Roman" panose="02020603050405020304" pitchFamily="18" charset="0"/>
                <a:cs typeface="Times New Roman" panose="02020603050405020304" pitchFamily="18" charset="0"/>
              </a:rPr>
              <a:t>1. </a:t>
            </a:r>
            <a:r>
              <a:rPr lang="en-US" sz="4800" b="1" dirty="0" smtClean="0">
                <a:solidFill>
                  <a:srgbClr val="C00000"/>
                </a:solidFill>
                <a:latin typeface="Times New Roman" panose="02020603050405020304" pitchFamily="18" charset="0"/>
                <a:cs typeface="Times New Roman" panose="02020603050405020304" pitchFamily="18" charset="0"/>
              </a:rPr>
              <a:t>Luyện đọc câu</a:t>
            </a:r>
            <a:endParaRPr lang="en-US" sz="4800" b="1" dirty="0">
              <a:solidFill>
                <a:srgbClr val="C00000"/>
              </a:solidFill>
              <a:latin typeface="Times New Roman" panose="02020603050405020304" pitchFamily="18" charset="0"/>
              <a:cs typeface="Times New Roman" panose="02020603050405020304" pitchFamily="18" charset="0"/>
            </a:endParaRPr>
          </a:p>
          <a:p>
            <a:pPr marL="0" indent="0">
              <a:buNone/>
            </a:pPr>
            <a:endParaRPr lang="en-US" dirty="0">
              <a:latin typeface="VNI-Avo" pitchFamily="2" charset="0"/>
            </a:endParaRPr>
          </a:p>
        </p:txBody>
      </p:sp>
    </p:spTree>
    <p:extLst>
      <p:ext uri="{BB962C8B-B14F-4D97-AF65-F5344CB8AC3E}">
        <p14:creationId xmlns:p14="http://schemas.microsoft.com/office/powerpoint/2010/main" val="1239354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1B280D-4ECA-4CFF-BDA5-E02CDD1187AF}"/>
              </a:ext>
            </a:extLst>
          </p:cNvPr>
          <p:cNvSpPr>
            <a:spLocks noGrp="1"/>
          </p:cNvSpPr>
          <p:nvPr>
            <p:ph idx="1"/>
          </p:nvPr>
        </p:nvSpPr>
        <p:spPr>
          <a:xfrm>
            <a:off x="1292679" y="2212811"/>
            <a:ext cx="10515600" cy="4351338"/>
          </a:xfrm>
        </p:spPr>
        <p:txBody>
          <a:bodyPr>
            <a:normAutofit/>
          </a:bodyPr>
          <a:lstStyle/>
          <a:p>
            <a:pPr marL="0" indent="0">
              <a:buNone/>
            </a:pPr>
            <a:r>
              <a:rPr lang="vi-VN" sz="3200" dirty="0" smtClean="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Luồng sáng</a:t>
            </a:r>
            <a:r>
              <a:rPr lang="vi-VN" sz="3200" dirty="0">
                <a:latin typeface="Times New Roman" panose="02020603050405020304" pitchFamily="18" charset="0"/>
                <a:cs typeface="Times New Roman" panose="02020603050405020304" pitchFamily="18" charset="0"/>
              </a:rPr>
              <a:t>: ánh sáng di chuyển theo một chiều nhất định.</a:t>
            </a:r>
          </a:p>
          <a:p>
            <a:pPr marL="0" indent="0">
              <a:buNone/>
            </a:pPr>
            <a:r>
              <a:rPr lang="vi-VN" sz="3200"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Lộc</a:t>
            </a:r>
            <a:r>
              <a:rPr lang="vi-VN" sz="3200" dirty="0">
                <a:latin typeface="Times New Roman" panose="02020603050405020304" pitchFamily="18" charset="0"/>
                <a:cs typeface="Times New Roman" panose="02020603050405020304" pitchFamily="18" charset="0"/>
              </a:rPr>
              <a:t>: là mới bắt đầu mọc vào mùa xuân.</a:t>
            </a:r>
          </a:p>
          <a:p>
            <a:pPr marL="0" indent="0">
              <a:buNone/>
            </a:pPr>
            <a:r>
              <a:rPr lang="vi-VN" sz="3200"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Dìu dặt</a:t>
            </a:r>
            <a:r>
              <a:rPr lang="vi-VN" sz="3200" dirty="0">
                <a:latin typeface="Times New Roman" panose="02020603050405020304" pitchFamily="18" charset="0"/>
                <a:cs typeface="Times New Roman" panose="02020603050405020304" pitchFamily="18" charset="0"/>
              </a:rPr>
              <a:t>: âm thanh lúc nhanh, lúc chậm một cách nhịp nhàng và êm nhẹ</a:t>
            </a:r>
            <a:r>
              <a:rPr lang="vi-VN" sz="3200" dirty="0" smtClean="0">
                <a:latin typeface="Times New Roman" panose="02020603050405020304" pitchFamily="18" charset="0"/>
                <a:cs typeface="Times New Roman" panose="02020603050405020304" pitchFamily="18" charset="0"/>
              </a:rPr>
              <a:t>.</a:t>
            </a:r>
            <a:endParaRPr lang="en-US" dirty="0" smtClean="0"/>
          </a:p>
          <a:p>
            <a:r>
              <a:rPr lang="en-US" sz="3600" i="1" dirty="0" smtClean="0">
                <a:latin typeface="Times New Roman" panose="02020603050405020304" pitchFamily="18" charset="0"/>
                <a:cs typeface="Times New Roman" panose="02020603050405020304" pitchFamily="18" charset="0"/>
              </a:rPr>
              <a:t>Câu dài</a:t>
            </a:r>
            <a:endParaRPr lang="en-US" sz="3600" i="1" dirty="0">
              <a:latin typeface="Times New Roman" panose="02020603050405020304" pitchFamily="18" charset="0"/>
              <a:cs typeface="Times New Roman" panose="02020603050405020304" pitchFamily="18" charset="0"/>
            </a:endParaRPr>
          </a:p>
          <a:p>
            <a:pPr marL="0" indent="0">
              <a:lnSpc>
                <a:spcPct val="150000"/>
              </a:lnSpc>
              <a:buNone/>
            </a:pPr>
            <a:r>
              <a:rPr lang="en-US" dirty="0">
                <a:latin typeface="Times New Roman" panose="02020603050405020304" pitchFamily="18" charset="0"/>
                <a:cs typeface="Times New Roman" panose="02020603050405020304" pitchFamily="18" charset="0"/>
              </a:rPr>
              <a:t>Da trời bỗng xanh hơn, những làn mây trắng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hơn </a:t>
            </a:r>
            <a:r>
              <a:rPr lang="vi-VN" dirty="0">
                <a:latin typeface="Times New Roman" panose="02020603050405020304" pitchFamily="18" charset="0"/>
                <a:cs typeface="Times New Roman" panose="02020603050405020304" pitchFamily="18" charset="0"/>
              </a:rPr>
              <a:t>xốp hơn, trôi nhẹ nhàng hơn.</a:t>
            </a:r>
            <a:r>
              <a:rPr lang="en-US" sz="2800" dirty="0" smtClean="0">
                <a:latin typeface=".VnAvant" panose="020B7200000000000000" pitchFamily="34" charset="0"/>
              </a:rPr>
              <a:t>.</a:t>
            </a:r>
            <a:endParaRPr lang="en-US" dirty="0">
              <a:latin typeface="VNI-Avo" pitchFamily="2" charset="0"/>
            </a:endParaRPr>
          </a:p>
        </p:txBody>
      </p:sp>
      <p:cxnSp>
        <p:nvCxnSpPr>
          <p:cNvPr id="4" name="Straight Connector 3"/>
          <p:cNvCxnSpPr/>
          <p:nvPr/>
        </p:nvCxnSpPr>
        <p:spPr>
          <a:xfrm flipH="1">
            <a:off x="4708479" y="5076967"/>
            <a:ext cx="122828" cy="382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9212239" y="5186149"/>
            <a:ext cx="95534" cy="450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0508776" y="5186149"/>
            <a:ext cx="54591" cy="450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70746" y="5813946"/>
            <a:ext cx="95535" cy="4094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692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890A2B5-2A7E-43F1-BD24-104210EB6707}"/>
              </a:ext>
            </a:extLst>
          </p:cNvPr>
          <p:cNvSpPr txBox="1">
            <a:spLocks/>
          </p:cNvSpPr>
          <p:nvPr/>
        </p:nvSpPr>
        <p:spPr>
          <a:xfrm>
            <a:off x="2971801" y="2977469"/>
            <a:ext cx="7638143" cy="1309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dirty="0">
                <a:solidFill>
                  <a:srgbClr val="C00000"/>
                </a:solidFill>
                <a:latin typeface="Times New Roman" panose="02020603050405020304" pitchFamily="18" charset="0"/>
                <a:cs typeface="Times New Roman" panose="02020603050405020304" pitchFamily="18" charset="0"/>
              </a:rPr>
              <a:t>2. </a:t>
            </a:r>
            <a:r>
              <a:rPr lang="en-US" sz="4800" b="1" dirty="0" smtClean="0">
                <a:solidFill>
                  <a:srgbClr val="C00000"/>
                </a:solidFill>
                <a:latin typeface="Times New Roman" panose="02020603050405020304" pitchFamily="18" charset="0"/>
                <a:cs typeface="Times New Roman" panose="02020603050405020304" pitchFamily="18" charset="0"/>
              </a:rPr>
              <a:t>Luyện đọc đoạn</a:t>
            </a:r>
            <a:endParaRPr lang="en-US" sz="4800"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VNI-Avo" pitchFamily="2" charset="0"/>
            </a:endParaRPr>
          </a:p>
        </p:txBody>
      </p:sp>
    </p:spTree>
    <p:extLst>
      <p:ext uri="{BB962C8B-B14F-4D97-AF65-F5344CB8AC3E}">
        <p14:creationId xmlns:p14="http://schemas.microsoft.com/office/powerpoint/2010/main" val="4010259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2EE2A4E-FE4F-4188-86DD-3BC123F92F22}"/>
              </a:ext>
            </a:extLst>
          </p:cNvPr>
          <p:cNvSpPr/>
          <p:nvPr/>
        </p:nvSpPr>
        <p:spPr>
          <a:xfrm>
            <a:off x="194453" y="627858"/>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Oval 4">
            <a:extLst>
              <a:ext uri="{FF2B5EF4-FFF2-40B4-BE49-F238E27FC236}">
                <a16:creationId xmlns:a16="http://schemas.microsoft.com/office/drawing/2014/main" id="{93720635-6DBD-4416-8A42-D27C8DDAE487}"/>
              </a:ext>
            </a:extLst>
          </p:cNvPr>
          <p:cNvSpPr/>
          <p:nvPr/>
        </p:nvSpPr>
        <p:spPr>
          <a:xfrm>
            <a:off x="258932" y="1771653"/>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8F71AD37-C28A-4FA6-A32B-2B4D6134302A}"/>
              </a:ext>
            </a:extLst>
          </p:cNvPr>
          <p:cNvSpPr/>
          <p:nvPr/>
        </p:nvSpPr>
        <p:spPr>
          <a:xfrm>
            <a:off x="387964" y="4894309"/>
            <a:ext cx="554181" cy="568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Content Placeholder 2">
            <a:extLst>
              <a:ext uri="{FF2B5EF4-FFF2-40B4-BE49-F238E27FC236}">
                <a16:creationId xmlns:a16="http://schemas.microsoft.com/office/drawing/2014/main" id="{36E99E8D-0C5B-4998-BFE8-A78DCD54E557}"/>
              </a:ext>
            </a:extLst>
          </p:cNvPr>
          <p:cNvSpPr txBox="1">
            <a:spLocks/>
          </p:cNvSpPr>
          <p:nvPr/>
        </p:nvSpPr>
        <p:spPr>
          <a:xfrm>
            <a:off x="930564" y="724657"/>
            <a:ext cx="10577945" cy="11515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buNone/>
            </a:pPr>
            <a:r>
              <a:rPr lang="en-US" sz="2800" dirty="0">
                <a:latin typeface=".VnAvant" panose="020B7200000000000000" pitchFamily="34" charset="0"/>
              </a:rPr>
              <a:t>	</a:t>
            </a:r>
            <a:r>
              <a:rPr lang="en-US" dirty="0">
                <a:latin typeface="Times New Roman" panose="02020603050405020304" pitchFamily="18" charset="0"/>
                <a:cs typeface="Times New Roman" panose="02020603050405020304" pitchFamily="18" charset="0"/>
              </a:rPr>
              <a:t>Mùa xuân! Mỗi khi họa mi cất lên những tiếng hót vang lừng, mọi vật như có sự thay đổi kì diệu.</a:t>
            </a:r>
          </a:p>
        </p:txBody>
      </p:sp>
      <p:sp>
        <p:nvSpPr>
          <p:cNvPr id="10" name="Content Placeholder 2">
            <a:extLst>
              <a:ext uri="{FF2B5EF4-FFF2-40B4-BE49-F238E27FC236}">
                <a16:creationId xmlns:a16="http://schemas.microsoft.com/office/drawing/2014/main" id="{1FA8560E-E12D-4A2C-8036-6D8B8CC5942A}"/>
              </a:ext>
            </a:extLst>
          </p:cNvPr>
          <p:cNvSpPr txBox="1">
            <a:spLocks/>
          </p:cNvSpPr>
          <p:nvPr/>
        </p:nvSpPr>
        <p:spPr>
          <a:xfrm>
            <a:off x="942145" y="1837309"/>
            <a:ext cx="10577945" cy="1151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VnAvant" panose="020B7200000000000000" pitchFamily="34" charset="0"/>
              </a:rPr>
              <a:t>	</a:t>
            </a:r>
            <a:r>
              <a:rPr lang="en-US" dirty="0">
                <a:latin typeface="Times New Roman" panose="02020603050405020304" pitchFamily="18" charset="0"/>
                <a:cs typeface="Times New Roman" panose="02020603050405020304" pitchFamily="18" charset="0"/>
              </a:rPr>
              <a:t> Trời bỗng sáng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Những luồng sáng chiếu qua các chùm lộc mới nhú, rực rỡ hơn. Những gợn sóng trên hồ hòa nhịp với tiếng họa mi hót, lấp lánh thêm. Da trời bỗng xanh hơn, những làn mây trắng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hơn </a:t>
            </a:r>
            <a:r>
              <a:rPr lang="vi-VN" dirty="0">
                <a:latin typeface="Times New Roman" panose="02020603050405020304" pitchFamily="18" charset="0"/>
                <a:cs typeface="Times New Roman" panose="02020603050405020304" pitchFamily="18" charset="0"/>
              </a:rPr>
              <a:t>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đang đổi mới.</a:t>
            </a:r>
            <a:endParaRPr lang="en-US" dirty="0">
              <a:latin typeface="VNI-Avo" pitchFamily="2" charset="0"/>
            </a:endParaRPr>
          </a:p>
        </p:txBody>
      </p:sp>
      <p:sp>
        <p:nvSpPr>
          <p:cNvPr id="11" name="Content Placeholder 2">
            <a:extLst>
              <a:ext uri="{FF2B5EF4-FFF2-40B4-BE49-F238E27FC236}">
                <a16:creationId xmlns:a16="http://schemas.microsoft.com/office/drawing/2014/main" id="{BEFFE345-10D2-4F94-BCC4-2494E2106E43}"/>
              </a:ext>
            </a:extLst>
          </p:cNvPr>
          <p:cNvSpPr txBox="1">
            <a:spLocks/>
          </p:cNvSpPr>
          <p:nvPr/>
        </p:nvSpPr>
        <p:spPr>
          <a:xfrm>
            <a:off x="930564" y="4886587"/>
            <a:ext cx="10577945" cy="11515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US" dirty="0">
                <a:latin typeface=".VnAvant" panose="020B7200000000000000" pitchFamily="34" charset="0"/>
              </a:rPr>
              <a:t>	</a:t>
            </a:r>
            <a:r>
              <a:rPr lang="vi-VN" dirty="0">
                <a:latin typeface="Times New Roman" panose="02020603050405020304" pitchFamily="18" charset="0"/>
                <a:cs typeface="Times New Roman" panose="02020603050405020304" pitchFamily="18" charset="0"/>
              </a:rPr>
              <a:t>Chim, mây, nước và hoa đều cho rằng tiếng hót kì diệu của hoạ mi đã làm cho tất cả bừng tỉnh giấc... Hoạ mi thấy lòng vui sướng, Cố hót hay hơn.</a:t>
            </a:r>
          </a:p>
          <a:p>
            <a:pPr marL="0" indent="0" algn="r">
              <a:buNone/>
            </a:pPr>
            <a:r>
              <a:rPr lang="en-US" dirty="0" smtClean="0">
                <a:latin typeface=".VnAvant" panose="020B7200000000000000" pitchFamily="34" charset="0"/>
              </a:rPr>
              <a:t>(</a:t>
            </a:r>
            <a:r>
              <a:rPr lang="en-US" i="1" dirty="0">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Võ Quảng)</a:t>
            </a:r>
          </a:p>
          <a:p>
            <a:pPr marL="0" indent="0" algn="r">
              <a:buNone/>
            </a:pPr>
            <a:endParaRPr lang="en-US" dirty="0">
              <a:latin typeface=".VnAvant" panose="020B7200000000000000" pitchFamily="34" charset="0"/>
            </a:endParaRPr>
          </a:p>
        </p:txBody>
      </p:sp>
      <p:sp>
        <p:nvSpPr>
          <p:cNvPr id="12" name="TextBox 11">
            <a:extLst>
              <a:ext uri="{FF2B5EF4-FFF2-40B4-BE49-F238E27FC236}">
                <a16:creationId xmlns:a16="http://schemas.microsoft.com/office/drawing/2014/main" id="{8E00A9A0-B106-4571-85F6-FCD1DB34F87C}"/>
              </a:ext>
            </a:extLst>
          </p:cNvPr>
          <p:cNvSpPr txBox="1"/>
          <p:nvPr/>
        </p:nvSpPr>
        <p:spPr>
          <a:xfrm>
            <a:off x="4725680" y="92035"/>
            <a:ext cx="2343150" cy="646331"/>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Họa</a:t>
            </a:r>
            <a:r>
              <a:rPr lang="en-US" sz="3600" dirty="0">
                <a:solidFill>
                  <a:srgbClr val="FF0000"/>
                </a:solidFill>
                <a:latin typeface="Times New Roman" panose="02020603050405020304" pitchFamily="18" charset="0"/>
                <a:cs typeface="Times New Roman" panose="02020603050405020304" pitchFamily="18" charset="0"/>
              </a:rPr>
              <a:t> mi </a:t>
            </a:r>
            <a:r>
              <a:rPr lang="en-US" sz="3600" dirty="0" err="1">
                <a:solidFill>
                  <a:srgbClr val="FF0000"/>
                </a:solidFill>
                <a:latin typeface="Times New Roman" panose="02020603050405020304" pitchFamily="18" charset="0"/>
                <a:cs typeface="Times New Roman" panose="02020603050405020304" pitchFamily="18" charset="0"/>
              </a:rPr>
              <a:t>hót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93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9" presetClass="emph" presetSubtype="0" fill="hold" nodeType="clickEffect">
                                  <p:stCondLst>
                                    <p:cond delay="0"/>
                                  </p:stCondLst>
                                  <p:childTnLst>
                                    <p:animClr clrSpc="rgb" dir="cw">
                                      <p:cBhvr override="childStyle">
                                        <p:cTn id="19" dur="500" fill="hold"/>
                                        <p:tgtEl>
                                          <p:spTgt spid="9">
                                            <p:txEl>
                                              <p:pRg st="0" end="0"/>
                                            </p:txEl>
                                          </p:spTgt>
                                        </p:tgtEl>
                                        <p:attrNameLst>
                                          <p:attrName>style.color</p:attrName>
                                        </p:attrNameLst>
                                      </p:cBhvr>
                                      <p:to>
                                        <a:schemeClr val="accent2"/>
                                      </p:to>
                                    </p:animClr>
                                    <p:animClr clrSpc="rgb" dir="cw">
                                      <p:cBhvr>
                                        <p:cTn id="20" dur="500" fill="hold"/>
                                        <p:tgtEl>
                                          <p:spTgt spid="9">
                                            <p:txEl>
                                              <p:pRg st="0" end="0"/>
                                            </p:txEl>
                                          </p:spTgt>
                                        </p:tgtEl>
                                        <p:attrNameLst>
                                          <p:attrName>fillcolor</p:attrName>
                                        </p:attrNameLst>
                                      </p:cBhvr>
                                      <p:to>
                                        <a:schemeClr val="accent2"/>
                                      </p:to>
                                    </p:animClr>
                                    <p:set>
                                      <p:cBhvr>
                                        <p:cTn id="21" dur="500" fill="hold"/>
                                        <p:tgtEl>
                                          <p:spTgt spid="9">
                                            <p:txEl>
                                              <p:pRg st="0" end="0"/>
                                            </p:txEl>
                                          </p:spTgt>
                                        </p:tgtEl>
                                        <p:attrNameLst>
                                          <p:attrName>fill.type</p:attrName>
                                        </p:attrNameLst>
                                      </p:cBhvr>
                                      <p:to>
                                        <p:strVal val="solid"/>
                                      </p:to>
                                    </p:set>
                                    <p:set>
                                      <p:cBhvr>
                                        <p:cTn id="22" dur="500" fill="hold"/>
                                        <p:tgtEl>
                                          <p:spTgt spid="9">
                                            <p:txEl>
                                              <p:pRg st="0" end="0"/>
                                            </p:txEl>
                                          </p:spTgt>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9" presetClass="emph" presetSubtype="0" fill="hold" nodeType="clickEffect">
                                  <p:stCondLst>
                                    <p:cond delay="0"/>
                                  </p:stCondLst>
                                  <p:childTnLst>
                                    <p:animClr clrSpc="rgb" dir="cw">
                                      <p:cBhvr override="childStyle">
                                        <p:cTn id="31" dur="500" fill="hold"/>
                                        <p:tgtEl>
                                          <p:spTgt spid="10">
                                            <p:txEl>
                                              <p:pRg st="0" end="0"/>
                                            </p:txEl>
                                          </p:spTgt>
                                        </p:tgtEl>
                                        <p:attrNameLst>
                                          <p:attrName>style.color</p:attrName>
                                        </p:attrNameLst>
                                      </p:cBhvr>
                                      <p:to>
                                        <a:srgbClr val="2E75B5"/>
                                      </p:to>
                                    </p:animClr>
                                    <p:animClr clrSpc="rgb" dir="cw">
                                      <p:cBhvr>
                                        <p:cTn id="32" dur="500" fill="hold"/>
                                        <p:tgtEl>
                                          <p:spTgt spid="10">
                                            <p:txEl>
                                              <p:pRg st="0" end="0"/>
                                            </p:txEl>
                                          </p:spTgt>
                                        </p:tgtEl>
                                        <p:attrNameLst>
                                          <p:attrName>fillcolor</p:attrName>
                                        </p:attrNameLst>
                                      </p:cBhvr>
                                      <p:to>
                                        <a:srgbClr val="2E75B5"/>
                                      </p:to>
                                    </p:animClr>
                                    <p:set>
                                      <p:cBhvr>
                                        <p:cTn id="33" dur="500" fill="hold"/>
                                        <p:tgtEl>
                                          <p:spTgt spid="10">
                                            <p:txEl>
                                              <p:pRg st="0" end="0"/>
                                            </p:txEl>
                                          </p:spTgt>
                                        </p:tgtEl>
                                        <p:attrNameLst>
                                          <p:attrName>fill.type</p:attrName>
                                        </p:attrNameLst>
                                      </p:cBhvr>
                                      <p:to>
                                        <p:strVal val="solid"/>
                                      </p:to>
                                    </p:set>
                                    <p:set>
                                      <p:cBhvr>
                                        <p:cTn id="34" dur="500" fill="hold"/>
                                        <p:tgtEl>
                                          <p:spTgt spid="10">
                                            <p:txEl>
                                              <p:pRg st="0" end="0"/>
                                            </p:txEl>
                                          </p:spTgt>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mph" presetSubtype="0" fill="hold" nodeType="clickEffect">
                                  <p:stCondLst>
                                    <p:cond delay="0"/>
                                  </p:stCondLst>
                                  <p:childTnLst>
                                    <p:animClr clrSpc="rgb" dir="cw">
                                      <p:cBhvr override="childStyle">
                                        <p:cTn id="43" dur="500" fill="hold"/>
                                        <p:tgtEl>
                                          <p:spTgt spid="11">
                                            <p:txEl>
                                              <p:pRg st="0" end="0"/>
                                            </p:txEl>
                                          </p:spTgt>
                                        </p:tgtEl>
                                        <p:attrNameLst>
                                          <p:attrName>style.color</p:attrName>
                                        </p:attrNameLst>
                                      </p:cBhvr>
                                      <p:to>
                                        <a:srgbClr val="FF00FF"/>
                                      </p:to>
                                    </p:animClr>
                                    <p:animClr clrSpc="rgb" dir="cw">
                                      <p:cBhvr>
                                        <p:cTn id="44" dur="500" fill="hold"/>
                                        <p:tgtEl>
                                          <p:spTgt spid="11">
                                            <p:txEl>
                                              <p:pRg st="0" end="0"/>
                                            </p:txEl>
                                          </p:spTgt>
                                        </p:tgtEl>
                                        <p:attrNameLst>
                                          <p:attrName>fillcolor</p:attrName>
                                        </p:attrNameLst>
                                      </p:cBhvr>
                                      <p:to>
                                        <a:srgbClr val="FF00FF"/>
                                      </p:to>
                                    </p:animClr>
                                    <p:set>
                                      <p:cBhvr>
                                        <p:cTn id="45" dur="500" fill="hold"/>
                                        <p:tgtEl>
                                          <p:spTgt spid="11">
                                            <p:txEl>
                                              <p:pRg st="0" end="0"/>
                                            </p:txEl>
                                          </p:spTgt>
                                        </p:tgtEl>
                                        <p:attrNameLst>
                                          <p:attrName>fill.type</p:attrName>
                                        </p:attrNameLst>
                                      </p:cBhvr>
                                      <p:to>
                                        <p:strVal val="solid"/>
                                      </p:to>
                                    </p:set>
                                    <p:set>
                                      <p:cBhvr>
                                        <p:cTn id="46" dur="500" fill="hold"/>
                                        <p:tgtEl>
                                          <p:spTgt spid="11">
                                            <p:txEl>
                                              <p:pRg st="0" end="0"/>
                                            </p:txEl>
                                          </p:spTgt>
                                        </p:tgtEl>
                                        <p:attrNameLst>
                                          <p:attrName>fill.on</p:attrName>
                                        </p:attrNameLst>
                                      </p:cBhvr>
                                      <p:to>
                                        <p:strVal val="true"/>
                                      </p:to>
                                    </p:set>
                                  </p:childTnLst>
                                </p:cTn>
                              </p:par>
                            </p:childTnLst>
                          </p:cTn>
                        </p:par>
                      </p:childTnLst>
                    </p:cTn>
                  </p:par>
                  <p:par>
                    <p:cTn id="47" fill="hold">
                      <p:stCondLst>
                        <p:cond delay="indefinite"/>
                      </p:stCondLst>
                      <p:childTnLst>
                        <p:par>
                          <p:cTn id="48" fill="hold">
                            <p:stCondLst>
                              <p:cond delay="0"/>
                            </p:stCondLst>
                            <p:childTnLst>
                              <p:par>
                                <p:cTn id="49" presetID="19" presetClass="emph" presetSubtype="0" fill="hold" nodeType="clickEffect">
                                  <p:stCondLst>
                                    <p:cond delay="0"/>
                                  </p:stCondLst>
                                  <p:childTnLst>
                                    <p:animClr clrSpc="rgb" dir="cw">
                                      <p:cBhvr override="childStyle">
                                        <p:cTn id="50" dur="500" fill="hold"/>
                                        <p:tgtEl>
                                          <p:spTgt spid="11">
                                            <p:txEl>
                                              <p:pRg st="1" end="1"/>
                                            </p:txEl>
                                          </p:spTgt>
                                        </p:tgtEl>
                                        <p:attrNameLst>
                                          <p:attrName>style.color</p:attrName>
                                        </p:attrNameLst>
                                      </p:cBhvr>
                                      <p:to>
                                        <a:srgbClr val="FF00FF"/>
                                      </p:to>
                                    </p:animClr>
                                    <p:animClr clrSpc="rgb" dir="cw">
                                      <p:cBhvr>
                                        <p:cTn id="51" dur="500" fill="hold"/>
                                        <p:tgtEl>
                                          <p:spTgt spid="11">
                                            <p:txEl>
                                              <p:pRg st="1" end="1"/>
                                            </p:txEl>
                                          </p:spTgt>
                                        </p:tgtEl>
                                        <p:attrNameLst>
                                          <p:attrName>fillcolor</p:attrName>
                                        </p:attrNameLst>
                                      </p:cBhvr>
                                      <p:to>
                                        <a:srgbClr val="FF00FF"/>
                                      </p:to>
                                    </p:animClr>
                                    <p:set>
                                      <p:cBhvr>
                                        <p:cTn id="52" dur="500" fill="hold"/>
                                        <p:tgtEl>
                                          <p:spTgt spid="11">
                                            <p:txEl>
                                              <p:pRg st="1" end="1"/>
                                            </p:txEl>
                                          </p:spTgt>
                                        </p:tgtEl>
                                        <p:attrNameLst>
                                          <p:attrName>fill.type</p:attrName>
                                        </p:attrNameLst>
                                      </p:cBhvr>
                                      <p:to>
                                        <p:strVal val="solid"/>
                                      </p:to>
                                    </p:set>
                                    <p:set>
                                      <p:cBhvr>
                                        <p:cTn id="53" dur="500" fill="hold"/>
                                        <p:tgtEl>
                                          <p:spTgt spid="11">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8A01C3-8340-4112-814C-BC7FB130247E}"/>
              </a:ext>
            </a:extLst>
          </p:cNvPr>
          <p:cNvSpPr>
            <a:spLocks noGrp="1"/>
          </p:cNvSpPr>
          <p:nvPr>
            <p:ph idx="1"/>
          </p:nvPr>
        </p:nvSpPr>
        <p:spPr>
          <a:xfrm>
            <a:off x="1437408" y="1907020"/>
            <a:ext cx="10515600" cy="4351338"/>
          </a:xfrm>
        </p:spPr>
        <p:txBody>
          <a:bodyPr/>
          <a:lstStyle/>
          <a:p>
            <a:pPr marL="0" indent="0">
              <a:lnSpc>
                <a:spcPct val="150000"/>
              </a:lnSpc>
              <a:buNone/>
            </a:pPr>
            <a:r>
              <a:rPr lang="en-US" b="1" dirty="0" smtClean="0">
                <a:solidFill>
                  <a:srgbClr val="FF00FF"/>
                </a:solidFill>
                <a:latin typeface="Times New Roman" panose="02020603050405020304" pitchFamily="18" charset="0"/>
                <a:cs typeface="Times New Roman" panose="02020603050405020304" pitchFamily="18" charset="0"/>
              </a:rPr>
              <a:t>Từ ngữ</a:t>
            </a:r>
            <a:endParaRPr lang="en-US" b="1" dirty="0">
              <a:solidFill>
                <a:srgbClr val="FF00FF"/>
              </a:solidFill>
              <a:latin typeface="Times New Roman" panose="02020603050405020304" pitchFamily="18" charset="0"/>
              <a:cs typeface="Times New Roman" panose="02020603050405020304" pitchFamily="18" charset="0"/>
            </a:endParaRPr>
          </a:p>
          <a:p>
            <a:pPr marL="0" indent="0">
              <a:buNone/>
            </a:pPr>
            <a:r>
              <a:rPr lang="vi-VN"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Luồng sáng</a:t>
            </a:r>
            <a:r>
              <a:rPr lang="vi-VN" dirty="0">
                <a:latin typeface="Times New Roman" panose="02020603050405020304" pitchFamily="18" charset="0"/>
                <a:cs typeface="Times New Roman" panose="02020603050405020304" pitchFamily="18" charset="0"/>
              </a:rPr>
              <a:t>: ánh sáng di chuyển theo một chiều nhất định.</a:t>
            </a:r>
          </a:p>
          <a:p>
            <a:pPr marL="0" indent="0">
              <a:buNone/>
            </a:pPr>
            <a:r>
              <a:rPr lang="vi-VN"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Lộc</a:t>
            </a:r>
            <a:r>
              <a:rPr lang="vi-VN" dirty="0">
                <a:latin typeface="Times New Roman" panose="02020603050405020304" pitchFamily="18" charset="0"/>
                <a:cs typeface="Times New Roman" panose="02020603050405020304" pitchFamily="18" charset="0"/>
              </a:rPr>
              <a:t>: là mới bắt đầu mọc vào mùa xuân.</a:t>
            </a:r>
          </a:p>
          <a:p>
            <a:pPr marL="0" indent="0">
              <a:buNone/>
            </a:pPr>
            <a:r>
              <a:rPr lang="vi-VN" dirty="0">
                <a:latin typeface="Times New Roman" panose="02020603050405020304" pitchFamily="18" charset="0"/>
                <a:cs typeface="Times New Roman" panose="02020603050405020304" pitchFamily="18" charset="0"/>
              </a:rPr>
              <a:t>- </a:t>
            </a:r>
            <a:r>
              <a:rPr lang="vi-VN" i="1" dirty="0">
                <a:latin typeface="Times New Roman" panose="02020603050405020304" pitchFamily="18" charset="0"/>
                <a:cs typeface="Times New Roman" panose="02020603050405020304" pitchFamily="18" charset="0"/>
              </a:rPr>
              <a:t>Dìu dặt</a:t>
            </a:r>
            <a:r>
              <a:rPr lang="vi-VN" dirty="0">
                <a:latin typeface="Times New Roman" panose="02020603050405020304" pitchFamily="18" charset="0"/>
                <a:cs typeface="Times New Roman" panose="02020603050405020304" pitchFamily="18" charset="0"/>
              </a:rPr>
              <a:t>: âm thanh lúc nhanh, lúc chậm một cách nhịp nhàng và êm nhẹ.</a:t>
            </a:r>
            <a:endParaRPr lang="en-US" dirty="0"/>
          </a:p>
        </p:txBody>
      </p:sp>
    </p:spTree>
    <p:extLst>
      <p:ext uri="{BB962C8B-B14F-4D97-AF65-F5344CB8AC3E}">
        <p14:creationId xmlns:p14="http://schemas.microsoft.com/office/powerpoint/2010/main" val="957702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391</Words>
  <Application>Microsoft Office PowerPoint</Application>
  <PresentationFormat>Widescreen</PresentationFormat>
  <Paragraphs>65</Paragraphs>
  <Slides>23</Slides>
  <Notes>0</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.VnAvant</vt:lpstr>
      <vt:lpstr>Arial</vt:lpstr>
      <vt:lpstr>Calibri</vt:lpstr>
      <vt:lpstr>Calibri Light</vt:lpstr>
      <vt:lpstr>HP001 4 hàng</vt:lpstr>
      <vt:lpstr>HP211</vt:lpstr>
      <vt:lpstr>Times New Roman</vt:lpstr>
      <vt:lpstr>Vni 12 Alex</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 Đồng</dc:creator>
  <cp:lastModifiedBy>MyPC</cp:lastModifiedBy>
  <cp:revision>54</cp:revision>
  <dcterms:created xsi:type="dcterms:W3CDTF">2021-07-06T02:11:11Z</dcterms:created>
  <dcterms:modified xsi:type="dcterms:W3CDTF">2021-12-31T02:54:54Z</dcterms:modified>
</cp:coreProperties>
</file>