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9"/>
  </p:notesMasterIdLst>
  <p:sldIdLst>
    <p:sldId id="322" r:id="rId2"/>
    <p:sldId id="320" r:id="rId3"/>
    <p:sldId id="340" r:id="rId4"/>
    <p:sldId id="349" r:id="rId5"/>
    <p:sldId id="345" r:id="rId6"/>
    <p:sldId id="325" r:id="rId7"/>
    <p:sldId id="323" r:id="rId8"/>
    <p:sldId id="346" r:id="rId9"/>
    <p:sldId id="327" r:id="rId10"/>
    <p:sldId id="328" r:id="rId11"/>
    <p:sldId id="347" r:id="rId12"/>
    <p:sldId id="330" r:id="rId13"/>
    <p:sldId id="341" r:id="rId14"/>
    <p:sldId id="333" r:id="rId15"/>
    <p:sldId id="334" r:id="rId16"/>
    <p:sldId id="335" r:id="rId17"/>
    <p:sldId id="336" r:id="rId18"/>
    <p:sldId id="337" r:id="rId19"/>
    <p:sldId id="338" r:id="rId20"/>
    <p:sldId id="348" r:id="rId21"/>
    <p:sldId id="342" r:id="rId22"/>
    <p:sldId id="344" r:id="rId23"/>
    <p:sldId id="316" r:id="rId24"/>
    <p:sldId id="343" r:id="rId25"/>
    <p:sldId id="317" r:id="rId26"/>
    <p:sldId id="318" r:id="rId27"/>
    <p:sldId id="332" r:id="rId28"/>
  </p:sldIdLst>
  <p:sldSz cx="6858000" cy="5143500"/>
  <p:notesSz cx="6858000" cy="9144000"/>
  <p:embeddedFontLst>
    <p:embeddedFont>
      <p:font typeface="Kalam" panose="02000000000000000000" pitchFamily="2" charset="77"/>
      <p:regular r:id="rId30"/>
      <p:bold r:id="rId31"/>
    </p:embeddedFont>
    <p:embeddedFont>
      <p:font typeface="Montserrat" panose="02000505000000020004" pitchFamily="2" charset="77"/>
      <p:regular r:id="rId32"/>
      <p:bold r:id="rId33"/>
      <p:italic r:id="rId34"/>
      <p:boldItalic r:id="rId35"/>
    </p:embeddedFont>
    <p:embeddedFont>
      <p:font typeface="UTM Avo" panose="02040603050506020204" pitchFamily="18" charset="0"/>
      <p:regular r:id="rId36"/>
      <p:bold r:id="rId37"/>
      <p:italic r:id="rId38"/>
      <p:boldItalic r:id="rId39"/>
    </p:embeddedFont>
    <p:embeddedFont>
      <p:font typeface="UTM Cookies" panose="0204060305050602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131"/>
    <a:srgbClr val="B7D574"/>
    <a:srgbClr val="BEE7FB"/>
    <a:srgbClr val="000000"/>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5"/>
  </p:normalViewPr>
  <p:slideViewPr>
    <p:cSldViewPr snapToGrid="0">
      <p:cViewPr varScale="1">
        <p:scale>
          <a:sx n="136" d="100"/>
          <a:sy n="136" d="100"/>
        </p:scale>
        <p:origin x="1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4.wdp"/><Relationship Id="rId7"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22.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10.wdp"/></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29.png"/><Relationship Id="rId5" Type="http://schemas.microsoft.com/office/2007/relationships/hdphoto" Target="../media/hdphoto13.wdp"/><Relationship Id="rId4" Type="http://schemas.openxmlformats.org/officeDocument/2006/relationships/image" Target="../media/image28.png"/><Relationship Id="rId9" Type="http://schemas.microsoft.com/office/2007/relationships/hdphoto" Target="../media/hdphoto15.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1120386" y="1413646"/>
            <a:ext cx="5947038"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Tình bạn giữa hai bạn rất thân thiết, gắn bó.</a:t>
            </a:r>
          </a:p>
        </p:txBody>
      </p:sp>
      <p:sp>
        <p:nvSpPr>
          <p:cNvPr id="3" name="TextBox 2">
            <a:extLst>
              <a:ext uri="{FF2B5EF4-FFF2-40B4-BE49-F238E27FC236}">
                <a16:creationId xmlns:a16="http://schemas.microsoft.com/office/drawing/2014/main" id="{816071DC-B131-2D45-8C63-61A27880C1EE}"/>
              </a:ext>
            </a:extLst>
          </p:cNvPr>
          <p:cNvSpPr txBox="1"/>
          <p:nvPr/>
        </p:nvSpPr>
        <p:spPr>
          <a:xfrm>
            <a:off x="1120386" y="604803"/>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Việc kiến và sóc viết thư cho nhau thể hiện tình bạn như thế nào?</a:t>
            </a:r>
          </a:p>
        </p:txBody>
      </p:sp>
      <p:sp>
        <p:nvSpPr>
          <p:cNvPr id="7" name="TextBox 6">
            <a:extLst>
              <a:ext uri="{FF2B5EF4-FFF2-40B4-BE49-F238E27FC236}">
                <a16:creationId xmlns:a16="http://schemas.microsoft.com/office/drawing/2014/main" id="{D882932C-C682-1944-A126-1AAC4927D4E7}"/>
              </a:ext>
            </a:extLst>
          </p:cNvPr>
          <p:cNvSpPr txBox="1"/>
          <p:nvPr/>
        </p:nvSpPr>
        <p:spPr>
          <a:xfrm>
            <a:off x="716437" y="2892748"/>
            <a:ext cx="5760620" cy="778675"/>
          </a:xfrm>
          <a:prstGeom prst="rect">
            <a:avLst/>
          </a:prstGeom>
          <a:noFill/>
        </p:spPr>
        <p:txBody>
          <a:bodyPr wrap="square" rtlCol="0">
            <a:spAutoFit/>
          </a:bodyPr>
          <a:lstStyle/>
          <a:p>
            <a:pPr marL="400050" indent="-354013"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Theo em, hai bạn sẽ cảm thấy thế nào nếu không nhận được thư của nhau? </a:t>
            </a:r>
          </a:p>
        </p:txBody>
      </p:sp>
      <p:pic>
        <p:nvPicPr>
          <p:cNvPr id="9" name="Picture 2">
            <a:extLst>
              <a:ext uri="{FF2B5EF4-FFF2-40B4-BE49-F238E27FC236}">
                <a16:creationId xmlns:a16="http://schemas.microsoft.com/office/drawing/2014/main" id="{33007037-F69A-9240-ACE4-1AD2F1E19E2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537392"/>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E6E584-4A89-4B46-855F-501F607370A8}"/>
              </a:ext>
            </a:extLst>
          </p:cNvPr>
          <p:cNvSpPr txBox="1"/>
          <p:nvPr/>
        </p:nvSpPr>
        <p:spPr>
          <a:xfrm>
            <a:off x="1120386" y="1975616"/>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Em thường làm gì để thể hiện tình cảm thân thiết với bạn mình?</a:t>
            </a:r>
          </a:p>
        </p:txBody>
      </p:sp>
      <p:pic>
        <p:nvPicPr>
          <p:cNvPr id="11" name="Picture 2">
            <a:extLst>
              <a:ext uri="{FF2B5EF4-FFF2-40B4-BE49-F238E27FC236}">
                <a16:creationId xmlns:a16="http://schemas.microsoft.com/office/drawing/2014/main" id="{E4BF4894-6A01-0940-8BF3-B34877F03EB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1934600"/>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2FAC38-FE5C-F240-BFAD-09C37493AA83}"/>
              </a:ext>
            </a:extLst>
          </p:cNvPr>
          <p:cNvSpPr txBox="1"/>
          <p:nvPr/>
        </p:nvSpPr>
        <p:spPr>
          <a:xfrm>
            <a:off x="1120386" y="3873634"/>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Tưởng tượng 1 năm sau, kiến và sóc gặp lại. Theo em hai bạn sẽ nói gì với nhau? </a:t>
            </a:r>
          </a:p>
        </p:txBody>
      </p:sp>
      <p:pic>
        <p:nvPicPr>
          <p:cNvPr id="13" name="Picture 2">
            <a:extLst>
              <a:ext uri="{FF2B5EF4-FFF2-40B4-BE49-F238E27FC236}">
                <a16:creationId xmlns:a16="http://schemas.microsoft.com/office/drawing/2014/main" id="{4E6BD70C-BCF6-F945-99F6-C410821FC76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3811387"/>
            <a:ext cx="663531" cy="5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390906" cy="555217"/>
            <a:chOff x="635794" y="386605"/>
            <a:chExt cx="2390906"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568418" y="244050"/>
            <a:ext cx="1688841"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379855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15657" y="953660"/>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Đóng vai sóc và kiến để nói và đáp lời chào lúc chia tay.</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4" y="3522357"/>
            <a:ext cx="6327981" cy="1428276"/>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Em sẽ nói vs bạn thế nào khi:</a:t>
            </a:r>
          </a:p>
          <a:p>
            <a:pPr lvl="0" algn="just">
              <a:lnSpc>
                <a:spcPct val="150000"/>
              </a:lnSpc>
            </a:pPr>
            <a:r>
              <a:rPr lang="vi-VN" sz="1500" dirty="0">
                <a:latin typeface="UTM Avo" panose="02040603050506020204" pitchFamily="18" charset="0"/>
              </a:rPr>
              <a:t>    - Bạn chuyển đến một ngôi trường khác.</a:t>
            </a:r>
          </a:p>
          <a:p>
            <a:pPr lvl="0" algn="just">
              <a:lnSpc>
                <a:spcPct val="150000"/>
              </a:lnSpc>
            </a:pPr>
            <a:r>
              <a:rPr lang="vi-VN" sz="1500" dirty="0">
                <a:latin typeface="UTM Avo" panose="02040603050506020204" pitchFamily="18" charset="0"/>
              </a:rPr>
              <a:t>    - Tan học, em về trước còn bạn ở lại chờ bố mẹ đón.</a:t>
            </a:r>
          </a:p>
          <a:p>
            <a:pPr lvl="0" algn="just">
              <a:lnSpc>
                <a:spcPct val="150000"/>
              </a:lnSpc>
            </a:pPr>
            <a:endParaRPr lang="vi-VN" sz="1500" dirty="0">
              <a:latin typeface="UTM Avo" panose="02040603050506020204" pitchFamily="18" charset="0"/>
            </a:endParaRPr>
          </a:p>
        </p:txBody>
      </p:sp>
      <p:pic>
        <p:nvPicPr>
          <p:cNvPr id="13" name="Picture 12">
            <a:extLst>
              <a:ext uri="{FF2B5EF4-FFF2-40B4-BE49-F238E27FC236}">
                <a16:creationId xmlns:a16="http://schemas.microsoft.com/office/drawing/2014/main" id="{E611B125-99E1-864D-9E5C-B1B6EAF0A702}"/>
              </a:ext>
            </a:extLst>
          </p:cNvPr>
          <p:cNvPicPr>
            <a:picLocks noChangeAspect="1"/>
          </p:cNvPicPr>
          <p:nvPr/>
        </p:nvPicPr>
        <p:blipFill rotWithShape="1">
          <a:blip r:embed="rId4"/>
          <a:srcRect r="1683"/>
          <a:stretch/>
        </p:blipFill>
        <p:spPr>
          <a:xfrm>
            <a:off x="1218102" y="1385848"/>
            <a:ext cx="4362271" cy="2025763"/>
          </a:xfrm>
          <a:prstGeom prst="round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C19274E-3FB4-FF42-AEA0-24A4B4B33145}"/>
              </a:ext>
            </a:extLst>
          </p:cNvPr>
          <p:cNvGrpSpPr/>
          <p:nvPr/>
        </p:nvGrpSpPr>
        <p:grpSpPr>
          <a:xfrm>
            <a:off x="281184" y="670417"/>
            <a:ext cx="1649063" cy="621527"/>
            <a:chOff x="289862" y="629196"/>
            <a:chExt cx="1649063" cy="621527"/>
          </a:xfrm>
        </p:grpSpPr>
        <p:sp>
          <p:nvSpPr>
            <p:cNvPr id="17" name="TextBox 16">
              <a:extLst>
                <a:ext uri="{FF2B5EF4-FFF2-40B4-BE49-F238E27FC236}">
                  <a16:creationId xmlns:a16="http://schemas.microsoft.com/office/drawing/2014/main" id="{BE2147ED-F3FE-304A-9670-6693FA95271F}"/>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8" name="TextBox 17">
              <a:extLst>
                <a:ext uri="{FF2B5EF4-FFF2-40B4-BE49-F238E27FC236}">
                  <a16:creationId xmlns:a16="http://schemas.microsoft.com/office/drawing/2014/main" id="{C854ED93-D748-884A-861D-7C84D7723D78}"/>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9" name="TextBox 18">
            <a:extLst>
              <a:ext uri="{FF2B5EF4-FFF2-40B4-BE49-F238E27FC236}">
                <a16:creationId xmlns:a16="http://schemas.microsoft.com/office/drawing/2014/main" id="{68489EE4-7F3E-BB4F-8067-ED007694645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148040" y="1770595"/>
            <a:ext cx="2561920"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TỚ NHỚ CẬU</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1" name="Picture 10">
            <a:extLst>
              <a:ext uri="{FF2B5EF4-FFF2-40B4-BE49-F238E27FC236}">
                <a16:creationId xmlns:a16="http://schemas.microsoft.com/office/drawing/2014/main" id="{2C9F9A5C-E887-CF49-8662-34B73BFCAC33}"/>
              </a:ext>
            </a:extLst>
          </p:cNvPr>
          <p:cNvPicPr>
            <a:picLocks noChangeAspect="1"/>
          </p:cNvPicPr>
          <p:nvPr/>
        </p:nvPicPr>
        <p:blipFill rotWithShape="1">
          <a:blip r:embed="rId6"/>
          <a:srcRect l="26577" r="5150"/>
          <a:stretch/>
        </p:blipFill>
        <p:spPr>
          <a:xfrm>
            <a:off x="345232" y="327271"/>
            <a:ext cx="1333605" cy="1309439"/>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474354"/>
            <a:ext cx="5365827" cy="654731"/>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Tớ nhớ cậu</a:t>
            </a:r>
            <a:endParaRPr lang="en-US" sz="28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9114" y="1065192"/>
            <a:ext cx="5999771" cy="3891835"/>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Kiến là bạn thân của sóc. Hằng ngày, hai bạn rủ nhau đi học. Một ngày nọ, nhà kiến chuyển sang cánh rừng khác. Sóc và kiến rất buồn. Hai bạn tìm cách gửi thư cho nhau để bày tỏ nỗi nhớ.</a:t>
            </a:r>
          </a:p>
          <a:p>
            <a:pPr marL="266700" algn="just">
              <a:lnSpc>
                <a:spcPct val="150000"/>
              </a:lnSpc>
            </a:pPr>
            <a:r>
              <a:rPr lang="vi-VN" sz="2400" dirty="0">
                <a:latin typeface="UTM Avo" panose="02040603050506020204" pitchFamily="18" charset="0"/>
              </a:rPr>
              <a:t>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396767" y="1065192"/>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70173" y="1601671"/>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5507467" y="1617823"/>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5590685" y="216653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CFFF67-C574-F045-9295-756356AD6444}"/>
              </a:ext>
            </a:extLst>
          </p:cNvPr>
          <p:cNvCxnSpPr>
            <a:cxnSpLocks/>
          </p:cNvCxnSpPr>
          <p:nvPr/>
        </p:nvCxnSpPr>
        <p:spPr>
          <a:xfrm>
            <a:off x="2240157" y="324870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2A4E11-2650-E540-BF99-31AF6C17EB6F}"/>
              </a:ext>
            </a:extLst>
          </p:cNvPr>
          <p:cNvCxnSpPr>
            <a:cxnSpLocks/>
          </p:cNvCxnSpPr>
          <p:nvPr/>
        </p:nvCxnSpPr>
        <p:spPr>
          <a:xfrm>
            <a:off x="5797036" y="324870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chuyển</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sang</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rừng</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DE0A48E0-0785-A64C-A6C3-78946FAA0D83}"/>
              </a:ext>
            </a:extLst>
          </p:cNvPr>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buồn</a:t>
            </a:r>
            <a:endParaRPr lang="vi-VN" sz="2400" dirty="0"/>
          </a:p>
        </p:txBody>
      </p:sp>
      <p:sp>
        <p:nvSpPr>
          <p:cNvPr id="12" name="Oval 11">
            <a:extLst>
              <a:ext uri="{FF2B5EF4-FFF2-40B4-BE49-F238E27FC236}">
                <a16:creationId xmlns:a16="http://schemas.microsoft.com/office/drawing/2014/main"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rủ</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từ ngữ có tiếng bắt đầu bằng c hoặc k  gọi tên mỗi con vật trong hình.</a:t>
            </a:r>
          </a:p>
        </p:txBody>
      </p:sp>
      <p:pic>
        <p:nvPicPr>
          <p:cNvPr id="11" name="Picture 10">
            <a:extLst>
              <a:ext uri="{FF2B5EF4-FFF2-40B4-BE49-F238E27FC236}">
                <a16:creationId xmlns:a16="http://schemas.microsoft.com/office/drawing/2014/main" id="{3E102BE1-5967-F04A-BB87-1CAEFD99C13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72000"/>
                    </a14:imgEffect>
                  </a14:imgLayer>
                </a14:imgProps>
              </a:ext>
            </a:extLst>
          </a:blip>
          <a:srcRect t="-14842"/>
          <a:stretch/>
        </p:blipFill>
        <p:spPr>
          <a:xfrm>
            <a:off x="892393" y="1098732"/>
            <a:ext cx="1965483" cy="1892300"/>
          </a:xfrm>
          <a:prstGeom prst="rect">
            <a:avLst/>
          </a:prstGeom>
        </p:spPr>
      </p:pic>
      <p:pic>
        <p:nvPicPr>
          <p:cNvPr id="13" name="Picture 12">
            <a:extLst>
              <a:ext uri="{FF2B5EF4-FFF2-40B4-BE49-F238E27FC236}">
                <a16:creationId xmlns:a16="http://schemas.microsoft.com/office/drawing/2014/main" id="{294F6F6A-D628-724A-8FF2-477F02F80BD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0000"/>
                    </a14:imgEffect>
                  </a14:imgLayer>
                </a14:imgProps>
              </a:ext>
            </a:extLst>
          </a:blip>
          <a:srcRect l="6259" r="3924"/>
          <a:stretch/>
        </p:blipFill>
        <p:spPr>
          <a:xfrm>
            <a:off x="3969540" y="1092408"/>
            <a:ext cx="2295591" cy="1830989"/>
          </a:xfrm>
          <a:prstGeom prst="rect">
            <a:avLst/>
          </a:prstGeom>
        </p:spPr>
      </p:pic>
      <p:pic>
        <p:nvPicPr>
          <p:cNvPr id="15" name="Picture 14">
            <a:extLst>
              <a:ext uri="{FF2B5EF4-FFF2-40B4-BE49-F238E27FC236}">
                <a16:creationId xmlns:a16="http://schemas.microsoft.com/office/drawing/2014/main" id="{F9AE8B8C-4637-5146-8054-24AFCACF9100}"/>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2000"/>
                    </a14:imgEffect>
                  </a14:imgLayer>
                </a14:imgProps>
              </a:ext>
            </a:extLst>
          </a:blip>
          <a:srcRect l="7415"/>
          <a:stretch/>
        </p:blipFill>
        <p:spPr>
          <a:xfrm>
            <a:off x="982891" y="3090805"/>
            <a:ext cx="2080304" cy="1647735"/>
          </a:xfrm>
          <a:prstGeom prst="rect">
            <a:avLst/>
          </a:prstGeom>
        </p:spPr>
      </p:pic>
      <p:pic>
        <p:nvPicPr>
          <p:cNvPr id="17" name="Picture 16">
            <a:extLst>
              <a:ext uri="{FF2B5EF4-FFF2-40B4-BE49-F238E27FC236}">
                <a16:creationId xmlns:a16="http://schemas.microsoft.com/office/drawing/2014/main" id="{5FDF9E46-15D5-9141-9AE5-2C0A2759DDB1}"/>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32000"/>
                    </a14:imgEffect>
                    <a14:imgEffect>
                      <a14:brightnessContrast contrast="15000"/>
                    </a14:imgEffect>
                  </a14:imgLayer>
                </a14:imgProps>
              </a:ext>
            </a:extLst>
          </a:blip>
          <a:srcRect t="23204" b="13141"/>
          <a:stretch/>
        </p:blipFill>
        <p:spPr>
          <a:xfrm>
            <a:off x="4215416" y="3224421"/>
            <a:ext cx="1659693" cy="1191923"/>
          </a:xfrm>
          <a:prstGeom prst="rect">
            <a:avLst/>
          </a:prstGeom>
        </p:spPr>
      </p:pic>
      <p:sp>
        <p:nvSpPr>
          <p:cNvPr id="18" name="TextBox 17">
            <a:extLst>
              <a:ext uri="{FF2B5EF4-FFF2-40B4-BE49-F238E27FC236}">
                <a16:creationId xmlns:a16="http://schemas.microsoft.com/office/drawing/2014/main" id="{2EF07F35-8585-6E47-B00F-FEC0C06E4342}"/>
              </a:ext>
            </a:extLst>
          </p:cNvPr>
          <p:cNvSpPr txBox="1"/>
          <p:nvPr/>
        </p:nvSpPr>
        <p:spPr>
          <a:xfrm>
            <a:off x="1098621" y="2683502"/>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cua</a:t>
            </a:r>
          </a:p>
        </p:txBody>
      </p:sp>
      <p:sp>
        <p:nvSpPr>
          <p:cNvPr id="19" name="TextBox 18">
            <a:extLst>
              <a:ext uri="{FF2B5EF4-FFF2-40B4-BE49-F238E27FC236}">
                <a16:creationId xmlns:a16="http://schemas.microsoft.com/office/drawing/2014/main" id="{8C78FD36-4D9D-7C45-ACE4-76D89BB3BC51}"/>
              </a:ext>
            </a:extLst>
          </p:cNvPr>
          <p:cNvSpPr txBox="1"/>
          <p:nvPr/>
        </p:nvSpPr>
        <p:spPr>
          <a:xfrm>
            <a:off x="4238164" y="2741578"/>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công</a:t>
            </a:r>
          </a:p>
        </p:txBody>
      </p:sp>
      <p:sp>
        <p:nvSpPr>
          <p:cNvPr id="20" name="TextBox 19">
            <a:extLst>
              <a:ext uri="{FF2B5EF4-FFF2-40B4-BE49-F238E27FC236}">
                <a16:creationId xmlns:a16="http://schemas.microsoft.com/office/drawing/2014/main" id="{451221C1-5E01-1B4D-8CE5-A7EE8E90F46F}"/>
              </a:ext>
            </a:extLst>
          </p:cNvPr>
          <p:cNvSpPr txBox="1"/>
          <p:nvPr/>
        </p:nvSpPr>
        <p:spPr>
          <a:xfrm>
            <a:off x="1210483" y="446827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kì đà</a:t>
            </a:r>
          </a:p>
        </p:txBody>
      </p:sp>
      <p:sp>
        <p:nvSpPr>
          <p:cNvPr id="21" name="TextBox 20">
            <a:extLst>
              <a:ext uri="{FF2B5EF4-FFF2-40B4-BE49-F238E27FC236}">
                <a16:creationId xmlns:a16="http://schemas.microsoft.com/office/drawing/2014/main" id="{7A408EB9-8663-D040-8135-4383D8B51A19}"/>
              </a:ext>
            </a:extLst>
          </p:cNvPr>
          <p:cNvSpPr txBox="1"/>
          <p:nvPr/>
        </p:nvSpPr>
        <p:spPr>
          <a:xfrm>
            <a:off x="4314506" y="4449033"/>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kiến</a:t>
            </a: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392928"/>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Chọn tiếng chứa iêu hoặc ươu thay cho dấu ba chấm.</a:t>
            </a:r>
          </a:p>
        </p:txBody>
      </p:sp>
      <p:sp>
        <p:nvSpPr>
          <p:cNvPr id="23" name="TextBox 22">
            <a:extLst>
              <a:ext uri="{FF2B5EF4-FFF2-40B4-BE49-F238E27FC236}">
                <a16:creationId xmlns:a16="http://schemas.microsoft.com/office/drawing/2014/main" id="{BAA855D0-DACB-0844-B16F-5352437F63B1}"/>
              </a:ext>
            </a:extLst>
          </p:cNvPr>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en-VN" sz="2000" dirty="0">
                <a:solidFill>
                  <a:srgbClr val="FF0000"/>
                </a:solidFill>
                <a:latin typeface="UTM Avo" panose="02040603050506020204" pitchFamily="18" charset="0"/>
              </a:rPr>
              <a:t>ươu</a:t>
            </a:r>
          </a:p>
        </p:txBody>
      </p:sp>
      <p:sp>
        <p:nvSpPr>
          <p:cNvPr id="25" name="Rectangle 24">
            <a:extLst>
              <a:ext uri="{FF2B5EF4-FFF2-40B4-BE49-F238E27FC236}">
                <a16:creationId xmlns:a16="http://schemas.microsoft.com/office/drawing/2014/main" id="{D1EB2083-CF2A-4148-82AD-018E87DB65B3}"/>
              </a:ext>
            </a:extLst>
          </p:cNvPr>
          <p:cNvSpPr/>
          <p:nvPr/>
        </p:nvSpPr>
        <p:spPr>
          <a:xfrm>
            <a:off x="3875044" y="1294543"/>
            <a:ext cx="949299" cy="400110"/>
          </a:xfrm>
          <a:prstGeom prst="rect">
            <a:avLst/>
          </a:prstGeom>
        </p:spPr>
        <p:txBody>
          <a:bodyPr wrap="none">
            <a:spAutoFit/>
          </a:bodyPr>
          <a:lstStyle/>
          <a:p>
            <a:r>
              <a:rPr lang="en-VN" sz="2000" dirty="0">
                <a:solidFill>
                  <a:srgbClr val="FF0000"/>
                </a:solidFill>
                <a:latin typeface="UTM Avo" panose="02040603050506020204" pitchFamily="18" charset="0"/>
              </a:rPr>
              <a:t>khướu</a:t>
            </a:r>
            <a:endParaRPr lang="en-VN" sz="2000" dirty="0"/>
          </a:p>
        </p:txBody>
      </p:sp>
      <p:sp>
        <p:nvSpPr>
          <p:cNvPr id="26" name="Rectangle 25">
            <a:extLst>
              <a:ext uri="{FF2B5EF4-FFF2-40B4-BE49-F238E27FC236}">
                <a16:creationId xmlns:a16="http://schemas.microsoft.com/office/drawing/2014/main" id="{5FEDB09A-94FA-6E47-AE68-428F4B362B16}"/>
              </a:ext>
            </a:extLst>
          </p:cNvPr>
          <p:cNvSpPr/>
          <p:nvPr/>
        </p:nvSpPr>
        <p:spPr>
          <a:xfrm>
            <a:off x="2773733" y="1294543"/>
            <a:ext cx="872355" cy="400110"/>
          </a:xfrm>
          <a:prstGeom prst="rect">
            <a:avLst/>
          </a:prstGeom>
        </p:spPr>
        <p:txBody>
          <a:bodyPr wrap="none">
            <a:spAutoFit/>
          </a:bodyPr>
          <a:lstStyle/>
          <a:p>
            <a:r>
              <a:rPr lang="en-VN" sz="2000" dirty="0">
                <a:solidFill>
                  <a:srgbClr val="FF0000"/>
                </a:solidFill>
                <a:latin typeface="UTM Avo" panose="02040603050506020204" pitchFamily="18" charset="0"/>
              </a:rPr>
              <a:t>nhiều</a:t>
            </a:r>
            <a:endParaRPr lang="en-VN" sz="2000" dirty="0"/>
          </a:p>
        </p:txBody>
      </p:sp>
      <p:sp>
        <p:nvSpPr>
          <p:cNvPr id="27" name="TextBox 26">
            <a:extLst>
              <a:ext uri="{FF2B5EF4-FFF2-40B4-BE49-F238E27FC236}">
                <a16:creationId xmlns:a16="http://schemas.microsoft.com/office/drawing/2014/main" id="{D4E8AF47-0903-6144-BF73-900083B4200D}"/>
              </a:ext>
            </a:extLst>
          </p:cNvPr>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en-VN" sz="2000" dirty="0">
              <a:latin typeface="UTM Avo" panose="02040603050506020204" pitchFamily="18" charset="0"/>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281184" y="670417"/>
            <a:ext cx="1649063" cy="621527"/>
            <a:chOff x="289862" y="629196"/>
            <a:chExt cx="1649063" cy="621527"/>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6" name="TextBox 5">
              <a:extLst>
                <a:ext uri="{FF2B5EF4-FFF2-40B4-BE49-F238E27FC236}">
                  <a16:creationId xmlns:a16="http://schemas.microsoft.com/office/drawing/2014/main" id="{31A601FE-6892-4EC6-ACDD-75D395FCC956}"/>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500" y="1409737"/>
            <a:ext cx="4752815"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Khi cùng chơi với bạn, em cảm thấy thế nào?</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id="{022B8FCE-5B14-8E41-9C20-CDC1695B5CA6}"/>
              </a:ext>
            </a:extLst>
          </p:cNvPr>
          <p:cNvPicPr>
            <a:picLocks noChangeAspect="1"/>
          </p:cNvPicPr>
          <p:nvPr/>
        </p:nvPicPr>
        <p:blipFill rotWithShape="1">
          <a:blip r:embed="rId4"/>
          <a:srcRect r="1683"/>
          <a:stretch/>
        </p:blipFill>
        <p:spPr>
          <a:xfrm>
            <a:off x="166255" y="1908985"/>
            <a:ext cx="6530109" cy="3032469"/>
          </a:xfrm>
          <a:prstGeom prst="roundRect">
            <a:avLst/>
          </a:prstGeom>
        </p:spPr>
      </p:pic>
      <p:sp>
        <p:nvSpPr>
          <p:cNvPr id="13" name="TextBox 12">
            <a:extLst>
              <a:ext uri="{FF2B5EF4-FFF2-40B4-BE49-F238E27FC236}">
                <a16:creationId xmlns:a16="http://schemas.microsoft.com/office/drawing/2014/main" id="{0697A019-A5C4-F14D-8BEB-AF6B8777EB8C}"/>
              </a:ext>
            </a:extLst>
          </p:cNvPr>
          <p:cNvSpPr txBox="1"/>
          <p:nvPr/>
        </p:nvSpPr>
        <p:spPr>
          <a:xfrm>
            <a:off x="1552802" y="1409737"/>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Khi xa bạn, em cảm thấy thế nào ? </a:t>
            </a:r>
            <a:endParaRPr lang="en-US" sz="1500" b="1" dirty="0">
              <a:latin typeface="UTM Avo" panose="02040603050506020204" pitchFamily="18" charset="0"/>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91F20-144F-624A-A3CC-D04AE943A50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B4D10BA6-35BA-4E41-AC57-D49CC9FE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4" name="TextBox 3">
            <a:extLst>
              <a:ext uri="{FF2B5EF4-FFF2-40B4-BE49-F238E27FC236}">
                <a16:creationId xmlns:a16="http://schemas.microsoft.com/office/drawing/2014/main" id="{DE7AB478-75FC-5B47-8428-E482A93C995A}"/>
              </a:ext>
            </a:extLst>
          </p:cNvPr>
          <p:cNvSpPr txBox="1"/>
          <p:nvPr/>
        </p:nvSpPr>
        <p:spPr>
          <a:xfrm>
            <a:off x="588321" y="807486"/>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Tìm từ ngữ có tiếng chứa en hoặc eng.</a:t>
            </a:r>
          </a:p>
        </p:txBody>
      </p:sp>
      <p:graphicFrame>
        <p:nvGraphicFramePr>
          <p:cNvPr id="5" name="Table 4">
            <a:extLst>
              <a:ext uri="{FF2B5EF4-FFF2-40B4-BE49-F238E27FC236}">
                <a16:creationId xmlns:a16="http://schemas.microsoft.com/office/drawing/2014/main" id="{16185AC1-F36C-1D4B-B1F3-591ED1AD9957}"/>
              </a:ext>
            </a:extLst>
          </p:cNvPr>
          <p:cNvGraphicFramePr>
            <a:graphicFrameLocks noGrp="1"/>
          </p:cNvGraphicFramePr>
          <p:nvPr>
            <p:extLst>
              <p:ext uri="{D42A27DB-BD31-4B8C-83A1-F6EECF244321}">
                <p14:modId xmlns:p14="http://schemas.microsoft.com/office/powerpoint/2010/main" val="2189665926"/>
              </p:ext>
            </p:extLst>
          </p:nvPr>
        </p:nvGraphicFramePr>
        <p:xfrm>
          <a:off x="1224793" y="1426129"/>
          <a:ext cx="4572000" cy="2483141"/>
        </p:xfrm>
        <a:graphic>
          <a:graphicData uri="http://schemas.openxmlformats.org/drawingml/2006/table">
            <a:tbl>
              <a:tblPr firstRow="1" firstCol="1" bandRow="1">
                <a:tableStyleId>{98A10E9E-05DE-497A-B104-E80DA98F5660}</a:tableStyleId>
              </a:tblPr>
              <a:tblGrid>
                <a:gridCol w="891936">
                  <a:extLst>
                    <a:ext uri="{9D8B030D-6E8A-4147-A177-3AD203B41FA5}">
                      <a16:colId xmlns:a16="http://schemas.microsoft.com/office/drawing/2014/main" val="1162369807"/>
                    </a:ext>
                  </a:extLst>
                </a:gridCol>
                <a:gridCol w="3680064">
                  <a:extLst>
                    <a:ext uri="{9D8B030D-6E8A-4147-A177-3AD203B41FA5}">
                      <a16:colId xmlns:a16="http://schemas.microsoft.com/office/drawing/2014/main" val="1509586747"/>
                    </a:ext>
                  </a:extLst>
                </a:gridCol>
              </a:tblGrid>
              <a:tr h="1214243">
                <a:tc>
                  <a:txBody>
                    <a:bodyPr/>
                    <a:lstStyle/>
                    <a:p>
                      <a:pPr marL="7938" indent="0" algn="ctr">
                        <a:lnSpc>
                          <a:spcPct val="107000"/>
                        </a:lnSpc>
                        <a:tabLst/>
                      </a:pPr>
                      <a:r>
                        <a:rPr lang="en-US" sz="1800" dirty="0" err="1">
                          <a:effectLst/>
                          <a:latin typeface="UTM Avo" panose="02040603050506020204" pitchFamily="18" charset="0"/>
                        </a:rPr>
                        <a:t>en</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dế</a:t>
                      </a:r>
                      <a:r>
                        <a:rPr lang="en-US" sz="1800" dirty="0">
                          <a:effectLst/>
                          <a:latin typeface="UTM Avo" panose="02040603050506020204" pitchFamily="18" charset="0"/>
                        </a:rPr>
                        <a:t> </a:t>
                      </a:r>
                      <a:r>
                        <a:rPr lang="en-US" sz="1800" dirty="0" err="1">
                          <a:effectLst/>
                          <a:latin typeface="UTM Avo" panose="02040603050506020204" pitchFamily="18" charset="0"/>
                        </a:rPr>
                        <a:t>mèn</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1268898">
                <a:tc>
                  <a:txBody>
                    <a:bodyPr/>
                    <a:lstStyle/>
                    <a:p>
                      <a:pPr marL="7938" indent="0" algn="ctr">
                        <a:lnSpc>
                          <a:spcPct val="107000"/>
                        </a:lnSpc>
                        <a:tabLst/>
                      </a:pPr>
                      <a:r>
                        <a:rPr lang="en-US" sz="1800" dirty="0" err="1">
                          <a:effectLst/>
                          <a:latin typeface="UTM Avo" panose="02040603050506020204" pitchFamily="18" charset="0"/>
                        </a:rPr>
                        <a:t>eng</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err="1">
                          <a:effectLst/>
                          <a:latin typeface="UTM Avo" panose="02040603050506020204" pitchFamily="18" charset="0"/>
                        </a:rPr>
                        <a:t>cái</a:t>
                      </a:r>
                      <a:r>
                        <a:rPr lang="en-US" sz="1800" dirty="0">
                          <a:effectLst/>
                          <a:latin typeface="UTM Avo" panose="02040603050506020204" pitchFamily="18" charset="0"/>
                        </a:rPr>
                        <a:t> </a:t>
                      </a:r>
                      <a:r>
                        <a:rPr lang="en-US" sz="1800" dirty="0" err="1">
                          <a:effectLst/>
                          <a:latin typeface="UTM Avo" panose="02040603050506020204" pitchFamily="18" charset="0"/>
                        </a:rPr>
                        <a:t>xẻng</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6" name="TextBox 5">
            <a:extLst>
              <a:ext uri="{FF2B5EF4-FFF2-40B4-BE49-F238E27FC236}">
                <a16:creationId xmlns:a16="http://schemas.microsoft.com/office/drawing/2014/main" id="{DD12FC0F-0BE9-D941-8D1F-7B0CE5289B61}"/>
              </a:ext>
            </a:extLst>
          </p:cNvPr>
          <p:cNvSpPr txBox="1"/>
          <p:nvPr/>
        </p:nvSpPr>
        <p:spPr>
          <a:xfrm>
            <a:off x="3144109" y="1861002"/>
            <a:ext cx="1679561"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cuộn len</a:t>
            </a:r>
            <a:r>
              <a:rPr lang="en-VN" sz="1800" dirty="0">
                <a:solidFill>
                  <a:srgbClr val="FF0000"/>
                </a:solidFill>
                <a:latin typeface="UTM Avo" panose="02040603050506020204" pitchFamily="18" charset="0"/>
              </a:rPr>
              <a:t>,</a:t>
            </a:r>
          </a:p>
        </p:txBody>
      </p:sp>
      <p:sp>
        <p:nvSpPr>
          <p:cNvPr id="7" name="TextBox 6">
            <a:extLst>
              <a:ext uri="{FF2B5EF4-FFF2-40B4-BE49-F238E27FC236}">
                <a16:creationId xmlns:a16="http://schemas.microsoft.com/office/drawing/2014/main" id="{1624DE83-83AB-344A-A317-77A576601C9E}"/>
              </a:ext>
            </a:extLst>
          </p:cNvPr>
          <p:cNvSpPr txBox="1"/>
          <p:nvPr/>
        </p:nvSpPr>
        <p:spPr>
          <a:xfrm>
            <a:off x="4286410" y="1861002"/>
            <a:ext cx="1745274"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cốc chén</a:t>
            </a:r>
            <a:r>
              <a:rPr lang="en-VN" sz="1800" dirty="0">
                <a:solidFill>
                  <a:srgbClr val="FF0000"/>
                </a:solidFill>
                <a:latin typeface="UTM Avo" panose="02040603050506020204" pitchFamily="18" charset="0"/>
              </a:rPr>
              <a:t>,…</a:t>
            </a:r>
          </a:p>
        </p:txBody>
      </p:sp>
      <p:sp>
        <p:nvSpPr>
          <p:cNvPr id="8" name="TextBox 7">
            <a:extLst>
              <a:ext uri="{FF2B5EF4-FFF2-40B4-BE49-F238E27FC236}">
                <a16:creationId xmlns:a16="http://schemas.microsoft.com/office/drawing/2014/main" id="{8FF9CC6B-C5F2-EA41-8A68-371F6976795C}"/>
              </a:ext>
            </a:extLst>
          </p:cNvPr>
          <p:cNvSpPr txBox="1"/>
          <p:nvPr/>
        </p:nvSpPr>
        <p:spPr>
          <a:xfrm>
            <a:off x="3204230" y="3095582"/>
            <a:ext cx="1679561"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cái kẻng</a:t>
            </a:r>
            <a:r>
              <a:rPr lang="en-VN"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283966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5ED2183-2F89-DC4E-9F1A-A6AEF472A9EE}"/>
              </a:ext>
            </a:extLst>
          </p:cNvPr>
          <p:cNvGrpSpPr/>
          <p:nvPr/>
        </p:nvGrpSpPr>
        <p:grpSpPr>
          <a:xfrm>
            <a:off x="281184" y="670417"/>
            <a:ext cx="1649063" cy="621527"/>
            <a:chOff x="289862" y="629196"/>
            <a:chExt cx="1649063" cy="621527"/>
          </a:xfrm>
        </p:grpSpPr>
        <p:sp>
          <p:nvSpPr>
            <p:cNvPr id="16" name="TextBox 15">
              <a:extLst>
                <a:ext uri="{FF2B5EF4-FFF2-40B4-BE49-F238E27FC236}">
                  <a16:creationId xmlns:a16="http://schemas.microsoft.com/office/drawing/2014/main" id="{32882D84-5604-E043-9263-17B9B257197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7" name="TextBox 16">
              <a:extLst>
                <a:ext uri="{FF2B5EF4-FFF2-40B4-BE49-F238E27FC236}">
                  <a16:creationId xmlns:a16="http://schemas.microsoft.com/office/drawing/2014/main" id="{123EE5DF-152A-1841-809C-22128105FCF5}"/>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8" name="TextBox 17">
            <a:extLst>
              <a:ext uri="{FF2B5EF4-FFF2-40B4-BE49-F238E27FC236}">
                <a16:creationId xmlns:a16="http://schemas.microsoft.com/office/drawing/2014/main" id="{3DA570C9-EFCD-B848-9FBA-F9CC8E9510CB}"/>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458510" y="458512"/>
            <a:ext cx="4894730"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Tìm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chỉ</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tình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cảm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bè</a:t>
            </a:r>
            <a:r>
              <a:rPr lang="en-US" sz="2000" b="1" dirty="0">
                <a:solidFill>
                  <a:schemeClr val="accent4">
                    <a:lumMod val="50000"/>
                  </a:schemeClr>
                </a:solidFill>
                <a:latin typeface="UTM Avo" panose="02040603050506020204" pitchFamily="18" charset="0"/>
              </a:rPr>
              <a:t>.</a:t>
            </a:r>
          </a:p>
        </p:txBody>
      </p:sp>
      <p:sp>
        <p:nvSpPr>
          <p:cNvPr id="2" name="Rounded Rectangle 1">
            <a:extLst>
              <a:ext uri="{FF2B5EF4-FFF2-40B4-BE49-F238E27FC236}">
                <a16:creationId xmlns:a16="http://schemas.microsoft.com/office/drawing/2014/main" id="{A93CDD06-BEC7-B842-A6F8-037BDF58A5F8}"/>
              </a:ext>
            </a:extLst>
          </p:cNvPr>
          <p:cNvSpPr/>
          <p:nvPr/>
        </p:nvSpPr>
        <p:spPr>
          <a:xfrm>
            <a:off x="760396" y="1318661"/>
            <a:ext cx="1876926" cy="654518"/>
          </a:xfrm>
          <a:prstGeom prst="roundRect">
            <a:avLst/>
          </a:prstGeom>
          <a:solidFill>
            <a:schemeClr val="accent1">
              <a:lumMod val="60000"/>
              <a:lumOff val="40000"/>
            </a:schemeClr>
          </a:solidFill>
          <a:ln w="28575">
            <a:extLst>
              <a:ext uri="{C807C97D-BFC1-408E-A445-0C87EB9F89A2}">
                <ask:lineSketchStyleProps xmlns:ask="http://schemas.microsoft.com/office/drawing/2018/sketchyshape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UTM Avo" panose="02040603050506020204" pitchFamily="18" charset="0"/>
              </a:rPr>
              <a:t>t</a:t>
            </a:r>
            <a:r>
              <a:rPr lang="en-VN" sz="2000" dirty="0">
                <a:solidFill>
                  <a:schemeClr val="tx1"/>
                </a:solidFill>
                <a:latin typeface="UTM Avo" panose="02040603050506020204" pitchFamily="18" charset="0"/>
              </a:rPr>
              <a:t>hân thiết </a:t>
            </a:r>
          </a:p>
        </p:txBody>
      </p:sp>
      <p:sp>
        <p:nvSpPr>
          <p:cNvPr id="34" name="Rounded Rectangle 33">
            <a:extLst>
              <a:ext uri="{FF2B5EF4-FFF2-40B4-BE49-F238E27FC236}">
                <a16:creationId xmlns:a16="http://schemas.microsoft.com/office/drawing/2014/main" id="{82D3D574-2C82-0544-90FA-C4132822BEFC}"/>
              </a:ext>
            </a:extLst>
          </p:cNvPr>
          <p:cNvSpPr/>
          <p:nvPr/>
        </p:nvSpPr>
        <p:spPr>
          <a:xfrm>
            <a:off x="4053829" y="1318661"/>
            <a:ext cx="1876926" cy="654518"/>
          </a:xfrm>
          <a:prstGeom prst="roundRect">
            <a:avLst/>
          </a:prstGeom>
          <a:solidFill>
            <a:schemeClr val="accent6">
              <a:lumMod val="40000"/>
              <a:lumOff val="60000"/>
            </a:schemeClr>
          </a:solidFill>
          <a:ln w="19050">
            <a:solidFill>
              <a:schemeClr val="accent6">
                <a:lumMod val="75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chia sẻ</a:t>
            </a:r>
            <a:endParaRPr lang="en-VN" sz="2000" dirty="0">
              <a:solidFill>
                <a:schemeClr val="tx1"/>
              </a:solidFill>
              <a:latin typeface="UTM Avo" panose="02040603050506020204" pitchFamily="18" charset="0"/>
            </a:endParaRPr>
          </a:p>
        </p:txBody>
      </p:sp>
      <p:sp>
        <p:nvSpPr>
          <p:cNvPr id="35" name="Rounded Rectangle 34">
            <a:extLst>
              <a:ext uri="{FF2B5EF4-FFF2-40B4-BE49-F238E27FC236}">
                <a16:creationId xmlns:a16="http://schemas.microsoft.com/office/drawing/2014/main" id="{14D89F58-6607-F345-B81E-93BF04AEE0E2}"/>
              </a:ext>
            </a:extLst>
          </p:cNvPr>
          <p:cNvSpPr/>
          <p:nvPr/>
        </p:nvSpPr>
        <p:spPr>
          <a:xfrm>
            <a:off x="2490537" y="2529487"/>
            <a:ext cx="1876926" cy="654518"/>
          </a:xfrm>
          <a:prstGeom prst="roundRect">
            <a:avLst/>
          </a:prstGeom>
          <a:solidFill>
            <a:schemeClr val="accent4"/>
          </a:solidFill>
          <a:ln w="19050">
            <a:solidFill>
              <a:srgbClr val="002060"/>
            </a:solidFill>
            <a:prstDash val="solid"/>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quý mến</a:t>
            </a:r>
            <a:endParaRPr lang="en-VN" sz="2000" dirty="0">
              <a:solidFill>
                <a:schemeClr val="tx1"/>
              </a:solidFill>
              <a:latin typeface="UTM Avo" panose="02040603050506020204" pitchFamily="18" charset="0"/>
            </a:endParaRPr>
          </a:p>
        </p:txBody>
      </p:sp>
      <p:sp>
        <p:nvSpPr>
          <p:cNvPr id="36" name="Rounded Rectangle 35">
            <a:extLst>
              <a:ext uri="{FF2B5EF4-FFF2-40B4-BE49-F238E27FC236}">
                <a16:creationId xmlns:a16="http://schemas.microsoft.com/office/drawing/2014/main" id="{85A75510-B6D0-2A41-A9F7-7CA74BD3CA15}"/>
              </a:ext>
            </a:extLst>
          </p:cNvPr>
          <p:cNvSpPr/>
          <p:nvPr/>
        </p:nvSpPr>
        <p:spPr>
          <a:xfrm>
            <a:off x="836443" y="3607163"/>
            <a:ext cx="1876926" cy="654518"/>
          </a:xfrm>
          <a:prstGeom prst="roundRect">
            <a:avLst/>
          </a:prstGeom>
          <a:solidFill>
            <a:srgbClr val="B7D574"/>
          </a:solidFill>
          <a:ln w="19050">
            <a:solidFill>
              <a:schemeClr val="bg1">
                <a:lumMod val="25000"/>
              </a:schemeClr>
            </a:solidFill>
            <a:prstDash val="solid"/>
            <a:extLst>
              <a:ext uri="{C807C97D-BFC1-408E-A445-0C87EB9F89A2}">
                <ask:lineSketchStyleProps xmlns:ask="http://schemas.microsoft.com/office/drawing/2018/sketchyshape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giận dỗi</a:t>
            </a:r>
            <a:endParaRPr lang="en-VN" sz="2000" dirty="0">
              <a:solidFill>
                <a:schemeClr val="tx1"/>
              </a:solidFill>
              <a:latin typeface="UTM Avo" panose="02040603050506020204" pitchFamily="18" charset="0"/>
            </a:endParaRPr>
          </a:p>
        </p:txBody>
      </p:sp>
      <p:sp>
        <p:nvSpPr>
          <p:cNvPr id="37" name="Rounded Rectangle 36">
            <a:extLst>
              <a:ext uri="{FF2B5EF4-FFF2-40B4-BE49-F238E27FC236}">
                <a16:creationId xmlns:a16="http://schemas.microsoft.com/office/drawing/2014/main" id="{D6EC926A-2BD6-7F4F-9C12-0A81E98CF761}"/>
              </a:ext>
            </a:extLst>
          </p:cNvPr>
          <p:cNvSpPr/>
          <p:nvPr/>
        </p:nvSpPr>
        <p:spPr>
          <a:xfrm>
            <a:off x="4024953" y="3740313"/>
            <a:ext cx="1876926" cy="654518"/>
          </a:xfrm>
          <a:prstGeom prst="roundRect">
            <a:avLst/>
          </a:prstGeom>
          <a:solidFill>
            <a:schemeClr val="accent5">
              <a:lumMod val="40000"/>
              <a:lumOff val="60000"/>
            </a:schemeClr>
          </a:solidFill>
          <a:ln w="19050">
            <a:solidFill>
              <a:schemeClr val="accent5">
                <a:lumMod val="50000"/>
              </a:schemeClr>
            </a:solidFill>
            <a:prstDash val="solid"/>
            <a:extLst>
              <a:ext uri="{C807C97D-BFC1-408E-A445-0C87EB9F89A2}">
                <ask:lineSketchStyleProps xmlns:ask="http://schemas.microsoft.com/office/drawing/2018/sketchyshape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a:t>
            </a:r>
            <a:endParaRPr lang="en-VN" sz="20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19" y="477515"/>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Chọn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ở</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A </a:t>
            </a:r>
            <a:r>
              <a:rPr lang="en-US" sz="2000" b="1" dirty="0" err="1">
                <a:solidFill>
                  <a:schemeClr val="accent4">
                    <a:lumMod val="50000"/>
                  </a:schemeClr>
                </a:solidFill>
                <a:latin typeface="UTM Avo" panose="02040603050506020204" pitchFamily="18" charset="0"/>
              </a:rPr>
              <a:t>phù</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hợp</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ý</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B. </a:t>
            </a:r>
            <a:r>
              <a:rPr lang="en-US" sz="2000" b="1" dirty="0" err="1">
                <a:solidFill>
                  <a:schemeClr val="accent4">
                    <a:lumMod val="50000"/>
                  </a:schemeClr>
                </a:solidFill>
                <a:latin typeface="UTM Avo" panose="02040603050506020204" pitchFamily="18" charset="0"/>
              </a:rPr>
              <a:t>Nói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tên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dấu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đặt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cuối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mỗi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endParaRPr lang="en-US" sz="2000" b="1" dirty="0">
              <a:solidFill>
                <a:schemeClr val="accent4">
                  <a:lumMod val="50000"/>
                </a:schemeClr>
              </a:solidFill>
              <a:latin typeface="UTM Avo" panose="02040603050506020204" pitchFamily="18" charset="0"/>
            </a:endParaRPr>
          </a:p>
        </p:txBody>
      </p:sp>
      <p:sp>
        <p:nvSpPr>
          <p:cNvPr id="11" name="Rounded Rectangle 10"/>
          <p:cNvSpPr/>
          <p:nvPr/>
        </p:nvSpPr>
        <p:spPr>
          <a:xfrm>
            <a:off x="550714" y="1847293"/>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Hằng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ngày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hai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bạn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thường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rủ</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nhau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học</a:t>
            </a:r>
            <a:r>
              <a:rPr lang="en-US" sz="1600" dirty="0">
                <a:solidFill>
                  <a:srgbClr val="000000"/>
                </a:solidFill>
                <a:latin typeface="UTM Avo" panose="02040603050506020204" pitchFamily="18" charset="0"/>
              </a:rPr>
              <a:t>.</a:t>
            </a:r>
          </a:p>
        </p:txBody>
      </p:sp>
      <p:sp>
        <p:nvSpPr>
          <p:cNvPr id="12" name="Rounded Rectangle 11"/>
          <p:cNvSpPr/>
          <p:nvPr/>
        </p:nvSpPr>
        <p:spPr>
          <a:xfrm>
            <a:off x="550714" y="2758654"/>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Vì</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sao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lúc</a:t>
            </a:r>
            <a:r>
              <a:rPr lang="en-US" sz="1600" dirty="0">
                <a:solidFill>
                  <a:srgbClr val="000000"/>
                </a:solidFill>
                <a:latin typeface="UTM Avo" panose="02040603050506020204" pitchFamily="18" charset="0"/>
              </a:rPr>
              <a:t> chia </a:t>
            </a:r>
            <a:r>
              <a:rPr lang="en-US" sz="1600" dirty="0" err="1">
                <a:solidFill>
                  <a:srgbClr val="000000"/>
                </a:solidFill>
                <a:latin typeface="UTM Avo" panose="02040603050506020204" pitchFamily="18" charset="0"/>
              </a:rPr>
              <a:t>tay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sóc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kiến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rất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buồn</a:t>
            </a:r>
            <a:r>
              <a:rPr lang="en-US" sz="1600" dirty="0">
                <a:solidFill>
                  <a:srgbClr val="000000"/>
                </a:solidFill>
                <a:latin typeface="UTM Avo" panose="02040603050506020204" pitchFamily="18" charset="0"/>
              </a:rPr>
              <a:t>?</a:t>
            </a:r>
          </a:p>
        </p:txBody>
      </p:sp>
      <p:sp>
        <p:nvSpPr>
          <p:cNvPr id="13" name="Rounded Rectangle 12"/>
          <p:cNvSpPr/>
          <p:nvPr/>
        </p:nvSpPr>
        <p:spPr>
          <a:xfrm>
            <a:off x="550715" y="3670957"/>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Sóc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tớ</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nhớ</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endParaRPr lang="en-US" sz="1600" dirty="0">
              <a:solidFill>
                <a:srgbClr val="000000"/>
              </a:solidFill>
              <a:latin typeface="UTM Avo" panose="02040603050506020204" pitchFamily="18" charset="0"/>
            </a:endParaRPr>
          </a:p>
        </p:txBody>
      </p:sp>
      <p:sp>
        <p:nvSpPr>
          <p:cNvPr id="14" name="Rounded Rectangle 13"/>
          <p:cNvSpPr/>
          <p:nvPr/>
        </p:nvSpPr>
        <p:spPr>
          <a:xfrm>
            <a:off x="4166755" y="1847293"/>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Hỏi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điều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chưa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biết</a:t>
            </a:r>
            <a:endParaRPr lang="en-US" sz="1600" dirty="0">
              <a:solidFill>
                <a:srgbClr val="000000"/>
              </a:solidFill>
              <a:latin typeface="UTM Avo" panose="02040603050506020204" pitchFamily="18" charset="0"/>
            </a:endParaRPr>
          </a:p>
        </p:txBody>
      </p:sp>
      <p:sp>
        <p:nvSpPr>
          <p:cNvPr id="15" name="Rounded Rectangle 14"/>
          <p:cNvSpPr/>
          <p:nvPr/>
        </p:nvSpPr>
        <p:spPr>
          <a:xfrm>
            <a:off x="4166755" y="2758654"/>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Kể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sự</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việc</a:t>
            </a:r>
            <a:endParaRPr lang="en-US" sz="1600" dirty="0">
              <a:solidFill>
                <a:srgbClr val="000000"/>
              </a:solidFill>
              <a:latin typeface="UTM Avo" panose="02040603050506020204" pitchFamily="18" charset="0"/>
            </a:endParaRPr>
          </a:p>
        </p:txBody>
      </p:sp>
      <p:sp>
        <p:nvSpPr>
          <p:cNvPr id="16" name="Rounded Rectangle 15"/>
          <p:cNvSpPr/>
          <p:nvPr/>
        </p:nvSpPr>
        <p:spPr>
          <a:xfrm>
            <a:off x="4166755" y="3670957"/>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Bộc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lộ</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xúc</a:t>
            </a:r>
            <a:endParaRPr lang="en-US" sz="1600" dirty="0">
              <a:solidFill>
                <a:srgbClr val="000000"/>
              </a:solidFill>
              <a:latin typeface="UTM Avo" panose="02040603050506020204" pitchFamily="18" charset="0"/>
            </a:endParaRPr>
          </a:p>
        </p:txBody>
      </p:sp>
      <p:sp>
        <p:nvSpPr>
          <p:cNvPr id="17" name="TextBox 16"/>
          <p:cNvSpPr txBox="1"/>
          <p:nvPr/>
        </p:nvSpPr>
        <p:spPr>
          <a:xfrm>
            <a:off x="1623527" y="1393478"/>
            <a:ext cx="465690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31" name="Group 30"/>
          <p:cNvGrpSpPr/>
          <p:nvPr/>
        </p:nvGrpSpPr>
        <p:grpSpPr>
          <a:xfrm>
            <a:off x="3409907" y="2163602"/>
            <a:ext cx="780471" cy="1014527"/>
            <a:chOff x="2016413" y="2423935"/>
            <a:chExt cx="676905" cy="1303249"/>
          </a:xfrm>
        </p:grpSpPr>
        <p:sp>
          <p:nvSpPr>
            <p:cNvPr id="18" name="Oval 17"/>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8"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440185" y="2136711"/>
            <a:ext cx="750193" cy="994734"/>
            <a:chOff x="2016413" y="1788423"/>
            <a:chExt cx="688166" cy="681231"/>
          </a:xfrm>
        </p:grpSpPr>
        <p:sp>
          <p:nvSpPr>
            <p:cNvPr id="33" name="Oval 32"/>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405125" y="4086818"/>
            <a:ext cx="768885" cy="28279"/>
            <a:chOff x="1970327" y="1546338"/>
            <a:chExt cx="745747" cy="287804"/>
          </a:xfrm>
        </p:grpSpPr>
        <p:sp>
          <p:nvSpPr>
            <p:cNvPr id="42" name="Oval 41"/>
            <p:cNvSpPr/>
            <p:nvPr/>
          </p:nvSpPr>
          <p:spPr>
            <a:xfrm>
              <a:off x="1970327" y="1568525"/>
              <a:ext cx="66938" cy="1435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cxnSpLocks/>
              <a:stCxn id="13" idx="3"/>
              <a:endCxn id="16" idx="1"/>
            </p:cNvCxnSpPr>
            <p:nvPr/>
          </p:nvCxnSpPr>
          <p:spPr>
            <a:xfrm>
              <a:off x="2000523" y="1546338"/>
              <a:ext cx="715551"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71AABD5-171E-CE4B-9086-BBFFF5C6A6EA}"/>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19" name="Picture 18">
            <a:extLst>
              <a:ext uri="{FF2B5EF4-FFF2-40B4-BE49-F238E27FC236}">
                <a16:creationId xmlns:a16="http://schemas.microsoft.com/office/drawing/2014/main" id="{400E132E-0FB5-AC47-96E0-C37114262F1C}"/>
              </a:ext>
            </a:extLst>
          </p:cNvPr>
          <p:cNvPicPr>
            <a:picLocks noChangeAspect="1"/>
          </p:cNvPicPr>
          <p:nvPr/>
        </p:nvPicPr>
        <p:blipFill rotWithShape="1">
          <a:blip r:embed="rId4"/>
          <a:srcRect l="26577" r="5150"/>
          <a:stretch/>
        </p:blipFill>
        <p:spPr>
          <a:xfrm>
            <a:off x="345232" y="327271"/>
            <a:ext cx="1333605" cy="1309439"/>
          </a:xfrm>
          <a:prstGeom prst="ellipse">
            <a:avLst/>
          </a:prstGeom>
        </p:spPr>
      </p:pic>
    </p:spTree>
    <p:extLst>
      <p:ext uri="{BB962C8B-B14F-4D97-AF65-F5344CB8AC3E}">
        <p14:creationId xmlns:p14="http://schemas.microsoft.com/office/powerpoint/2010/main" val="3989008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1" y="452774"/>
            <a:ext cx="5278583"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en-US" sz="1600" b="1" dirty="0" err="1">
                <a:solidFill>
                  <a:schemeClr val="accent4">
                    <a:lumMod val="50000"/>
                  </a:schemeClr>
                </a:solidFill>
                <a:latin typeface="UTM Avo" panose="02040603050506020204" pitchFamily="18" charset="0"/>
              </a:rPr>
              <a:t>Nói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về</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việc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làm</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của</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các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bạn</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trong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mỗi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tranh</a:t>
            </a:r>
            <a:endParaRPr lang="en-US" sz="1600" b="1" dirty="0">
              <a:solidFill>
                <a:schemeClr val="accent4">
                  <a:lumMod val="50000"/>
                </a:schemeClr>
              </a:solidFill>
              <a:latin typeface="UTM Avo" panose="02040603050506020204" pitchFamily="18" charset="0"/>
            </a:endParaRPr>
          </a:p>
        </p:txBody>
      </p:sp>
      <p:pic>
        <p:nvPicPr>
          <p:cNvPr id="12" name="Picture 11">
            <a:extLst>
              <a:ext uri="{FF2B5EF4-FFF2-40B4-BE49-F238E27FC236}">
                <a16:creationId xmlns:a16="http://schemas.microsoft.com/office/drawing/2014/main" id="{D80BEB0A-9F54-BC49-B543-8A7F24DC9E2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2000"/>
                    </a14:imgEffect>
                  </a14:imgLayer>
                </a14:imgProps>
              </a:ext>
            </a:extLst>
          </a:blip>
          <a:srcRect l="1678" r="3013"/>
          <a:stretch/>
        </p:blipFill>
        <p:spPr>
          <a:xfrm>
            <a:off x="250258" y="1222407"/>
            <a:ext cx="2136807" cy="2328922"/>
          </a:xfrm>
          <a:prstGeom prst="rect">
            <a:avLst/>
          </a:prstGeom>
        </p:spPr>
      </p:pic>
      <p:pic>
        <p:nvPicPr>
          <p:cNvPr id="21" name="Picture 20">
            <a:extLst>
              <a:ext uri="{FF2B5EF4-FFF2-40B4-BE49-F238E27FC236}">
                <a16:creationId xmlns:a16="http://schemas.microsoft.com/office/drawing/2014/main" id="{CD9BC6CE-9398-2640-8477-639893D9EBCC}"/>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6000"/>
                    </a14:imgEffect>
                  </a14:imgLayer>
                </a14:imgProps>
              </a:ext>
            </a:extLst>
          </a:blip>
          <a:stretch>
            <a:fillRect/>
          </a:stretch>
        </p:blipFill>
        <p:spPr>
          <a:xfrm>
            <a:off x="4437247" y="1174675"/>
            <a:ext cx="2103121" cy="2376654"/>
          </a:xfrm>
          <a:prstGeom prst="rect">
            <a:avLst/>
          </a:prstGeom>
        </p:spPr>
      </p:pic>
      <p:pic>
        <p:nvPicPr>
          <p:cNvPr id="17" name="Picture 16">
            <a:extLst>
              <a:ext uri="{FF2B5EF4-FFF2-40B4-BE49-F238E27FC236}">
                <a16:creationId xmlns:a16="http://schemas.microsoft.com/office/drawing/2014/main" id="{E45B377E-E9C2-B845-86E6-E53A445851FC}"/>
              </a:ext>
            </a:extLst>
          </p:cNvPr>
          <p:cNvPicPr>
            <a:picLocks noChangeAspect="1"/>
          </p:cNvPicPr>
          <p:nvPr/>
        </p:nvPicPr>
        <p:blipFill>
          <a:blip r:embed="rId8">
            <a:clrChange>
              <a:clrFrom>
                <a:srgbClr val="FFFFFB"/>
              </a:clrFrom>
              <a:clrTo>
                <a:srgbClr val="FFFFFB">
                  <a:alpha val="0"/>
                </a:srgbClr>
              </a:clrTo>
            </a:clrChange>
            <a:extLst>
              <a:ext uri="{BEBA8EAE-BF5A-486C-A8C5-ECC9F3942E4B}">
                <a14:imgProps xmlns:a14="http://schemas.microsoft.com/office/drawing/2010/main">
                  <a14:imgLayer r:embed="rId9">
                    <a14:imgEffect>
                      <a14:sharpenSoften amount="19000"/>
                    </a14:imgEffect>
                  </a14:imgLayer>
                </a14:imgProps>
              </a:ext>
            </a:extLst>
          </a:blip>
          <a:stretch>
            <a:fillRect/>
          </a:stretch>
        </p:blipFill>
        <p:spPr>
          <a:xfrm>
            <a:off x="2367816" y="1174675"/>
            <a:ext cx="2069431" cy="2376654"/>
          </a:xfrm>
          <a:prstGeom prst="rect">
            <a:avLst/>
          </a:prstGeom>
        </p:spPr>
      </p:pic>
      <p:sp>
        <p:nvSpPr>
          <p:cNvPr id="22" name="TextBox 21">
            <a:extLst>
              <a:ext uri="{FF2B5EF4-FFF2-40B4-BE49-F238E27FC236}">
                <a16:creationId xmlns:a16="http://schemas.microsoft.com/office/drawing/2014/main" id="{8A08D8F8-57A2-FE4B-809E-B8E5DDA2F30E}"/>
              </a:ext>
            </a:extLst>
          </p:cNvPr>
          <p:cNvSpPr txBox="1"/>
          <p:nvPr/>
        </p:nvSpPr>
        <p:spPr>
          <a:xfrm>
            <a:off x="467590" y="364409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Hai bạn tung tăng đến trường.</a:t>
            </a:r>
          </a:p>
        </p:txBody>
      </p:sp>
      <p:sp>
        <p:nvSpPr>
          <p:cNvPr id="23" name="TextBox 22">
            <a:extLst>
              <a:ext uri="{FF2B5EF4-FFF2-40B4-BE49-F238E27FC236}">
                <a16:creationId xmlns:a16="http://schemas.microsoft.com/office/drawing/2014/main" id="{D0A10D32-80E0-EA46-990B-573CC4E1A40E}"/>
              </a:ext>
            </a:extLst>
          </p:cNvPr>
          <p:cNvSpPr txBox="1"/>
          <p:nvPr/>
        </p:nvSpPr>
        <p:spPr>
          <a:xfrm>
            <a:off x="2499072" y="3691826"/>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Ba bạn nhỏ đang trao đổi bài.</a:t>
            </a:r>
          </a:p>
        </p:txBody>
      </p:sp>
      <p:sp>
        <p:nvSpPr>
          <p:cNvPr id="24" name="TextBox 23">
            <a:extLst>
              <a:ext uri="{FF2B5EF4-FFF2-40B4-BE49-F238E27FC236}">
                <a16:creationId xmlns:a16="http://schemas.microsoft.com/office/drawing/2014/main" id="{FB7C6D43-2CC5-A341-9475-25C602A99E95}"/>
              </a:ext>
            </a:extLst>
          </p:cNvPr>
          <p:cNvSpPr txBox="1"/>
          <p:nvPr/>
        </p:nvSpPr>
        <p:spPr>
          <a:xfrm>
            <a:off x="4530554" y="3691826"/>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đá cầu trong giờ ra chơi.</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553792"/>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3 - 4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kể</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hoạt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động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em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tham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gia</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các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a:t>
            </a:r>
          </a:p>
        </p:txBody>
      </p:sp>
      <p:grpSp>
        <p:nvGrpSpPr>
          <p:cNvPr id="20" name="Group 19"/>
          <p:cNvGrpSpPr/>
          <p:nvPr/>
        </p:nvGrpSpPr>
        <p:grpSpPr>
          <a:xfrm>
            <a:off x="322474" y="1315790"/>
            <a:ext cx="6252757" cy="3190895"/>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4444" y="1763238"/>
              <a:ext cx="821928" cy="314945"/>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423766" y="2073413"/>
            <a:ext cx="6301359" cy="2349489"/>
          </a:xfrm>
          <a:prstGeom prst="rect">
            <a:avLst/>
          </a:prstGeom>
          <a:noFill/>
        </p:spPr>
        <p:txBody>
          <a:bodyPr wrap="square" rtlCol="0">
            <a:spAutoFit/>
          </a:bodyPr>
          <a:lstStyle/>
          <a:p>
            <a:pPr>
              <a:lnSpc>
                <a:spcPts val="3000"/>
              </a:lnSpc>
            </a:pP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 </a:t>
            </a:r>
            <a:r>
              <a:rPr lang="en-US" sz="1800" dirty="0" err="1">
                <a:latin typeface="UTM Avo" panose="02040603050506020204" pitchFamily="18" charset="0"/>
              </a:rPr>
              <a:t>là</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 (</a:t>
            </a:r>
            <a:r>
              <a:rPr lang="en-US" sz="1800" dirty="0" err="1">
                <a:latin typeface="UTM Avo" panose="02040603050506020204" pitchFamily="18" charset="0"/>
              </a:rPr>
              <a:t>học</a:t>
            </a:r>
            <a:r>
              <a:rPr lang="en-US" sz="1800" dirty="0">
                <a:latin typeface="UTM Avo" panose="02040603050506020204" pitchFamily="18" charset="0"/>
              </a:rPr>
              <a:t> </a:t>
            </a:r>
            <a:r>
              <a:rPr lang="en-US" sz="1800" dirty="0" err="1">
                <a:latin typeface="UTM Avo" panose="02040603050506020204" pitchFamily="18" charset="0"/>
              </a:rPr>
              <a:t>tập</a:t>
            </a:r>
            <a:r>
              <a:rPr lang="en-US" sz="1800" dirty="0">
                <a:latin typeface="UTM Avo" panose="02040603050506020204" pitchFamily="18" charset="0"/>
              </a:rPr>
              <a:t>/ </a:t>
            </a:r>
            <a:r>
              <a:rPr lang="en-US" sz="1800" dirty="0" err="1">
                <a:latin typeface="UTM Avo" panose="02040603050506020204" pitchFamily="18" charset="0"/>
              </a:rPr>
              <a:t>vui</a:t>
            </a:r>
            <a:r>
              <a:rPr lang="en-US" sz="1800" dirty="0">
                <a:latin typeface="UTM Avo" panose="02040603050506020204" pitchFamily="18" charset="0"/>
              </a:rPr>
              <a:t> </a:t>
            </a:r>
            <a:r>
              <a:rPr lang="en-US" sz="1800" dirty="0" err="1">
                <a:latin typeface="UTM Avo" panose="02040603050506020204" pitchFamily="18" charset="0"/>
              </a:rPr>
              <a:t>chơi</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diễn</a:t>
            </a:r>
            <a:r>
              <a:rPr lang="en-US" sz="1800" dirty="0">
                <a:latin typeface="UTM Avo" panose="02040603050506020204" pitchFamily="18" charset="0"/>
              </a:rPr>
              <a:t> ra </a:t>
            </a:r>
            <a:r>
              <a:rPr lang="en-US" sz="1800" dirty="0" err="1">
                <a:latin typeface="UTM Avo" panose="02040603050506020204" pitchFamily="18" charset="0"/>
              </a:rPr>
              <a:t>ở</a:t>
            </a:r>
            <a:r>
              <a:rPr lang="en-US" sz="1800" dirty="0">
                <a:latin typeface="UTM Avo" panose="02040603050506020204" pitchFamily="18" charset="0"/>
              </a:rPr>
              <a:t> </a:t>
            </a:r>
            <a:r>
              <a:rPr lang="en-US" sz="1800" dirty="0" err="1">
                <a:latin typeface="UTM Avo" panose="02040603050506020204" pitchFamily="18" charset="0"/>
              </a:rPr>
              <a:t>đâu</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những</a:t>
            </a:r>
            <a:r>
              <a:rPr lang="en-US" sz="1800" dirty="0">
                <a:latin typeface="UTM Avo" panose="02040603050506020204" pitchFamily="18" charset="0"/>
              </a:rPr>
              <a:t> ai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 </a:t>
            </a:r>
            <a:r>
              <a:rPr lang="en-US" sz="1800" dirty="0" err="1">
                <a:latin typeface="UTM Avo" panose="02040603050506020204" pitchFamily="18" charset="0"/>
              </a:rPr>
              <a:t>việc</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cảm</a:t>
            </a:r>
            <a:r>
              <a:rPr lang="en-US" sz="1800" dirty="0">
                <a:latin typeface="UTM Avo" panose="02040603050506020204" pitchFamily="18" charset="0"/>
              </a:rPr>
              <a:t> </a:t>
            </a:r>
            <a:r>
              <a:rPr lang="en-US" sz="1800" dirty="0" err="1">
                <a:latin typeface="UTM Avo" panose="02040603050506020204" pitchFamily="18" charset="0"/>
              </a:rPr>
              <a:t>thấy</a:t>
            </a:r>
            <a:r>
              <a:rPr lang="en-US" sz="1800" dirty="0">
                <a:latin typeface="UTM Avo" panose="02040603050506020204" pitchFamily="18" charset="0"/>
              </a:rPr>
              <a:t> </a:t>
            </a:r>
            <a:r>
              <a:rPr lang="en-US" sz="1800" dirty="0" err="1">
                <a:latin typeface="UTM Avo" panose="02040603050506020204" pitchFamily="18" charset="0"/>
              </a:rPr>
              <a:t>thế</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a:t>
            </a:r>
            <a:r>
              <a:rPr lang="en-US" sz="1800" dirty="0" err="1">
                <a:latin typeface="UTM Avo" panose="02040603050506020204" pitchFamily="18" charset="0"/>
              </a:rPr>
              <a:t>khi</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a:t>
            </a:r>
          </a:p>
          <a:p>
            <a:pPr marL="285750" indent="-285750">
              <a:lnSpc>
                <a:spcPts val="3000"/>
              </a:lnSpc>
              <a:buFontTx/>
              <a:buChar char="-"/>
            </a:pPr>
            <a:endParaRPr lang="en-US" sz="1800" dirty="0">
              <a:latin typeface="UTM Avo" panose="020406030505060202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666417" y="4281566"/>
            <a:ext cx="5525166" cy="553998"/>
          </a:xfrm>
          <a:prstGeom prst="rect">
            <a:avLst/>
          </a:prstGeom>
          <a:noFill/>
        </p:spPr>
        <p:txBody>
          <a:bodyPr wrap="square" rtlCol="0">
            <a:spAutoFit/>
          </a:bodyPr>
          <a:lstStyle/>
          <a:p>
            <a:pPr algn="just"/>
            <a:r>
              <a:rPr lang="vi-VN" sz="1500" b="1" dirty="0">
                <a:solidFill>
                  <a:srgbClr val="17479D"/>
                </a:solidFill>
                <a:latin typeface="UTM Avo" panose="02040603050506020204" pitchFamily="18" charset="0"/>
              </a:rPr>
              <a:t>2. </a:t>
            </a:r>
            <a:r>
              <a:rPr lang="vi-VN" sz="1500" dirty="0">
                <a:latin typeface="UTM Avo" panose="02040603050506020204" pitchFamily="18" charset="0"/>
              </a:rPr>
              <a:t>Nói về những điều em thích trong bài thơ đó.</a:t>
            </a:r>
          </a:p>
          <a:p>
            <a:pPr algn="just"/>
            <a:endParaRPr lang="vi-VN" sz="1500" dirty="0">
              <a:latin typeface="UTM Avo" panose="02040603050506020204" pitchFamily="18" charset="0"/>
            </a:endParaRP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pic>
        <p:nvPicPr>
          <p:cNvPr id="17" name="Picture 16">
            <a:extLst>
              <a:ext uri="{FF2B5EF4-FFF2-40B4-BE49-F238E27FC236}">
                <a16:creationId xmlns:a16="http://schemas.microsoft.com/office/drawing/2014/main" id="{485F8388-C861-A448-82CC-598063901B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2000"/>
                    </a14:imgEffect>
                  </a14:imgLayer>
                </a14:imgProps>
              </a:ext>
            </a:extLst>
          </a:blip>
          <a:srcRect l="4771"/>
          <a:stretch/>
        </p:blipFill>
        <p:spPr>
          <a:xfrm>
            <a:off x="345232" y="1480634"/>
            <a:ext cx="4255238" cy="2700154"/>
          </a:xfrm>
          <a:prstGeom prst="rect">
            <a:avLst/>
          </a:prstGeom>
        </p:spPr>
      </p:pic>
      <p:pic>
        <p:nvPicPr>
          <p:cNvPr id="15" name="Picture 14">
            <a:extLst>
              <a:ext uri="{FF2B5EF4-FFF2-40B4-BE49-F238E27FC236}">
                <a16:creationId xmlns:a16="http://schemas.microsoft.com/office/drawing/2014/main" id="{24080375-A936-3F46-A31B-CF1B67D89E3C}"/>
              </a:ext>
            </a:extLst>
          </p:cNvPr>
          <p:cNvPicPr>
            <a:picLocks noChangeAspect="1"/>
          </p:cNvPicPr>
          <p:nvPr/>
        </p:nvPicPr>
        <p:blipFill rotWithShape="1">
          <a:blip r:embed="rId4"/>
          <a:srcRect l="26577" r="5150"/>
          <a:stretch/>
        </p:blipFill>
        <p:spPr>
          <a:xfrm>
            <a:off x="345232" y="327271"/>
            <a:ext cx="1333605" cy="1309439"/>
          </a:xfrm>
          <a:prstGeom prst="ellipse">
            <a:avLst/>
          </a:prstGeom>
        </p:spPr>
      </p:pic>
      <p:sp>
        <p:nvSpPr>
          <p:cNvPr id="5" name="TextBox 4">
            <a:extLst>
              <a:ext uri="{FF2B5EF4-FFF2-40B4-BE49-F238E27FC236}">
                <a16:creationId xmlns:a16="http://schemas.microsoft.com/office/drawing/2014/main" id="{9A5FBF8A-C683-DC4F-8D52-7E14A6824B00}"/>
              </a:ext>
            </a:extLst>
          </p:cNvPr>
          <p:cNvSpPr txBox="1"/>
          <p:nvPr/>
        </p:nvSpPr>
        <p:spPr>
          <a:xfrm>
            <a:off x="4692193" y="1978817"/>
            <a:ext cx="1820575" cy="2015936"/>
          </a:xfrm>
          <a:prstGeom prst="rect">
            <a:avLst/>
          </a:prstGeom>
          <a:noFill/>
        </p:spPr>
        <p:txBody>
          <a:bodyPr wrap="square" rtlCol="0">
            <a:spAutoFit/>
          </a:bodyPr>
          <a:lstStyle/>
          <a:p>
            <a:pPr lvl="0" algn="just">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bài thơ về tình bạn. Khi đọc, chú ý những thông tin sau:</a:t>
            </a:r>
          </a:p>
          <a:p>
            <a:pPr lvl="0" algn="just">
              <a:spcBef>
                <a:spcPts val="100"/>
              </a:spcBef>
              <a:spcAft>
                <a:spcPts val="100"/>
              </a:spcAft>
            </a:pPr>
            <a:r>
              <a:rPr lang="vi-VN" sz="1500" dirty="0">
                <a:latin typeface="UTM Avo" panose="02040603050506020204" pitchFamily="18" charset="0"/>
              </a:rPr>
              <a:t>- Tên của bài thơ.</a:t>
            </a:r>
          </a:p>
          <a:p>
            <a:pPr lvl="0" algn="just">
              <a:spcBef>
                <a:spcPts val="100"/>
              </a:spcBef>
              <a:spcAft>
                <a:spcPts val="100"/>
              </a:spcAft>
            </a:pPr>
            <a:r>
              <a:rPr lang="vi-VN" sz="1500" dirty="0">
                <a:latin typeface="UTM Avo" panose="02040603050506020204" pitchFamily="18" charset="0"/>
              </a:rPr>
              <a:t>- Tên của tác giả.</a:t>
            </a:r>
          </a:p>
          <a:p>
            <a:pPr lvl="0" algn="just">
              <a:spcBef>
                <a:spcPts val="100"/>
              </a:spcBef>
              <a:spcAft>
                <a:spcPts val="100"/>
              </a:spcAft>
            </a:pPr>
            <a:endParaRPr lang="vi-VN" sz="1500" dirty="0">
              <a:latin typeface="UTM Avo" panose="02040603050506020204" pitchFamily="18" charset="0"/>
            </a:endParaRPr>
          </a:p>
        </p:txBody>
      </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4B6BC05-1299-8B4F-8A8B-5434F24BAEE5}"/>
              </a:ext>
            </a:extLst>
          </p:cNvPr>
          <p:cNvGrpSpPr/>
          <p:nvPr/>
        </p:nvGrpSpPr>
        <p:grpSpPr>
          <a:xfrm>
            <a:off x="281184" y="670417"/>
            <a:ext cx="1649063" cy="621527"/>
            <a:chOff x="289862" y="629196"/>
            <a:chExt cx="1649063" cy="621527"/>
          </a:xfrm>
        </p:grpSpPr>
        <p:sp>
          <p:nvSpPr>
            <p:cNvPr id="12" name="TextBox 11">
              <a:extLst>
                <a:ext uri="{FF2B5EF4-FFF2-40B4-BE49-F238E27FC236}">
                  <a16:creationId xmlns:a16="http://schemas.microsoft.com/office/drawing/2014/main" id="{AE4AC66A-8AB2-1F40-9FFC-41E7E4DAB597}"/>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3" name="TextBox 12">
              <a:extLst>
                <a:ext uri="{FF2B5EF4-FFF2-40B4-BE49-F238E27FC236}">
                  <a16:creationId xmlns:a16="http://schemas.microsoft.com/office/drawing/2014/main" id="{89B4FD8C-B9BA-514C-B7E2-374114039CE1}"/>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4" name="TextBox 13">
            <a:extLst>
              <a:ext uri="{FF2B5EF4-FFF2-40B4-BE49-F238E27FC236}">
                <a16:creationId xmlns:a16="http://schemas.microsoft.com/office/drawing/2014/main" id="{91FD5AD7-AB01-A945-AFB1-BB271C67D079}"/>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Tớ nhớ cậu</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Không lâu sau, sóc nhận được một lá thư do kiến gửi đến. Thư viết: “Sóc ơi, tớ cũng nhớ cậu!”.</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a:t>
            </a:r>
            <a:r>
              <a:rPr lang="vi-VN" sz="1300" b="1" dirty="0">
                <a:solidFill>
                  <a:srgbClr val="FF0000"/>
                </a:solidFill>
                <a:latin typeface="UTM Avo" panose="02040603050506020204" pitchFamily="18" charset="0"/>
              </a:rPr>
              <a:t>nắn nót </a:t>
            </a:r>
            <a:r>
              <a:rPr lang="vi-VN" sz="1300" dirty="0">
                <a:latin typeface="UTM Avo" panose="02040603050506020204" pitchFamily="18" charset="0"/>
              </a:rPr>
              <a:t>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1300" b="1" dirty="0">
                <a:solidFill>
                  <a:srgbClr val="FF0000"/>
                </a:solidFill>
                <a:latin typeface="UTM Avo" panose="02040603050506020204" pitchFamily="18" charset="0"/>
              </a:rPr>
              <a:t>cặm cụi </a:t>
            </a:r>
            <a:r>
              <a:rPr lang="vi-VN" sz="1300" dirty="0">
                <a:latin typeface="UTM Avo" panose="02040603050506020204" pitchFamily="18" charset="0"/>
              </a:rPr>
              <a:t>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spTree>
    <p:extLst>
      <p:ext uri="{BB962C8B-B14F-4D97-AF65-F5344CB8AC3E}">
        <p14:creationId xmlns:p14="http://schemas.microsoft.com/office/powerpoint/2010/main" val="419901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637328"/>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nắn nót</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83427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2112075" y="1652397"/>
            <a:ext cx="4572957" cy="575992"/>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viết rất cẩn thận cho đẹp. </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2112075" y="2546330"/>
            <a:ext cx="4123245"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chăm chú, tập trung vào</a:t>
            </a:r>
            <a:endParaRPr lang="en-VN" sz="1800" dirty="0"/>
          </a:p>
        </p:txBody>
      </p:sp>
      <p:sp>
        <p:nvSpPr>
          <p:cNvPr id="12" name="Rectangle 11">
            <a:extLst>
              <a:ext uri="{FF2B5EF4-FFF2-40B4-BE49-F238E27FC236}">
                <a16:creationId xmlns:a16="http://schemas.microsoft.com/office/drawing/2014/main" id="{EF00572A-79BD-EC42-8362-0265447F1B81}"/>
              </a:ext>
            </a:extLst>
          </p:cNvPr>
          <p:cNvSpPr/>
          <p:nvPr/>
        </p:nvSpPr>
        <p:spPr>
          <a:xfrm>
            <a:off x="765270" y="2432003"/>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cặm cụi</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6289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B0DF5D26-365F-5E48-BC8F-68B63760B548}"/>
              </a:ext>
            </a:extLst>
          </p:cNvPr>
          <p:cNvSpPr/>
          <p:nvPr/>
        </p:nvSpPr>
        <p:spPr>
          <a:xfrm>
            <a:off x="890426" y="3007995"/>
            <a:ext cx="252825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việc đang làm. </a:t>
            </a:r>
            <a:endParaRPr lang="en-VN" dirty="0"/>
          </a:p>
        </p:txBody>
      </p:sp>
      <p:pic>
        <p:nvPicPr>
          <p:cNvPr id="1026" name="Picture 2" descr="Học Sinh Thcs Chăm Chú Lắng Nghe Và Ghi Chép Bài Hình ảnh | Định dạng hình  ảnh PNG 401807209| vn.lovepik.com">
            <a:extLst>
              <a:ext uri="{FF2B5EF4-FFF2-40B4-BE49-F238E27FC236}">
                <a16:creationId xmlns:a16="http://schemas.microsoft.com/office/drawing/2014/main" id="{607F110B-47EC-C548-B5F6-A92578231D2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7791" l="10000" r="93605">
                        <a14:foregroundMark x1="51512" y1="56977" x2="57907" y2="49651"/>
                        <a14:foregroundMark x1="28488" y1="91744" x2="38140" y2="96744"/>
                        <a14:foregroundMark x1="38140" y1="96744" x2="54302" y2="97326"/>
                        <a14:foregroundMark x1="54302" y1="97326" x2="79535" y2="92558"/>
                        <a14:foregroundMark x1="89419" y1="88023" x2="93605" y2="88372"/>
                        <a14:foregroundMark x1="87442" y1="94302" x2="86860" y2="97791"/>
                        <a14:foregroundMark x1="81163" y1="97209" x2="23953" y2="97209"/>
                        <a14:foregroundMark x1="23605" y1="97093" x2="19302" y2="95000"/>
                      </a14:backgroundRemoval>
                    </a14:imgEffect>
                  </a14:imgLayer>
                </a14:imgProps>
              </a:ext>
              <a:ext uri="{28A0092B-C50C-407E-A947-70E740481C1C}">
                <a14:useLocalDpi xmlns:a14="http://schemas.microsoft.com/office/drawing/2010/main" val="0"/>
              </a:ext>
            </a:extLst>
          </a:blip>
          <a:srcRect l="9456" t="43032"/>
          <a:stretch/>
        </p:blipFill>
        <p:spPr bwMode="auto">
          <a:xfrm>
            <a:off x="3418682" y="3122322"/>
            <a:ext cx="2660352" cy="167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9D5193-3706-3142-A5E7-8A96398EB63E}"/>
              </a:ext>
            </a:extLst>
          </p:cNvPr>
          <p:cNvSpPr/>
          <p:nvPr/>
        </p:nvSpPr>
        <p:spPr>
          <a:xfrm>
            <a:off x="466701" y="2335899"/>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Cứ thế, cậu cặm cụi viết đi viết lại trong nhiều giờ liền.</a:t>
            </a:r>
            <a:endParaRPr lang="vi-VN" sz="2400" dirty="0"/>
          </a:p>
        </p:txBody>
      </p:sp>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Kiến không biết làm sao cho sóc biết mình rất nhớ bạn.</a:t>
            </a:r>
            <a:endParaRPr lang="vi-VN" sz="2400" dirty="0"/>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6328448" y="131572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365070" y="1345386"/>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7919CD-4816-4F2E-BB42-70A80787DE0B}"/>
              </a:ext>
            </a:extLst>
          </p:cNvPr>
          <p:cNvCxnSpPr/>
          <p:nvPr/>
        </p:nvCxnSpPr>
        <p:spPr>
          <a:xfrm flipH="1">
            <a:off x="1969746" y="244684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4F8905D-3C73-9B44-9BCF-6EC4E389C8C5}"/>
              </a:ext>
            </a:extLst>
          </p:cNvPr>
          <p:cNvGrpSpPr/>
          <p:nvPr/>
        </p:nvGrpSpPr>
        <p:grpSpPr>
          <a:xfrm>
            <a:off x="3722078" y="2944299"/>
            <a:ext cx="230207" cy="470813"/>
            <a:chOff x="4944388" y="3399410"/>
            <a:chExt cx="230207" cy="470813"/>
          </a:xfrm>
        </p:grpSpPr>
        <p:cxnSp>
          <p:nvCxnSpPr>
            <p:cNvPr id="10" name="Straight Connector 9">
              <a:extLst>
                <a:ext uri="{FF2B5EF4-FFF2-40B4-BE49-F238E27FC236}">
                  <a16:creationId xmlns:a16="http://schemas.microsoft.com/office/drawing/2014/main" id="{44C9B04D-77F6-4ABC-A7F4-7426302A4626}"/>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3CBC27-4077-460A-A843-2A2D268BAADA}"/>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B9A4ED0C-EBCE-3240-8EF3-71B41F2EAFA8}"/>
              </a:ext>
            </a:extLst>
          </p:cNvPr>
          <p:cNvSpPr/>
          <p:nvPr/>
        </p:nvSpPr>
        <p:spPr>
          <a:xfrm>
            <a:off x="471325" y="256562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3419247" y="1865086"/>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2139B814-1CFE-A041-AD6E-2F955D360301}"/>
              </a:ext>
            </a:extLst>
          </p:cNvPr>
          <p:cNvSpPr/>
          <p:nvPr/>
        </p:nvSpPr>
        <p:spPr>
          <a:xfrm>
            <a:off x="471862" y="369995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BF3452F2-1012-4B4F-9EAA-3F657DF66996}"/>
              </a:ext>
            </a:extLst>
          </p:cNvPr>
          <p:cNvSpPr/>
          <p:nvPr/>
        </p:nvSpPr>
        <p:spPr>
          <a:xfrm>
            <a:off x="508641" y="3493008"/>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Không lâu sau, sóc nhận được một lá thư do kiến gửi đến.</a:t>
            </a:r>
            <a:endParaRPr lang="vi-VN" sz="2400" dirty="0"/>
          </a:p>
        </p:txBody>
      </p:sp>
      <p:cxnSp>
        <p:nvCxnSpPr>
          <p:cNvPr id="21" name="Straight Connector 20">
            <a:extLst>
              <a:ext uri="{FF2B5EF4-FFF2-40B4-BE49-F238E27FC236}">
                <a16:creationId xmlns:a16="http://schemas.microsoft.com/office/drawing/2014/main" id="{4D4C816C-21B6-9B41-BEF1-C6436C604733}"/>
              </a:ext>
            </a:extLst>
          </p:cNvPr>
          <p:cNvCxnSpPr/>
          <p:nvPr/>
        </p:nvCxnSpPr>
        <p:spPr>
          <a:xfrm flipH="1">
            <a:off x="3017885" y="3552459"/>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492383-4164-ED46-A7F2-EE8A2C6DF184}"/>
              </a:ext>
            </a:extLst>
          </p:cNvPr>
          <p:cNvCxnSpPr/>
          <p:nvPr/>
        </p:nvCxnSpPr>
        <p:spPr>
          <a:xfrm flipH="1">
            <a:off x="1332154" y="412506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3812766" y="4105196"/>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186358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506039" y="170500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Khi chia tay sóc, kiến cảm thấy thế nào ?</a:t>
            </a:r>
          </a:p>
        </p:txBody>
      </p:sp>
      <p:sp>
        <p:nvSpPr>
          <p:cNvPr id="13" name="TextBox 12">
            <a:extLst>
              <a:ext uri="{FF2B5EF4-FFF2-40B4-BE49-F238E27FC236}">
                <a16:creationId xmlns:a16="http://schemas.microsoft.com/office/drawing/2014/main" id="{16C88818-C0C0-400F-98A9-FC392E078C62}"/>
              </a:ext>
            </a:extLst>
          </p:cNvPr>
          <p:cNvSpPr txBox="1"/>
          <p:nvPr/>
        </p:nvSpPr>
        <p:spPr>
          <a:xfrm>
            <a:off x="503841" y="262773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Sóc đồng ý với kiến điều gì ?</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3841" y="2092911"/>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Khi chia tay sóc, kiến ất buồn.</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BA37C831-A90D-DC4E-ADED-DC72288F946F}"/>
              </a:ext>
            </a:extLst>
          </p:cNvPr>
          <p:cNvSpPr txBox="1"/>
          <p:nvPr/>
        </p:nvSpPr>
        <p:spPr>
          <a:xfrm>
            <a:off x="503841" y="3011136"/>
            <a:ext cx="6119826" cy="455189"/>
          </a:xfrm>
          <a:prstGeom prst="rect">
            <a:avLst/>
          </a:prstGeom>
          <a:noFill/>
        </p:spPr>
        <p:txBody>
          <a:bodyPr wrap="square" rtlCol="0">
            <a:spAutoFit/>
          </a:bodyPr>
          <a:lstStyle/>
          <a:p>
            <a:pPr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Sóc thường xuyên nhớ đến kiến.</a:t>
            </a:r>
          </a:p>
        </p:txBody>
      </p:sp>
      <p:pic>
        <p:nvPicPr>
          <p:cNvPr id="8" name="Picture 7">
            <a:extLst>
              <a:ext uri="{FF2B5EF4-FFF2-40B4-BE49-F238E27FC236}">
                <a16:creationId xmlns:a16="http://schemas.microsoft.com/office/drawing/2014/main" id="{68A333E3-44FB-7B4D-8AF5-248984A46FA9}"/>
              </a:ext>
            </a:extLst>
          </p:cNvPr>
          <p:cNvPicPr>
            <a:picLocks noChangeAspect="1"/>
          </p:cNvPicPr>
          <p:nvPr/>
        </p:nvPicPr>
        <p:blipFill rotWithShape="1">
          <a:blip r:embed="rId2"/>
          <a:srcRect l="26577" r="5150"/>
          <a:stretch/>
        </p:blipFill>
        <p:spPr>
          <a:xfrm>
            <a:off x="345232" y="327271"/>
            <a:ext cx="1333605" cy="1309439"/>
          </a:xfrm>
          <a:prstGeom prst="ellipse">
            <a:avLst/>
          </a:prstGeom>
        </p:spPr>
      </p:pic>
      <p:sp>
        <p:nvSpPr>
          <p:cNvPr id="9" name="TextBox 8">
            <a:extLst>
              <a:ext uri="{FF2B5EF4-FFF2-40B4-BE49-F238E27FC236}">
                <a16:creationId xmlns:a16="http://schemas.microsoft.com/office/drawing/2014/main" id="{D51366E9-76F1-BE4F-AC88-58C919E4135C}"/>
              </a:ext>
            </a:extLst>
          </p:cNvPr>
          <p:cNvSpPr txBox="1"/>
          <p:nvPr/>
        </p:nvSpPr>
        <p:spPr>
          <a:xfrm>
            <a:off x="503841" y="3581349"/>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Vì sao kiến phải viết lại nhiều lần lá thư gửi sóc ?</a:t>
            </a:r>
          </a:p>
        </p:txBody>
      </p:sp>
      <p:sp>
        <p:nvSpPr>
          <p:cNvPr id="10" name="TextBox 9">
            <a:extLst>
              <a:ext uri="{FF2B5EF4-FFF2-40B4-BE49-F238E27FC236}">
                <a16:creationId xmlns:a16="http://schemas.microsoft.com/office/drawing/2014/main" id="{6C3C6907-BDB0-6242-9851-B22C190818BA}"/>
              </a:ext>
            </a:extLst>
          </p:cNvPr>
          <p:cNvSpPr txBox="1"/>
          <p:nvPr/>
        </p:nvSpPr>
        <p:spPr>
          <a:xfrm>
            <a:off x="503841" y="3964749"/>
            <a:ext cx="5704454" cy="864467"/>
          </a:xfrm>
          <a:prstGeom prst="rect">
            <a:avLst/>
          </a:prstGeom>
          <a:noFill/>
        </p:spPr>
        <p:txBody>
          <a:bodyPr wrap="square" rtlCol="0">
            <a:spAutoFit/>
          </a:bodyPr>
          <a:lstStyle/>
          <a:p>
            <a:pPr marL="315913" indent="-315913"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Vì kiến không biết làm sao cho sóc biết nó rất      nhớ bạn.</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9" grpId="0"/>
      <p:bldP spid="1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1851</Words>
  <Application>Microsoft Macintosh PowerPoint</Application>
  <PresentationFormat>Custom</PresentationFormat>
  <Paragraphs>146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Montserrat</vt:lpstr>
      <vt:lpstr>UTM Avo</vt:lpstr>
      <vt:lpstr>UTM Cookies</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Le Bao Chau 20146072</cp:lastModifiedBy>
  <cp:revision>79</cp:revision>
  <dcterms:modified xsi:type="dcterms:W3CDTF">2021-06-02T15:39:49Z</dcterms:modified>
</cp:coreProperties>
</file>