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30"/>
  </p:notesMasterIdLst>
  <p:sldIdLst>
    <p:sldId id="322" r:id="rId2"/>
    <p:sldId id="320" r:id="rId3"/>
    <p:sldId id="340" r:id="rId4"/>
    <p:sldId id="349" r:id="rId5"/>
    <p:sldId id="350" r:id="rId6"/>
    <p:sldId id="325" r:id="rId7"/>
    <p:sldId id="323" r:id="rId8"/>
    <p:sldId id="351" r:id="rId9"/>
    <p:sldId id="327" r:id="rId10"/>
    <p:sldId id="328" r:id="rId11"/>
    <p:sldId id="352" r:id="rId12"/>
    <p:sldId id="353" r:id="rId13"/>
    <p:sldId id="330" r:id="rId14"/>
    <p:sldId id="341" r:id="rId15"/>
    <p:sldId id="333" r:id="rId16"/>
    <p:sldId id="334" r:id="rId17"/>
    <p:sldId id="335" r:id="rId18"/>
    <p:sldId id="336" r:id="rId19"/>
    <p:sldId id="337" r:id="rId20"/>
    <p:sldId id="338" r:id="rId21"/>
    <p:sldId id="342" r:id="rId22"/>
    <p:sldId id="344" r:id="rId23"/>
    <p:sldId id="316" r:id="rId24"/>
    <p:sldId id="317" r:id="rId25"/>
    <p:sldId id="343" r:id="rId26"/>
    <p:sldId id="354" r:id="rId27"/>
    <p:sldId id="318" r:id="rId28"/>
    <p:sldId id="332" r:id="rId29"/>
  </p:sldIdLst>
  <p:sldSz cx="6858000" cy="5143500"/>
  <p:notesSz cx="6858000" cy="9144000"/>
  <p:embeddedFontLst>
    <p:embeddedFont>
      <p:font typeface="Kalam" panose="02000000000000000000" pitchFamily="2" charset="77"/>
      <p:regular r:id="rId31"/>
      <p:bold r:id="rId32"/>
    </p:embeddedFont>
    <p:embeddedFont>
      <p:font typeface="Montserrat" panose="02000505000000020004" pitchFamily="2" charset="77"/>
      <p:regular r:id="rId33"/>
      <p:bold r:id="rId34"/>
      <p:italic r:id="rId35"/>
      <p:boldItalic r:id="rId36"/>
    </p:embeddedFont>
    <p:embeddedFont>
      <p:font typeface="UTM Avo" panose="02040603050506020204" pitchFamily="18" charset="0"/>
      <p:regular r:id="rId37"/>
      <p:bold r:id="rId38"/>
      <p:italic r:id="rId39"/>
      <p:boldItalic r:id="rId40"/>
    </p:embeddedFont>
    <p:embeddedFont>
      <p:font typeface="UTM Cookies" panose="02040603050506020204" pitchFamily="18" charset="0"/>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EA131"/>
    <a:srgbClr val="B7D574"/>
    <a:srgbClr val="BEE7FB"/>
    <a:srgbClr val="8AB036"/>
    <a:srgbClr val="F95D51"/>
    <a:srgbClr val="FB4C43"/>
    <a:srgbClr val="96C2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48"/>
    <p:restoredTop sz="94615"/>
  </p:normalViewPr>
  <p:slideViewPr>
    <p:cSldViewPr snapToGrid="0">
      <p:cViewPr varScale="1">
        <p:scale>
          <a:sx n="136" d="100"/>
          <a:sy n="136" d="100"/>
        </p:scale>
        <p:origin x="129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Ấn vào các từ để đám mây bay vào ô.</a:t>
            </a:r>
          </a:p>
        </p:txBody>
      </p:sp>
    </p:spTree>
    <p:extLst>
      <p:ext uri="{BB962C8B-B14F-4D97-AF65-F5344CB8AC3E}">
        <p14:creationId xmlns:p14="http://schemas.microsoft.com/office/powerpoint/2010/main" val="17369562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81E8044B-5A9F-3B47-AF82-354549520988}"/>
              </a:ext>
            </a:extLst>
          </p:cNvPr>
          <p:cNvSpPr>
            <a:spLocks/>
          </p:cNvSpPr>
          <p:nvPr userDrawn="1"/>
        </p:nvSpPr>
        <p:spPr bwMode="auto">
          <a:xfrm rot="10800000">
            <a:off x="61544" y="-61546"/>
            <a:ext cx="6734909" cy="5205044"/>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solidFill>
            <a:schemeClr val="accent2"/>
          </a:solid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689009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0129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440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8DA3DE91-E92F-0843-A6D4-D6270C3FE34B}"/>
              </a:ext>
            </a:extLst>
          </p:cNvPr>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en-VN"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649" r:id="rId1"/>
    <p:sldLayoutId id="2147483690" r:id="rId2"/>
    <p:sldLayoutId id="2147483685" r:id="rId3"/>
    <p:sldLayoutId id="2147483691" r:id="rId4"/>
    <p:sldLayoutId id="2147483687" r:id="rId5"/>
    <p:sldLayoutId id="2147483692" r:id="rId6"/>
    <p:sldLayoutId id="2147483686" r:id="rId7"/>
    <p:sldLayoutId id="2147483693" r:id="rId8"/>
    <p:sldLayoutId id="2147483688"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xml"/><Relationship Id="rId5" Type="http://schemas.microsoft.com/office/2007/relationships/hdphoto" Target="../media/hdphoto1.wdp"/><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5.png"/><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7.png"/><Relationship Id="rId1" Type="http://schemas.openxmlformats.org/officeDocument/2006/relationships/slideLayout" Target="../slideLayouts/slideLayout8.xml"/><Relationship Id="rId5" Type="http://schemas.microsoft.com/office/2007/relationships/hdphoto" Target="../media/hdphoto7.wdp"/><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microsoft.com/office/2007/relationships/hdphoto" Target="../media/hdphoto10.wdp"/><Relationship Id="rId13"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4.png"/><Relationship Id="rId12" Type="http://schemas.microsoft.com/office/2007/relationships/hdphoto" Target="../media/hdphoto12.wdp"/><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microsoft.com/office/2007/relationships/hdphoto" Target="../media/hdphoto9.wdp"/><Relationship Id="rId11" Type="http://schemas.openxmlformats.org/officeDocument/2006/relationships/image" Target="../media/image26.png"/><Relationship Id="rId5" Type="http://schemas.openxmlformats.org/officeDocument/2006/relationships/image" Target="../media/image23.png"/><Relationship Id="rId10" Type="http://schemas.microsoft.com/office/2007/relationships/hdphoto" Target="../media/hdphoto11.wdp"/><Relationship Id="rId4" Type="http://schemas.microsoft.com/office/2007/relationships/hdphoto" Target="../media/hdphoto8.wdp"/><Relationship Id="rId9" Type="http://schemas.openxmlformats.org/officeDocument/2006/relationships/image" Target="../media/image25.png"/><Relationship Id="rId14" Type="http://schemas.microsoft.com/office/2007/relationships/hdphoto" Target="../media/hdphoto13.wdp"/></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 Id="rId5" Type="http://schemas.openxmlformats.org/officeDocument/2006/relationships/image" Target="../media/image34.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36.png"/><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0.xml"/><Relationship Id="rId6" Type="http://schemas.microsoft.com/office/2007/relationships/hdphoto" Target="../media/hdphoto5.wdp"/><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0.xml"/><Relationship Id="rId6" Type="http://schemas.microsoft.com/office/2007/relationships/hdphoto" Target="../media/hdphoto5.wdp"/><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C74B4AB-E5C6-8441-95A7-756FEF37A7F4}"/>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2000"/>
                    </a14:imgEffect>
                    <a14:imgEffect>
                      <a14:brightnessContrast bright="4000"/>
                    </a14:imgEffect>
                  </a14:imgLayer>
                </a14:imgProps>
              </a:ext>
            </a:extLst>
          </a:blip>
          <a:srcRect l="7250" t="8731" r="10105" b="10572"/>
          <a:stretch/>
        </p:blipFill>
        <p:spPr>
          <a:xfrm>
            <a:off x="1505528" y="286327"/>
            <a:ext cx="4481237" cy="4485036"/>
          </a:xfrm>
          <a:prstGeom prst="ellipse">
            <a:avLst/>
          </a:prstGeom>
        </p:spPr>
      </p:pic>
    </p:spTree>
    <p:custDataLst>
      <p:tags r:id="rId1"/>
    </p:custDataLst>
    <p:extLst>
      <p:ext uri="{BB962C8B-B14F-4D97-AF65-F5344CB8AC3E}">
        <p14:creationId xmlns:p14="http://schemas.microsoft.com/office/powerpoint/2010/main" val="2465074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561095CD-79A2-4349-8ED9-9CAD6DC22207}"/>
              </a:ext>
            </a:extLst>
          </p:cNvPr>
          <p:cNvSpPr txBox="1"/>
          <p:nvPr/>
        </p:nvSpPr>
        <p:spPr>
          <a:xfrm>
            <a:off x="333290" y="481376"/>
            <a:ext cx="6228730" cy="453009"/>
          </a:xfrm>
          <a:prstGeom prst="rect">
            <a:avLst/>
          </a:prstGeom>
          <a:noFill/>
        </p:spPr>
        <p:txBody>
          <a:bodyPr wrap="square" rtlCol="0">
            <a:spAutoFit/>
          </a:bodyPr>
          <a:lstStyle/>
          <a:p>
            <a:pPr>
              <a:lnSpc>
                <a:spcPct val="150000"/>
              </a:lnSpc>
            </a:pPr>
            <a:r>
              <a:rPr lang="vi-VN" sz="1800" b="1" dirty="0">
                <a:solidFill>
                  <a:schemeClr val="accent6">
                    <a:lumMod val="75000"/>
                  </a:schemeClr>
                </a:solidFill>
                <a:latin typeface="UTM Avo" panose="02040603050506020204" pitchFamily="18" charset="0"/>
              </a:rPr>
              <a:t>2. </a:t>
            </a:r>
            <a:r>
              <a:rPr lang="vi-VN" sz="1800" dirty="0">
                <a:latin typeface="UTM Avo" panose="02040603050506020204" pitchFamily="18" charset="0"/>
              </a:rPr>
              <a:t>Kể về những lần nhím trắng và nhím nâu gặp nhau.</a:t>
            </a:r>
          </a:p>
        </p:txBody>
      </p:sp>
      <p:sp>
        <p:nvSpPr>
          <p:cNvPr id="15" name="TextBox 14">
            <a:extLst>
              <a:ext uri="{FF2B5EF4-FFF2-40B4-BE49-F238E27FC236}">
                <a16:creationId xmlns:a16="http://schemas.microsoft.com/office/drawing/2014/main" id="{73C8AC3D-1809-EF4B-83D1-ED553D2A4D0E}"/>
              </a:ext>
            </a:extLst>
          </p:cNvPr>
          <p:cNvSpPr txBox="1"/>
          <p:nvPr/>
        </p:nvSpPr>
        <p:spPr>
          <a:xfrm>
            <a:off x="531833" y="913610"/>
            <a:ext cx="5831645" cy="1695464"/>
          </a:xfrm>
          <a:prstGeom prst="rect">
            <a:avLst/>
          </a:prstGeom>
          <a:noFill/>
        </p:spPr>
        <p:txBody>
          <a:bodyPr wrap="square" rtlCol="0">
            <a:spAutoFit/>
          </a:bodyPr>
          <a:lstStyle/>
          <a:p>
            <a:pPr marL="269875" indent="-269875"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latin typeface="UTM Avo" panose="02040603050506020204" pitchFamily="18" charset="0"/>
              </a:rPr>
              <a:t>Lần 1: </a:t>
            </a:r>
            <a:r>
              <a:rPr lang="vi-VN" sz="1800" dirty="0">
                <a:solidFill>
                  <a:srgbClr val="FF0000"/>
                </a:solidFill>
                <a:latin typeface="UTM Avo" panose="02040603050506020204" pitchFamily="18" charset="0"/>
              </a:rPr>
              <a:t>Hai bạn gặp nhau vào buổi sáng, khi nhím nâu đi kiếm quả cây.</a:t>
            </a:r>
          </a:p>
          <a:p>
            <a:pPr marL="268288" algn="just">
              <a:lnSpc>
                <a:spcPct val="150000"/>
              </a:lnSpc>
            </a:pPr>
            <a:r>
              <a:rPr lang="vi-VN" sz="1800" dirty="0">
                <a:latin typeface="UTM Avo" panose="02040603050506020204" pitchFamily="18" charset="0"/>
              </a:rPr>
              <a:t>Lần 2: </a:t>
            </a:r>
            <a:r>
              <a:rPr lang="vi-VN" sz="1800" dirty="0">
                <a:solidFill>
                  <a:srgbClr val="FF0000"/>
                </a:solidFill>
                <a:latin typeface="UTM Avo" panose="02040603050506020204" pitchFamily="18" charset="0"/>
              </a:rPr>
              <a:t>Hai bạn gặp lại khi nhím nâu trú mưa đúng vào nhà nhím trắng.</a:t>
            </a:r>
          </a:p>
        </p:txBody>
      </p:sp>
      <p:sp>
        <p:nvSpPr>
          <p:cNvPr id="16" name="TextBox 15">
            <a:extLst>
              <a:ext uri="{FF2B5EF4-FFF2-40B4-BE49-F238E27FC236}">
                <a16:creationId xmlns:a16="http://schemas.microsoft.com/office/drawing/2014/main" id="{21196E3B-EFCC-A54A-A28B-44926BAC7CD6}"/>
              </a:ext>
            </a:extLst>
          </p:cNvPr>
          <p:cNvSpPr txBox="1"/>
          <p:nvPr/>
        </p:nvSpPr>
        <p:spPr>
          <a:xfrm>
            <a:off x="333290" y="2730372"/>
            <a:ext cx="6228730" cy="864467"/>
          </a:xfrm>
          <a:prstGeom prst="rect">
            <a:avLst/>
          </a:prstGeom>
          <a:noFill/>
        </p:spPr>
        <p:txBody>
          <a:bodyPr wrap="square" rtlCol="0">
            <a:spAutoFit/>
          </a:bodyPr>
          <a:lstStyle/>
          <a:p>
            <a:pPr>
              <a:lnSpc>
                <a:spcPct val="150000"/>
              </a:lnSpc>
            </a:pPr>
            <a:r>
              <a:rPr lang="vi-VN" sz="1800" b="1" dirty="0">
                <a:solidFill>
                  <a:schemeClr val="accent6">
                    <a:lumMod val="75000"/>
                  </a:schemeClr>
                </a:solidFill>
                <a:latin typeface="UTM Avo" panose="02040603050506020204" pitchFamily="18" charset="0"/>
              </a:rPr>
              <a:t>3. </a:t>
            </a:r>
            <a:r>
              <a:rPr lang="vi-VN" sz="1800" dirty="0">
                <a:latin typeface="UTM Avo" panose="02040603050506020204" pitchFamily="18" charset="0"/>
              </a:rPr>
              <a:t>Theo em, vì sao nhím nâu nhận lời kết bạn cùng nhìm trắng? </a:t>
            </a:r>
          </a:p>
        </p:txBody>
      </p:sp>
      <p:sp>
        <p:nvSpPr>
          <p:cNvPr id="17" name="TextBox 16">
            <a:extLst>
              <a:ext uri="{FF2B5EF4-FFF2-40B4-BE49-F238E27FC236}">
                <a16:creationId xmlns:a16="http://schemas.microsoft.com/office/drawing/2014/main" id="{2B5EAFC5-F972-5546-A75B-F522157F1C90}"/>
              </a:ext>
            </a:extLst>
          </p:cNvPr>
          <p:cNvSpPr txBox="1"/>
          <p:nvPr/>
        </p:nvSpPr>
        <p:spPr>
          <a:xfrm>
            <a:off x="531833" y="3533214"/>
            <a:ext cx="5766330" cy="864467"/>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Vì nhím nâu thấy nhím trắng hiền lành, tốt bụng, thân thiện.</a:t>
            </a:r>
          </a:p>
        </p:txBody>
      </p:sp>
    </p:spTree>
    <p:extLst>
      <p:ext uri="{BB962C8B-B14F-4D97-AF65-F5344CB8AC3E}">
        <p14:creationId xmlns:p14="http://schemas.microsoft.com/office/powerpoint/2010/main" val="204787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left)">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wipe(left)">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build="p"/>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173B85-C016-D045-BB76-C59E14206CA7}"/>
              </a:ext>
            </a:extLst>
          </p:cNvPr>
          <p:cNvSpPr txBox="1"/>
          <p:nvPr/>
        </p:nvSpPr>
        <p:spPr>
          <a:xfrm>
            <a:off x="421930" y="1386764"/>
            <a:ext cx="6228730" cy="864467"/>
          </a:xfrm>
          <a:prstGeom prst="rect">
            <a:avLst/>
          </a:prstGeom>
          <a:noFill/>
        </p:spPr>
        <p:txBody>
          <a:bodyPr wrap="square" rtlCol="0">
            <a:spAutoFit/>
          </a:bodyPr>
          <a:lstStyle/>
          <a:p>
            <a:pPr>
              <a:lnSpc>
                <a:spcPct val="150000"/>
              </a:lnSpc>
            </a:pPr>
            <a:r>
              <a:rPr lang="vi-VN" sz="1800" b="1" dirty="0">
                <a:solidFill>
                  <a:schemeClr val="accent6">
                    <a:lumMod val="75000"/>
                  </a:schemeClr>
                </a:solidFill>
                <a:latin typeface="UTM Avo" panose="02040603050506020204" pitchFamily="18" charset="0"/>
              </a:rPr>
              <a:t>4. </a:t>
            </a:r>
            <a:r>
              <a:rPr lang="vi-VN" sz="1800" dirty="0">
                <a:latin typeface="UTM Avo" panose="02040603050506020204" pitchFamily="18" charset="0"/>
              </a:rPr>
              <a:t>Nhờ đâu nhím trắng và nhím nâu có những ngày mùa đông vui vẻ, ấm áp?</a:t>
            </a:r>
          </a:p>
        </p:txBody>
      </p:sp>
      <p:sp>
        <p:nvSpPr>
          <p:cNvPr id="3" name="TextBox 2">
            <a:extLst>
              <a:ext uri="{FF2B5EF4-FFF2-40B4-BE49-F238E27FC236}">
                <a16:creationId xmlns:a16="http://schemas.microsoft.com/office/drawing/2014/main" id="{282DDB71-4F67-1644-88B1-CEB76F23644E}"/>
              </a:ext>
            </a:extLst>
          </p:cNvPr>
          <p:cNvSpPr txBox="1"/>
          <p:nvPr/>
        </p:nvSpPr>
        <p:spPr>
          <a:xfrm>
            <a:off x="421930" y="2460036"/>
            <a:ext cx="5766330" cy="864467"/>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Vì nhím trắng và nhím nâu không phải sống một mình giữa mùa đông lạnh giá.</a:t>
            </a:r>
          </a:p>
        </p:txBody>
      </p:sp>
    </p:spTree>
    <p:extLst>
      <p:ext uri="{BB962C8B-B14F-4D97-AF65-F5344CB8AC3E}">
        <p14:creationId xmlns:p14="http://schemas.microsoft.com/office/powerpoint/2010/main" val="41493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3C8FAFC-C1D0-49BB-A45E-D744951A028F}"/>
              </a:ext>
            </a:extLst>
          </p:cNvPr>
          <p:cNvSpPr txBox="1"/>
          <p:nvPr/>
        </p:nvSpPr>
        <p:spPr>
          <a:xfrm>
            <a:off x="746086" y="444067"/>
            <a:ext cx="5365827"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Nhím nâu kết bạn</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869981"/>
            <a:ext cx="6456219" cy="4250972"/>
          </a:xfrm>
          <a:prstGeom prst="rect">
            <a:avLst/>
          </a:prstGeom>
          <a:noFill/>
        </p:spPr>
        <p:txBody>
          <a:bodyPr wrap="square" rtlCol="0">
            <a:spAutoFit/>
          </a:bodyPr>
          <a:lstStyle/>
          <a:p>
            <a:pPr marL="44450" lvl="0" algn="just">
              <a:lnSpc>
                <a:spcPct val="150000"/>
              </a:lnSpc>
              <a:defRPr/>
            </a:pPr>
            <a:r>
              <a:rPr kumimoji="0" lang="vi-VN" sz="13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lang="vi-VN" sz="1300" dirty="0">
                <a:latin typeface="UTM Avo" panose="02040603050506020204" pitchFamily="18" charset="0"/>
              </a:rPr>
              <a:t> Trong khu rừng nọ, có chú nhím nâu hiền lành, nhút nhát. Một buổi sáng, chú đang kiếm quả cây thì thấy nhím trắng chạy tới. Nhím trắng vồn vã: “Chào bạn! Rất vui được gặp bạn!”. Nhím nâu lúng túng, nói lí nhí: “Chào bạn!”, rồi nấp vào bụi cây. Chú cuộn tròn người lại mà vẫn sợ hãi.</a:t>
            </a:r>
          </a:p>
          <a:p>
            <a:pPr marL="44450" lvl="0" algn="just">
              <a:lnSpc>
                <a:spcPct val="150000"/>
              </a:lnSpc>
              <a:defRPr/>
            </a:pPr>
            <a:r>
              <a:rPr lang="vi-VN" sz="1300" dirty="0">
                <a:latin typeface="UTM Avo" panose="02040603050506020204" pitchFamily="18" charset="0"/>
              </a:rPr>
              <a:t>          Mùa đông đến, nhím nâu đi tìm nơi trú ngụ. Bất chợi, mưa kéo đến. Nhím nâu vội bước vào cái hang nhỏ. Thì ra là nhà nhím trắng. Nhím nâu run run: “Xin lỗi, tôi không biết đây là nhà của bạn.”. Nhím trắng tươi cười: “Đừng ngại! Gặp lại bạn, tôi rất vui. Tôi ở đây một mình, buồn lắm. Bạn ở lại cùng tôi nhé!”.</a:t>
            </a:r>
          </a:p>
          <a:p>
            <a:pPr marL="44450" lvl="0" algn="just">
              <a:lnSpc>
                <a:spcPct val="150000"/>
              </a:lnSpc>
              <a:defRPr/>
            </a:pPr>
            <a:r>
              <a:rPr lang="vi-VN" sz="1300" dirty="0">
                <a:latin typeface="UTM Avo" panose="02040603050506020204" pitchFamily="18" charset="0"/>
              </a:rPr>
              <a:t>          “Nhím trắng tốt bụng quá. Bạn ấy nói đúng, không có bạn bè thì thật buồn.”. Nghĩ thế, nhím nâu mạnh dạn hẳn lên. Chú nhận lời kết bạn với nhím trắng. Cả hai cùng thu dọn, trang trí chỗ ở cho đẹp. Chúng trải qua những ngày vui vẻ, ấm áp vì không phải song một mình giữa mùa đông lạnh giá.</a:t>
            </a:r>
          </a:p>
          <a:p>
            <a:pPr marL="26670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3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 Theo Minh Anh)</a:t>
            </a: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742" y="976296"/>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28127" y="2138345"/>
            <a:ext cx="288000" cy="288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8086" y="3652974"/>
            <a:ext cx="288000" cy="288000"/>
          </a:xfrm>
          <a:prstGeom prst="rect">
            <a:avLst/>
          </a:prstGeom>
        </p:spPr>
      </p:pic>
      <p:grpSp>
        <p:nvGrpSpPr>
          <p:cNvPr id="11" name="Group 10">
            <a:extLst>
              <a:ext uri="{FF2B5EF4-FFF2-40B4-BE49-F238E27FC236}">
                <a16:creationId xmlns:a16="http://schemas.microsoft.com/office/drawing/2014/main" id="{DDFBB3B9-1FFE-F041-B098-D184F1D42F3F}"/>
              </a:ext>
            </a:extLst>
          </p:cNvPr>
          <p:cNvGrpSpPr/>
          <p:nvPr/>
        </p:nvGrpSpPr>
        <p:grpSpPr>
          <a:xfrm>
            <a:off x="72376" y="17097"/>
            <a:ext cx="2390906" cy="555217"/>
            <a:chOff x="635794" y="386605"/>
            <a:chExt cx="2390906" cy="555217"/>
          </a:xfrm>
        </p:grpSpPr>
        <p:sp>
          <p:nvSpPr>
            <p:cNvPr id="12" name="TextBox 11">
              <a:extLst>
                <a:ext uri="{FF2B5EF4-FFF2-40B4-BE49-F238E27FC236}">
                  <a16:creationId xmlns:a16="http://schemas.microsoft.com/office/drawing/2014/main" id="{9CBF97F8-606C-3C41-B2E0-12F5FB03E13D}"/>
                </a:ext>
              </a:extLst>
            </p:cNvPr>
            <p:cNvSpPr txBox="1"/>
            <p:nvPr/>
          </p:nvSpPr>
          <p:spPr>
            <a:xfrm>
              <a:off x="1218102" y="386605"/>
              <a:ext cx="1808598"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Luyện đọc lại</a:t>
              </a:r>
              <a:endParaRPr lang="en-US" sz="1800" b="1" dirty="0">
                <a:solidFill>
                  <a:srgbClr val="17479D"/>
                </a:solidFill>
                <a:latin typeface="UTM Avo" panose="02040603050506020204" pitchFamily="18" charset="0"/>
              </a:endParaRPr>
            </a:p>
          </p:txBody>
        </p:sp>
        <p:pic>
          <p:nvPicPr>
            <p:cNvPr id="13" name="Picture 12">
              <a:extLst>
                <a:ext uri="{FF2B5EF4-FFF2-40B4-BE49-F238E27FC236}">
                  <a16:creationId xmlns:a16="http://schemas.microsoft.com/office/drawing/2014/main" id="{FCA41AE1-B474-124E-94B6-37182E9F56A5}"/>
                </a:ext>
              </a:extLst>
            </p:cNvPr>
            <p:cNvPicPr>
              <a:picLocks noChangeAspect="1"/>
            </p:cNvPicPr>
            <p:nvPr/>
          </p:nvPicPr>
          <p:blipFill rotWithShape="1">
            <a:blip r:embed="rId6">
              <a:clrChange>
                <a:clrFrom>
                  <a:srgbClr val="FFFCFF"/>
                </a:clrFrom>
                <a:clrTo>
                  <a:srgbClr val="FFFC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Tree>
    <p:extLst>
      <p:ext uri="{BB962C8B-B14F-4D97-AF65-F5344CB8AC3E}">
        <p14:creationId xmlns:p14="http://schemas.microsoft.com/office/powerpoint/2010/main" val="2790907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A1072C0-7CDA-3B41-9683-C01B2BFCAA3D}"/>
              </a:ext>
            </a:extLst>
          </p:cNvPr>
          <p:cNvSpPr txBox="1"/>
          <p:nvPr/>
        </p:nvSpPr>
        <p:spPr>
          <a:xfrm>
            <a:off x="365997" y="837788"/>
            <a:ext cx="6066482" cy="821572"/>
          </a:xfrm>
          <a:prstGeom prst="rect">
            <a:avLst/>
          </a:prstGeom>
          <a:noFill/>
        </p:spPr>
        <p:txBody>
          <a:bodyPr wrap="square" rtlCol="0">
            <a:spAutoFit/>
          </a:bodyPr>
          <a:lstStyle/>
          <a:p>
            <a:pPr algn="just">
              <a:lnSpc>
                <a:spcPct val="150000"/>
              </a:lnSpc>
            </a:pPr>
            <a:r>
              <a:rPr lang="vi-VN" sz="1700" b="1" dirty="0">
                <a:solidFill>
                  <a:schemeClr val="accent6">
                    <a:lumMod val="75000"/>
                  </a:schemeClr>
                </a:solidFill>
                <a:latin typeface="UTM Avo" panose="02040603050506020204" pitchFamily="18" charset="0"/>
              </a:rPr>
              <a:t>1. </a:t>
            </a:r>
            <a:r>
              <a:rPr lang="vi-VN" sz="1700" dirty="0">
                <a:latin typeface="UTM Avo" panose="02040603050506020204" pitchFamily="18" charset="0"/>
              </a:rPr>
              <a:t>Đóng vai nhím trắng, nhím nâu trong lần gặp để nói tiếp các câu: </a:t>
            </a:r>
          </a:p>
        </p:txBody>
      </p:sp>
      <p:pic>
        <p:nvPicPr>
          <p:cNvPr id="9" name="Picture 8">
            <a:extLst>
              <a:ext uri="{FF2B5EF4-FFF2-40B4-BE49-F238E27FC236}">
                <a16:creationId xmlns:a16="http://schemas.microsoft.com/office/drawing/2014/main" id="{99BA426D-B5A3-E442-8C77-E8728BFC6BBF}"/>
              </a:ext>
            </a:extLst>
          </p:cNvPr>
          <p:cNvPicPr>
            <a:picLocks noChangeAspect="1"/>
          </p:cNvPicPr>
          <p:nvPr/>
        </p:nvPicPr>
        <p:blipFill>
          <a:blip r:embed="rId2">
            <a:clrChange>
              <a:clrFrom>
                <a:srgbClr val="FEFFFE"/>
              </a:clrFrom>
              <a:clrTo>
                <a:srgbClr val="FEFFFE">
                  <a:alpha val="0"/>
                </a:srgbClr>
              </a:clrTo>
            </a:clrChange>
            <a:extLst>
              <a:ext uri="{BEBA8EAE-BF5A-486C-A8C5-ECC9F3942E4B}">
                <a14:imgProps xmlns:a14="http://schemas.microsoft.com/office/drawing/2010/main">
                  <a14:imgLayer r:embed="rId3">
                    <a14:imgEffect>
                      <a14:sharpenSoften amount="33000"/>
                    </a14:imgEffect>
                    <a14:imgEffect>
                      <a14:brightnessContrast contrast="1000"/>
                    </a14:imgEffect>
                  </a14:imgLayer>
                </a14:imgProps>
              </a:ext>
            </a:extLst>
          </a:blip>
          <a:stretch>
            <a:fillRect/>
          </a:stretch>
        </p:blipFill>
        <p:spPr>
          <a:xfrm>
            <a:off x="568135" y="421233"/>
            <a:ext cx="649967" cy="599539"/>
          </a:xfrm>
          <a:prstGeom prst="rect">
            <a:avLst/>
          </a:prstGeom>
        </p:spPr>
      </p:pic>
      <p:sp>
        <p:nvSpPr>
          <p:cNvPr id="10" name="TextBox 9">
            <a:extLst>
              <a:ext uri="{FF2B5EF4-FFF2-40B4-BE49-F238E27FC236}">
                <a16:creationId xmlns:a16="http://schemas.microsoft.com/office/drawing/2014/main" id="{620DAA4B-708D-44B7-90F2-7934B08BEBDD}"/>
              </a:ext>
            </a:extLst>
          </p:cNvPr>
          <p:cNvSpPr txBox="1"/>
          <p:nvPr/>
        </p:nvSpPr>
        <p:spPr>
          <a:xfrm>
            <a:off x="1218102" y="460493"/>
            <a:ext cx="1564368"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 LUYỆN TẬP</a:t>
            </a:r>
            <a:endParaRPr lang="en-US" sz="1800" b="1" dirty="0">
              <a:solidFill>
                <a:srgbClr val="17479D"/>
              </a:solidFill>
              <a:latin typeface="UTM Avo" panose="02040603050506020204" pitchFamily="18" charset="0"/>
            </a:endParaRPr>
          </a:p>
        </p:txBody>
      </p:sp>
      <p:sp>
        <p:nvSpPr>
          <p:cNvPr id="11" name="TextBox 10">
            <a:extLst>
              <a:ext uri="{FF2B5EF4-FFF2-40B4-BE49-F238E27FC236}">
                <a16:creationId xmlns:a16="http://schemas.microsoft.com/office/drawing/2014/main" id="{555B0BEB-2CEA-4DEB-A3FC-80A1DD339C62}"/>
              </a:ext>
            </a:extLst>
          </p:cNvPr>
          <p:cNvSpPr txBox="1"/>
          <p:nvPr/>
        </p:nvSpPr>
        <p:spPr>
          <a:xfrm>
            <a:off x="568135" y="3643656"/>
            <a:ext cx="5864344" cy="1213987"/>
          </a:xfrm>
          <a:prstGeom prst="rect">
            <a:avLst/>
          </a:prstGeom>
          <a:noFill/>
        </p:spPr>
        <p:txBody>
          <a:bodyPr wrap="square" rtlCol="0">
            <a:spAutoFit/>
          </a:bodyPr>
          <a:lstStyle/>
          <a:p>
            <a:pPr lvl="0" algn="just">
              <a:lnSpc>
                <a:spcPct val="150000"/>
              </a:lnSpc>
            </a:pPr>
            <a:r>
              <a:rPr lang="vi-VN" sz="1700" b="1" dirty="0">
                <a:solidFill>
                  <a:schemeClr val="accent6">
                    <a:lumMod val="75000"/>
                  </a:schemeClr>
                </a:solidFill>
                <a:latin typeface="UTM Avo" panose="02040603050506020204" pitchFamily="18" charset="0"/>
              </a:rPr>
              <a:t>2. </a:t>
            </a:r>
            <a:r>
              <a:rPr lang="vi-VN" sz="1700" dirty="0">
                <a:latin typeface="UTM Avo" panose="02040603050506020204" pitchFamily="18" charset="0"/>
              </a:rPr>
              <a:t>Đóng vai Bình và An để nói và đáp lời xin lỗi trong tình huống: </a:t>
            </a:r>
          </a:p>
          <a:p>
            <a:pPr lvl="0" algn="ctr">
              <a:lnSpc>
                <a:spcPct val="150000"/>
              </a:lnSpc>
            </a:pPr>
            <a:r>
              <a:rPr lang="vi-VN" sz="1700" dirty="0">
                <a:latin typeface="UTM Avo" panose="02040603050506020204" pitchFamily="18" charset="0"/>
              </a:rPr>
              <a:t>Bình vô tình va vào An, làm An ngã. </a:t>
            </a:r>
          </a:p>
        </p:txBody>
      </p:sp>
      <p:pic>
        <p:nvPicPr>
          <p:cNvPr id="3" name="Picture 2">
            <a:extLst>
              <a:ext uri="{FF2B5EF4-FFF2-40B4-BE49-F238E27FC236}">
                <a16:creationId xmlns:a16="http://schemas.microsoft.com/office/drawing/2014/main" id="{625B929E-595E-6A46-A662-4268CBB60636}"/>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893118" y="1661588"/>
            <a:ext cx="5150498" cy="2075110"/>
          </a:xfrm>
          <a:prstGeom prst="rect">
            <a:avLst/>
          </a:prstGeom>
        </p:spPr>
      </p:pic>
    </p:spTree>
    <p:extLst>
      <p:ext uri="{BB962C8B-B14F-4D97-AF65-F5344CB8AC3E}">
        <p14:creationId xmlns:p14="http://schemas.microsoft.com/office/powerpoint/2010/main" val="51948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wipe(left)">
                                      <p:cBhvr>
                                        <p:cTn id="16" dur="500"/>
                                        <p:tgtEl>
                                          <p:spTgt spid="1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wipe(left)">
                                      <p:cBhvr>
                                        <p:cTn id="21"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5E2A01A-37E7-4E49-A4B0-0BE4C4D94941}"/>
              </a:ext>
            </a:extLst>
          </p:cNvPr>
          <p:cNvGrpSpPr/>
          <p:nvPr/>
        </p:nvGrpSpPr>
        <p:grpSpPr>
          <a:xfrm>
            <a:off x="1144267" y="1390819"/>
            <a:ext cx="4405927" cy="3318271"/>
            <a:chOff x="1417547" y="1264224"/>
            <a:chExt cx="4405927" cy="3318271"/>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id="{FF041EC8-55B2-4FCF-BB45-E1C5B0EA5B49}"/>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VIẾT</a:t>
              </a:r>
              <a:endParaRPr lang="en-US" sz="44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id="{1572C51F-CECB-48A7-8A70-7BA2BE8A7350}"/>
                </a:ext>
              </a:extLst>
            </p:cNvPr>
            <p:cNvSpPr txBox="1"/>
            <p:nvPr/>
          </p:nvSpPr>
          <p:spPr>
            <a:xfrm>
              <a:off x="1961448" y="2608611"/>
              <a:ext cx="3041009" cy="659989"/>
            </a:xfrm>
            <a:prstGeom prst="rect">
              <a:avLst/>
            </a:prstGeom>
            <a:noFill/>
          </p:spPr>
          <p:txBody>
            <a:bodyPr wrap="square" rtlCol="0">
              <a:spAutoFit/>
            </a:bodyPr>
            <a:lstStyle/>
            <a:p>
              <a:pPr algn="ctr">
                <a:lnSpc>
                  <a:spcPct val="150000"/>
                </a:lnSpc>
              </a:pPr>
              <a:r>
                <a:rPr lang="vi-VN" sz="2800" b="1">
                  <a:solidFill>
                    <a:schemeClr val="accent1">
                      <a:lumMod val="50000"/>
                    </a:schemeClr>
                  </a:solidFill>
                  <a:latin typeface="UTM Avo" panose="02040603050506020204" pitchFamily="18" charset="0"/>
                </a:rPr>
                <a:t>TIẾT 3</a:t>
              </a:r>
              <a:endParaRPr lang="en-US" sz="2800" b="1" dirty="0">
                <a:solidFill>
                  <a:schemeClr val="accent1">
                    <a:lumMod val="50000"/>
                  </a:schemeClr>
                </a:solidFill>
                <a:latin typeface="UTM Avo" panose="02040603050506020204" pitchFamily="18" charset="0"/>
              </a:endParaRPr>
            </a:p>
          </p:txBody>
        </p:sp>
      </p:grpSp>
      <p:pic>
        <p:nvPicPr>
          <p:cNvPr id="15" name="Picture 2">
            <a:extLst>
              <a:ext uri="{FF2B5EF4-FFF2-40B4-BE49-F238E27FC236}">
                <a16:creationId xmlns:a16="http://schemas.microsoft.com/office/drawing/2014/main" id="{DB42BD70-9A17-4FEB-8463-55E3911EA577}"/>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9C19274E-3FB4-FF42-AEA0-24A4B4B33145}"/>
              </a:ext>
            </a:extLst>
          </p:cNvPr>
          <p:cNvGrpSpPr/>
          <p:nvPr/>
        </p:nvGrpSpPr>
        <p:grpSpPr>
          <a:xfrm>
            <a:off x="281184" y="670417"/>
            <a:ext cx="1649063" cy="621527"/>
            <a:chOff x="289862" y="629196"/>
            <a:chExt cx="1649063" cy="621527"/>
          </a:xfrm>
        </p:grpSpPr>
        <p:sp>
          <p:nvSpPr>
            <p:cNvPr id="17" name="TextBox 16">
              <a:extLst>
                <a:ext uri="{FF2B5EF4-FFF2-40B4-BE49-F238E27FC236}">
                  <a16:creationId xmlns:a16="http://schemas.microsoft.com/office/drawing/2014/main" id="{BE2147ED-F3FE-304A-9670-6693FA95271F}"/>
                </a:ext>
              </a:extLst>
            </p:cNvPr>
            <p:cNvSpPr txBox="1"/>
            <p:nvPr/>
          </p:nvSpPr>
          <p:spPr>
            <a:xfrm>
              <a:off x="325278" y="629196"/>
              <a:ext cx="1613647" cy="584775"/>
            </a:xfrm>
            <a:prstGeom prst="rect">
              <a:avLst/>
            </a:prstGeom>
            <a:noFill/>
          </p:spPr>
          <p:txBody>
            <a:bodyPr wrap="square" rtlCol="0">
              <a:spAutoFit/>
            </a:bodyPr>
            <a:lstStyle/>
            <a:p>
              <a:r>
                <a:rPr lang="en-US" sz="3200" dirty="0">
                  <a:solidFill>
                    <a:schemeClr val="accent1">
                      <a:lumMod val="50000"/>
                    </a:schemeClr>
                  </a:solidFill>
                  <a:latin typeface="UTM Cookies" panose="02040603050506020204" pitchFamily="18" charset="0"/>
                </a:rPr>
                <a:t>BÀI 18</a:t>
              </a:r>
            </a:p>
          </p:txBody>
        </p:sp>
        <p:sp>
          <p:nvSpPr>
            <p:cNvPr id="18" name="TextBox 17">
              <a:extLst>
                <a:ext uri="{FF2B5EF4-FFF2-40B4-BE49-F238E27FC236}">
                  <a16:creationId xmlns:a16="http://schemas.microsoft.com/office/drawing/2014/main" id="{C854ED93-D748-884A-861D-7C84D7723D78}"/>
                </a:ext>
              </a:extLst>
            </p:cNvPr>
            <p:cNvSpPr txBox="1"/>
            <p:nvPr/>
          </p:nvSpPr>
          <p:spPr>
            <a:xfrm>
              <a:off x="289862" y="665948"/>
              <a:ext cx="1613647" cy="584775"/>
            </a:xfrm>
            <a:prstGeom prst="rect">
              <a:avLst/>
            </a:prstGeom>
            <a:noFill/>
          </p:spPr>
          <p:txBody>
            <a:bodyPr wrap="square" rtlCol="0">
              <a:spAutoFit/>
            </a:bodyPr>
            <a:lstStyle/>
            <a:p>
              <a:r>
                <a:rPr lang="en-US" sz="3200" dirty="0">
                  <a:solidFill>
                    <a:schemeClr val="accent1"/>
                  </a:solidFill>
                  <a:latin typeface="UTM Cookies" panose="02040603050506020204" pitchFamily="18" charset="0"/>
                </a:rPr>
                <a:t>BÀI 18</a:t>
              </a:r>
            </a:p>
          </p:txBody>
        </p:sp>
      </p:grpSp>
      <p:sp>
        <p:nvSpPr>
          <p:cNvPr id="19" name="TextBox 18">
            <a:extLst>
              <a:ext uri="{FF2B5EF4-FFF2-40B4-BE49-F238E27FC236}">
                <a16:creationId xmlns:a16="http://schemas.microsoft.com/office/drawing/2014/main" id="{68489EE4-7F3E-BB4F-8067-ED0076946456}"/>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TỚ NHỚ CẬU</a:t>
            </a:r>
            <a:endParaRPr lang="en-US" sz="44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3839322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305156-7455-8F4C-AA31-731375F4FEB5}"/>
              </a:ext>
            </a:extLst>
          </p:cNvPr>
          <p:cNvSpPr txBox="1"/>
          <p:nvPr/>
        </p:nvSpPr>
        <p:spPr>
          <a:xfrm>
            <a:off x="1688168" y="491298"/>
            <a:ext cx="452012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NGHE- VIẾT</a:t>
            </a:r>
            <a:endParaRPr lang="en-US" sz="4000" dirty="0">
              <a:solidFill>
                <a:schemeClr val="accent2"/>
              </a:solidFill>
              <a:latin typeface="UTM Cookies" panose="02040603050506020204" pitchFamily="18" charset="0"/>
            </a:endParaRPr>
          </a:p>
        </p:txBody>
      </p:sp>
      <p:sp>
        <p:nvSpPr>
          <p:cNvPr id="4" name="TextBox 3">
            <a:extLst>
              <a:ext uri="{FF2B5EF4-FFF2-40B4-BE49-F238E27FC236}">
                <a16:creationId xmlns:a16="http://schemas.microsoft.com/office/drawing/2014/main" id="{F1BA6EFB-CB7A-094B-AC9D-B222BDD328B2}"/>
              </a:ext>
            </a:extLst>
          </p:cNvPr>
          <p:cNvSpPr txBox="1"/>
          <p:nvPr/>
        </p:nvSpPr>
        <p:spPr>
          <a:xfrm>
            <a:off x="1688168" y="1747087"/>
            <a:ext cx="3809056" cy="523220"/>
          </a:xfrm>
          <a:prstGeom prst="rect">
            <a:avLst/>
          </a:prstGeom>
          <a:noFill/>
        </p:spPr>
        <p:txBody>
          <a:bodyPr wrap="none" rtlCol="0">
            <a:spAutoFit/>
          </a:bodyPr>
          <a:lstStyle/>
          <a:p>
            <a:r>
              <a:rPr lang="en-VN" sz="2800" b="1" dirty="0">
                <a:solidFill>
                  <a:srgbClr val="17479D"/>
                </a:solidFill>
                <a:latin typeface="UTM Avo" panose="02040603050506020204" pitchFamily="18" charset="0"/>
              </a:rPr>
              <a:t>NHÍM NÂU KẾT BẠN </a:t>
            </a:r>
          </a:p>
        </p:txBody>
      </p:sp>
      <p:sp>
        <p:nvSpPr>
          <p:cNvPr id="5" name="TextBox 4">
            <a:extLst>
              <a:ext uri="{FF2B5EF4-FFF2-40B4-BE49-F238E27FC236}">
                <a16:creationId xmlns:a16="http://schemas.microsoft.com/office/drawing/2014/main" id="{9FA24853-01FC-A946-88A2-4E5CEA158308}"/>
              </a:ext>
            </a:extLst>
          </p:cNvPr>
          <p:cNvSpPr txBox="1"/>
          <p:nvPr/>
        </p:nvSpPr>
        <p:spPr>
          <a:xfrm>
            <a:off x="1191519" y="2380046"/>
            <a:ext cx="486087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Nghe - viết.</a:t>
            </a:r>
            <a:endParaRPr lang="vi-VN" sz="2000" dirty="0">
              <a:solidFill>
                <a:schemeClr val="accent1">
                  <a:lumMod val="75000"/>
                </a:schemeClr>
              </a:solidFill>
              <a:latin typeface="UTM Avo" panose="02040603050506020204" pitchFamily="18" charset="0"/>
            </a:endParaRPr>
          </a:p>
        </p:txBody>
      </p:sp>
      <p:pic>
        <p:nvPicPr>
          <p:cNvPr id="6" name="Picture 5">
            <a:extLst>
              <a:ext uri="{FF2B5EF4-FFF2-40B4-BE49-F238E27FC236}">
                <a16:creationId xmlns:a16="http://schemas.microsoft.com/office/drawing/2014/main" id="{48A59E4D-45DE-054A-857C-47437CB55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018" y="2534612"/>
            <a:ext cx="304770" cy="288000"/>
          </a:xfrm>
          <a:prstGeom prst="rect">
            <a:avLst/>
          </a:prstGeom>
        </p:spPr>
      </p:pic>
      <p:pic>
        <p:nvPicPr>
          <p:cNvPr id="7" name="Picture 6">
            <a:extLst>
              <a:ext uri="{FF2B5EF4-FFF2-40B4-BE49-F238E27FC236}">
                <a16:creationId xmlns:a16="http://schemas.microsoft.com/office/drawing/2014/main" id="{E2AA5F57-8D3B-5343-A7FB-8D8509DE1F12}"/>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98788" y="3205465"/>
            <a:ext cx="288000" cy="288000"/>
          </a:xfrm>
          <a:prstGeom prst="rect">
            <a:avLst/>
          </a:prstGeom>
        </p:spPr>
      </p:pic>
      <p:sp>
        <p:nvSpPr>
          <p:cNvPr id="8" name="TextBox 7">
            <a:extLst>
              <a:ext uri="{FF2B5EF4-FFF2-40B4-BE49-F238E27FC236}">
                <a16:creationId xmlns:a16="http://schemas.microsoft.com/office/drawing/2014/main" id="{6743BCB4-7CDF-1743-B06E-85D66E7CF6B8}"/>
              </a:ext>
            </a:extLst>
          </p:cNvPr>
          <p:cNvSpPr txBox="1"/>
          <p:nvPr/>
        </p:nvSpPr>
        <p:spPr>
          <a:xfrm>
            <a:off x="1191519" y="3046258"/>
            <a:ext cx="486087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chính tả: g/ gh.</a:t>
            </a:r>
            <a:endParaRPr lang="vi-VN" sz="2000" dirty="0">
              <a:solidFill>
                <a:schemeClr val="accent1">
                  <a:lumMod val="75000"/>
                </a:schemeClr>
              </a:solidFill>
              <a:latin typeface="UTM Avo" panose="02040603050506020204" pitchFamily="18" charset="0"/>
            </a:endParaRPr>
          </a:p>
        </p:txBody>
      </p:sp>
      <p:sp>
        <p:nvSpPr>
          <p:cNvPr id="9" name="TextBox 8">
            <a:extLst>
              <a:ext uri="{FF2B5EF4-FFF2-40B4-BE49-F238E27FC236}">
                <a16:creationId xmlns:a16="http://schemas.microsoft.com/office/drawing/2014/main" id="{704A1E3D-E4D2-8C42-B66F-F1851A550471}"/>
              </a:ext>
            </a:extLst>
          </p:cNvPr>
          <p:cNvSpPr txBox="1"/>
          <p:nvPr/>
        </p:nvSpPr>
        <p:spPr>
          <a:xfrm>
            <a:off x="1191519" y="3648450"/>
            <a:ext cx="486087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lựa chọn.</a:t>
            </a:r>
            <a:endParaRPr lang="vi-VN" sz="2000" dirty="0">
              <a:solidFill>
                <a:schemeClr val="accent1">
                  <a:lumMod val="75000"/>
                </a:schemeClr>
              </a:solidFill>
              <a:latin typeface="UTM Avo" panose="02040603050506020204" pitchFamily="18" charset="0"/>
            </a:endParaRPr>
          </a:p>
        </p:txBody>
      </p:sp>
      <p:pic>
        <p:nvPicPr>
          <p:cNvPr id="10" name="Picture 9">
            <a:extLst>
              <a:ext uri="{FF2B5EF4-FFF2-40B4-BE49-F238E27FC236}">
                <a16:creationId xmlns:a16="http://schemas.microsoft.com/office/drawing/2014/main" id="{DF4D9C22-4E90-3C46-94B3-C5F4245B40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490" y="3803028"/>
            <a:ext cx="288000" cy="288000"/>
          </a:xfrm>
          <a:prstGeom prst="rect">
            <a:avLst/>
          </a:prstGeom>
        </p:spPr>
      </p:pic>
      <p:pic>
        <p:nvPicPr>
          <p:cNvPr id="12" name="Picture 11">
            <a:extLst>
              <a:ext uri="{FF2B5EF4-FFF2-40B4-BE49-F238E27FC236}">
                <a16:creationId xmlns:a16="http://schemas.microsoft.com/office/drawing/2014/main" id="{D15DA1B1-EC44-6E4D-9659-ACE317A42F1E}"/>
              </a:ext>
            </a:extLst>
          </p:cNvPr>
          <p:cNvPicPr>
            <a:picLocks noChangeAspect="1"/>
          </p:cNvPicPr>
          <p:nvPr/>
        </p:nvPicPr>
        <p:blipFill rotWithShape="1">
          <a:blip r:embed="rId6"/>
          <a:srcRect l="11939" t="2903" r="24457" b="3018"/>
          <a:stretch/>
        </p:blipFill>
        <p:spPr>
          <a:xfrm>
            <a:off x="356080" y="345231"/>
            <a:ext cx="1293654" cy="1263551"/>
          </a:xfrm>
          <a:prstGeom prst="ellipse">
            <a:avLst/>
          </a:prstGeom>
        </p:spPr>
      </p:pic>
    </p:spTree>
    <p:extLst>
      <p:ext uri="{BB962C8B-B14F-4D97-AF65-F5344CB8AC3E}">
        <p14:creationId xmlns:p14="http://schemas.microsoft.com/office/powerpoint/2010/main" val="138483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AB7E27-7FC7-4C47-811B-15050CA3E690}"/>
              </a:ext>
            </a:extLst>
          </p:cNvPr>
          <p:cNvSpPr txBox="1"/>
          <p:nvPr/>
        </p:nvSpPr>
        <p:spPr>
          <a:xfrm>
            <a:off x="746085" y="577797"/>
            <a:ext cx="5365827" cy="574388"/>
          </a:xfrm>
          <a:prstGeom prst="rect">
            <a:avLst/>
          </a:prstGeom>
          <a:noFill/>
        </p:spPr>
        <p:txBody>
          <a:bodyPr wrap="square" rtlCol="0">
            <a:spAutoFit/>
          </a:bodyPr>
          <a:lstStyle/>
          <a:p>
            <a:pPr algn="ctr">
              <a:lnSpc>
                <a:spcPct val="150000"/>
              </a:lnSpc>
            </a:pPr>
            <a:r>
              <a:rPr lang="vi-VN" sz="2400" b="1" dirty="0">
                <a:solidFill>
                  <a:schemeClr val="accent1">
                    <a:lumMod val="50000"/>
                  </a:schemeClr>
                </a:solidFill>
                <a:latin typeface="UTM Avo" panose="02040603050506020204" pitchFamily="18" charset="0"/>
              </a:rPr>
              <a:t>Nhím nâu kết bạn</a:t>
            </a:r>
          </a:p>
        </p:txBody>
      </p:sp>
      <p:sp>
        <p:nvSpPr>
          <p:cNvPr id="3" name="TextBox 2">
            <a:extLst>
              <a:ext uri="{FF2B5EF4-FFF2-40B4-BE49-F238E27FC236}">
                <a16:creationId xmlns:a16="http://schemas.microsoft.com/office/drawing/2014/main" id="{DA3D6D13-98E5-544E-A2A0-7B1710E8DFA4}"/>
              </a:ext>
            </a:extLst>
          </p:cNvPr>
          <p:cNvSpPr txBox="1"/>
          <p:nvPr/>
        </p:nvSpPr>
        <p:spPr>
          <a:xfrm>
            <a:off x="427017" y="1152185"/>
            <a:ext cx="5999771" cy="3337837"/>
          </a:xfrm>
          <a:prstGeom prst="rect">
            <a:avLst/>
          </a:prstGeom>
          <a:noFill/>
        </p:spPr>
        <p:txBody>
          <a:bodyPr wrap="square" rtlCol="0">
            <a:spAutoFit/>
          </a:bodyPr>
          <a:lstStyle/>
          <a:p>
            <a:pPr marL="7938" algn="just">
              <a:lnSpc>
                <a:spcPct val="150000"/>
              </a:lnSpc>
            </a:pPr>
            <a:r>
              <a:rPr lang="vi-VN" sz="2400" dirty="0">
                <a:latin typeface="UTM Avo" panose="02040603050506020204" pitchFamily="18" charset="0"/>
              </a:rPr>
              <a:t>        Thấy nhím trắng tốt bụng, nhím nâu đã nhận lời kết bạn. Cả hai cùng trang trí chỗ ở cho đẹp. Chúng trải qua những ngày vui vẻ, ấm áp vì không phải sống một mình giữa mùa đông lạnh giá. 	    </a:t>
            </a:r>
            <a:endParaRPr lang="en-US" sz="2400" dirty="0">
              <a:latin typeface="UTM Avo" panose="02040603050506020204" pitchFamily="18" charset="0"/>
            </a:endParaRPr>
          </a:p>
        </p:txBody>
      </p:sp>
      <p:cxnSp>
        <p:nvCxnSpPr>
          <p:cNvPr id="4" name="Straight Connector 3">
            <a:extLst>
              <a:ext uri="{FF2B5EF4-FFF2-40B4-BE49-F238E27FC236}">
                <a16:creationId xmlns:a16="http://schemas.microsoft.com/office/drawing/2014/main" id="{1F4C6444-6C93-BF45-B1C3-D4A014078C78}"/>
              </a:ext>
            </a:extLst>
          </p:cNvPr>
          <p:cNvCxnSpPr>
            <a:cxnSpLocks/>
          </p:cNvCxnSpPr>
          <p:nvPr/>
        </p:nvCxnSpPr>
        <p:spPr>
          <a:xfrm>
            <a:off x="2031709" y="1110060"/>
            <a:ext cx="838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202C3C9-A326-274C-8CA8-74D8353AD7BB}"/>
              </a:ext>
            </a:extLst>
          </p:cNvPr>
          <p:cNvCxnSpPr>
            <a:cxnSpLocks/>
          </p:cNvCxnSpPr>
          <p:nvPr/>
        </p:nvCxnSpPr>
        <p:spPr>
          <a:xfrm>
            <a:off x="1188834" y="1679945"/>
            <a:ext cx="6927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2AD7F17-2368-2F46-9C9C-28D81A6AF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530" y="439175"/>
            <a:ext cx="346873" cy="327786"/>
          </a:xfrm>
          <a:prstGeom prst="rect">
            <a:avLst/>
          </a:prstGeom>
        </p:spPr>
      </p:pic>
      <p:cxnSp>
        <p:nvCxnSpPr>
          <p:cNvPr id="15" name="Straight Connector 14">
            <a:extLst>
              <a:ext uri="{FF2B5EF4-FFF2-40B4-BE49-F238E27FC236}">
                <a16:creationId xmlns:a16="http://schemas.microsoft.com/office/drawing/2014/main" id="{B778746E-20C0-B74C-8556-5A9A1ECA4885}"/>
              </a:ext>
            </a:extLst>
          </p:cNvPr>
          <p:cNvCxnSpPr>
            <a:cxnSpLocks/>
          </p:cNvCxnSpPr>
          <p:nvPr/>
        </p:nvCxnSpPr>
        <p:spPr>
          <a:xfrm>
            <a:off x="4397372" y="2216810"/>
            <a:ext cx="5204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6BF69FC-23E1-474E-B763-27B9287E269E}"/>
              </a:ext>
            </a:extLst>
          </p:cNvPr>
          <p:cNvCxnSpPr>
            <a:cxnSpLocks/>
          </p:cNvCxnSpPr>
          <p:nvPr/>
        </p:nvCxnSpPr>
        <p:spPr>
          <a:xfrm>
            <a:off x="4709554" y="2794938"/>
            <a:ext cx="101422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0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9379E3-F72F-364A-B033-9BD22226F102}"/>
              </a:ext>
            </a:extLst>
          </p:cNvPr>
          <p:cNvSpPr txBox="1"/>
          <p:nvPr/>
        </p:nvSpPr>
        <p:spPr>
          <a:xfrm>
            <a:off x="733428" y="644185"/>
            <a:ext cx="5365827" cy="574388"/>
          </a:xfrm>
          <a:prstGeom prst="rect">
            <a:avLst/>
          </a:prstGeom>
          <a:noFill/>
        </p:spPr>
        <p:txBody>
          <a:bodyPr wrap="square" rtlCol="0">
            <a:spAutoFit/>
          </a:bodyPr>
          <a:lstStyle/>
          <a:p>
            <a:pPr>
              <a:lnSpc>
                <a:spcPct val="150000"/>
              </a:lnSpc>
            </a:pPr>
            <a:r>
              <a:rPr lang="vi-VN" sz="2400" b="1" dirty="0">
                <a:solidFill>
                  <a:schemeClr val="accent1">
                    <a:lumMod val="50000"/>
                  </a:schemeClr>
                </a:solidFill>
                <a:latin typeface="UTM Avo" panose="02040603050506020204" pitchFamily="18" charset="0"/>
              </a:rPr>
              <a:t>Các từ dễ viết sai</a:t>
            </a:r>
            <a:endParaRPr lang="en-US" sz="2400" b="1" dirty="0">
              <a:solidFill>
                <a:schemeClr val="accent1">
                  <a:lumMod val="50000"/>
                </a:schemeClr>
              </a:solidFill>
              <a:latin typeface="UTM Avo" panose="02040603050506020204" pitchFamily="18" charset="0"/>
            </a:endParaRPr>
          </a:p>
        </p:txBody>
      </p:sp>
      <p:sp>
        <p:nvSpPr>
          <p:cNvPr id="3" name="Rectangle 2">
            <a:extLst>
              <a:ext uri="{FF2B5EF4-FFF2-40B4-BE49-F238E27FC236}">
                <a16:creationId xmlns:a16="http://schemas.microsoft.com/office/drawing/2014/main" id="{04B2AE07-AE20-3040-9F7E-25ABBA398403}"/>
              </a:ext>
            </a:extLst>
          </p:cNvPr>
          <p:cNvSpPr/>
          <p:nvPr/>
        </p:nvSpPr>
        <p:spPr>
          <a:xfrm>
            <a:off x="836068" y="1314054"/>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trang trí</a:t>
            </a:r>
            <a:endParaRPr lang="vi-VN" sz="2400" dirty="0"/>
          </a:p>
        </p:txBody>
      </p:sp>
      <p:sp>
        <p:nvSpPr>
          <p:cNvPr id="4" name="Oval 3">
            <a:extLst>
              <a:ext uri="{FF2B5EF4-FFF2-40B4-BE49-F238E27FC236}">
                <a16:creationId xmlns:a16="http://schemas.microsoft.com/office/drawing/2014/main" id="{E1DFA7C5-42F0-644F-A449-37BAD5B856D4}"/>
              </a:ext>
            </a:extLst>
          </p:cNvPr>
          <p:cNvSpPr/>
          <p:nvPr/>
        </p:nvSpPr>
        <p:spPr>
          <a:xfrm>
            <a:off x="931097" y="155774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a:extLst>
              <a:ext uri="{FF2B5EF4-FFF2-40B4-BE49-F238E27FC236}">
                <a16:creationId xmlns:a16="http://schemas.microsoft.com/office/drawing/2014/main" id="{89984686-D9C8-1541-B1BE-DF75E6CE61B6}"/>
              </a:ext>
            </a:extLst>
          </p:cNvPr>
          <p:cNvSpPr/>
          <p:nvPr/>
        </p:nvSpPr>
        <p:spPr>
          <a:xfrm>
            <a:off x="836068" y="1902498"/>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giữa</a:t>
            </a:r>
            <a:endParaRPr lang="vi-VN" sz="2400" dirty="0"/>
          </a:p>
        </p:txBody>
      </p:sp>
      <p:sp>
        <p:nvSpPr>
          <p:cNvPr id="6" name="Oval 5">
            <a:extLst>
              <a:ext uri="{FF2B5EF4-FFF2-40B4-BE49-F238E27FC236}">
                <a16:creationId xmlns:a16="http://schemas.microsoft.com/office/drawing/2014/main" id="{F72DEC70-6CE3-A84E-B133-9B8831666FB9}"/>
              </a:ext>
            </a:extLst>
          </p:cNvPr>
          <p:cNvSpPr/>
          <p:nvPr/>
        </p:nvSpPr>
        <p:spPr>
          <a:xfrm>
            <a:off x="931097" y="2146190"/>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a:extLst>
              <a:ext uri="{FF2B5EF4-FFF2-40B4-BE49-F238E27FC236}">
                <a16:creationId xmlns:a16="http://schemas.microsoft.com/office/drawing/2014/main" id="{29207175-DBBC-5B47-9626-791F4B16E07A}"/>
              </a:ext>
            </a:extLst>
          </p:cNvPr>
          <p:cNvSpPr/>
          <p:nvPr/>
        </p:nvSpPr>
        <p:spPr>
          <a:xfrm>
            <a:off x="836068" y="2509194"/>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lạnh giá</a:t>
            </a:r>
            <a:endParaRPr lang="vi-VN" sz="2400" dirty="0"/>
          </a:p>
        </p:txBody>
      </p:sp>
      <p:sp>
        <p:nvSpPr>
          <p:cNvPr id="14" name="Oval 13">
            <a:extLst>
              <a:ext uri="{FF2B5EF4-FFF2-40B4-BE49-F238E27FC236}">
                <a16:creationId xmlns:a16="http://schemas.microsoft.com/office/drawing/2014/main" id="{CA6FFE91-FD4E-EE41-A780-5D30A5D67AE4}"/>
              </a:ext>
            </a:extLst>
          </p:cNvPr>
          <p:cNvSpPr/>
          <p:nvPr/>
        </p:nvSpPr>
        <p:spPr>
          <a:xfrm>
            <a:off x="931097" y="275288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a:extLst>
              <a:ext uri="{FF2B5EF4-FFF2-40B4-BE49-F238E27FC236}">
                <a16:creationId xmlns:a16="http://schemas.microsoft.com/office/drawing/2014/main" id="{0DBA035F-593B-C142-9C33-C62AA1085987}"/>
              </a:ext>
            </a:extLst>
          </p:cNvPr>
          <p:cNvSpPr/>
          <p:nvPr/>
        </p:nvSpPr>
        <p:spPr>
          <a:xfrm>
            <a:off x="836068" y="3115890"/>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trắng</a:t>
            </a:r>
            <a:endParaRPr lang="vi-VN" sz="2400" dirty="0"/>
          </a:p>
        </p:txBody>
      </p:sp>
      <p:sp>
        <p:nvSpPr>
          <p:cNvPr id="16" name="Oval 15">
            <a:extLst>
              <a:ext uri="{FF2B5EF4-FFF2-40B4-BE49-F238E27FC236}">
                <a16:creationId xmlns:a16="http://schemas.microsoft.com/office/drawing/2014/main" id="{3029D925-C717-EA4B-B96D-2F26F3BADD22}"/>
              </a:ext>
            </a:extLst>
          </p:cNvPr>
          <p:cNvSpPr/>
          <p:nvPr/>
        </p:nvSpPr>
        <p:spPr>
          <a:xfrm>
            <a:off x="931097" y="3359582"/>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15992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animBg="1"/>
      <p:bldP spid="13" grpId="0"/>
      <p:bldP spid="14" grpId="0" animBg="1"/>
      <p:bldP spid="15" grpId="0"/>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riting (#4) | Free SVG">
            <a:extLst>
              <a:ext uri="{FF2B5EF4-FFF2-40B4-BE49-F238E27FC236}">
                <a16:creationId xmlns:a16="http://schemas.microsoft.com/office/drawing/2014/main" id="{00749D37-CE5A-4562-AAFA-58D5633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265" y="1900846"/>
            <a:ext cx="2887461" cy="28874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17C045-E5BF-4237-86E5-69A18ABEAC01}"/>
              </a:ext>
            </a:extLst>
          </p:cNvPr>
          <p:cNvSpPr txBox="1"/>
          <p:nvPr/>
        </p:nvSpPr>
        <p:spPr>
          <a:xfrm>
            <a:off x="746083" y="1385221"/>
            <a:ext cx="5365827" cy="413703"/>
          </a:xfrm>
          <a:prstGeom prst="rect">
            <a:avLst/>
          </a:prstGeom>
          <a:noFill/>
        </p:spPr>
        <p:txBody>
          <a:bodyPr wrap="square" rtlCol="0">
            <a:spAutoFit/>
          </a:bodyPr>
          <a:lstStyle/>
          <a:p>
            <a:pPr algn="ctr">
              <a:lnSpc>
                <a:spcPct val="150000"/>
              </a:lnSpc>
            </a:pPr>
            <a:r>
              <a:rPr lang="vi-VN" sz="1600" b="1" dirty="0">
                <a:solidFill>
                  <a:srgbClr val="0070C0"/>
                </a:solidFill>
                <a:latin typeface="UTM Avo" panose="02040603050506020204" pitchFamily="18" charset="0"/>
              </a:rPr>
              <a:t>Học sinh viết bài vào vở ô li</a:t>
            </a:r>
            <a:endParaRPr lang="en-US" sz="1600" b="1" dirty="0">
              <a:solidFill>
                <a:srgbClr val="0070C0"/>
              </a:solidFill>
              <a:latin typeface="UTM Avo" panose="02040603050506020204" pitchFamily="18" charset="0"/>
            </a:endParaRPr>
          </a:p>
        </p:txBody>
      </p:sp>
      <p:sp>
        <p:nvSpPr>
          <p:cNvPr id="5" name="TextBox 4">
            <a:extLst>
              <a:ext uri="{FF2B5EF4-FFF2-40B4-BE49-F238E27FC236}">
                <a16:creationId xmlns:a16="http://schemas.microsoft.com/office/drawing/2014/main" id="{657112F9-C830-489D-A196-7AF9B49F281A}"/>
              </a:ext>
            </a:extLst>
          </p:cNvPr>
          <p:cNvSpPr txBox="1"/>
          <p:nvPr/>
        </p:nvSpPr>
        <p:spPr>
          <a:xfrm>
            <a:off x="746081" y="548161"/>
            <a:ext cx="5365827" cy="735138"/>
          </a:xfrm>
          <a:prstGeom prst="rect">
            <a:avLst/>
          </a:prstGeom>
          <a:noFill/>
        </p:spPr>
        <p:txBody>
          <a:bodyPr wrap="square" rtlCol="0">
            <a:spAutoFit/>
          </a:bodyPr>
          <a:lstStyle/>
          <a:p>
            <a:pPr algn="ctr">
              <a:lnSpc>
                <a:spcPct val="150000"/>
              </a:lnSpc>
            </a:pPr>
            <a:r>
              <a:rPr lang="vi-VN" sz="3200" b="1">
                <a:solidFill>
                  <a:schemeClr val="accent1">
                    <a:lumMod val="50000"/>
                  </a:schemeClr>
                </a:solidFill>
                <a:latin typeface="UTM Avo" panose="02040603050506020204" pitchFamily="18" charset="0"/>
              </a:rPr>
              <a:t>VIẾT BÀI</a:t>
            </a:r>
            <a:endParaRPr lang="en-US" sz="3200" b="1" dirty="0">
              <a:solidFill>
                <a:schemeClr val="accent1">
                  <a:lumMod val="50000"/>
                </a:schemeClr>
              </a:solidFill>
              <a:latin typeface="UTM Avo" panose="02040603050506020204" pitchFamily="18" charset="0"/>
            </a:endParaRPr>
          </a:p>
        </p:txBody>
      </p:sp>
    </p:spTree>
    <p:extLst>
      <p:ext uri="{BB962C8B-B14F-4D97-AF65-F5344CB8AC3E}">
        <p14:creationId xmlns:p14="http://schemas.microsoft.com/office/powerpoint/2010/main" val="2327135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40E177-70F0-4448-85FE-DA7F0F776ACE}"/>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25891" y="197029"/>
            <a:ext cx="352093" cy="352093"/>
          </a:xfrm>
          <a:prstGeom prst="rect">
            <a:avLst/>
          </a:prstGeom>
        </p:spPr>
      </p:pic>
      <p:sp>
        <p:nvSpPr>
          <p:cNvPr id="3" name="TextBox 2">
            <a:extLst>
              <a:ext uri="{FF2B5EF4-FFF2-40B4-BE49-F238E27FC236}">
                <a16:creationId xmlns:a16="http://schemas.microsoft.com/office/drawing/2014/main" id="{D5D29BEC-04F4-6A40-90D7-EEE793C9FEE0}"/>
              </a:ext>
            </a:extLst>
          </p:cNvPr>
          <p:cNvSpPr txBox="1"/>
          <p:nvPr/>
        </p:nvSpPr>
        <p:spPr>
          <a:xfrm>
            <a:off x="774043" y="55974"/>
            <a:ext cx="5311568" cy="4539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Chọn </a:t>
            </a:r>
            <a:r>
              <a:rPr lang="vi-VN" sz="1800" b="1" dirty="0">
                <a:solidFill>
                  <a:srgbClr val="FF0000"/>
                </a:solidFill>
                <a:latin typeface="UTM Avo" panose="02040603050506020204" pitchFamily="18" charset="0"/>
              </a:rPr>
              <a:t>g </a:t>
            </a:r>
            <a:r>
              <a:rPr lang="vi-VN" sz="1800" b="1" dirty="0">
                <a:solidFill>
                  <a:srgbClr val="17479D"/>
                </a:solidFill>
                <a:latin typeface="UTM Avo" panose="02040603050506020204" pitchFamily="18" charset="0"/>
              </a:rPr>
              <a:t>hoặc </a:t>
            </a:r>
            <a:r>
              <a:rPr lang="vi-VN" sz="1800" b="1" dirty="0">
                <a:solidFill>
                  <a:srgbClr val="FF0000"/>
                </a:solidFill>
                <a:latin typeface="UTM Avo" panose="02040603050506020204" pitchFamily="18" charset="0"/>
              </a:rPr>
              <a:t>gh</a:t>
            </a:r>
            <a:r>
              <a:rPr lang="vi-VN" sz="1800" b="1" dirty="0">
                <a:solidFill>
                  <a:srgbClr val="17479D"/>
                </a:solidFill>
                <a:latin typeface="UTM Avo" panose="02040603050506020204" pitchFamily="18" charset="0"/>
              </a:rPr>
              <a:t> thay cho ô vuông.</a:t>
            </a:r>
          </a:p>
        </p:txBody>
      </p:sp>
      <p:grpSp>
        <p:nvGrpSpPr>
          <p:cNvPr id="9" name="Group 8">
            <a:extLst>
              <a:ext uri="{FF2B5EF4-FFF2-40B4-BE49-F238E27FC236}">
                <a16:creationId xmlns:a16="http://schemas.microsoft.com/office/drawing/2014/main" id="{D0F5C1CE-5D69-A34F-A998-7A729CD09BF1}"/>
              </a:ext>
            </a:extLst>
          </p:cNvPr>
          <p:cNvGrpSpPr/>
          <p:nvPr/>
        </p:nvGrpSpPr>
        <p:grpSpPr>
          <a:xfrm>
            <a:off x="167952" y="1225472"/>
            <a:ext cx="3551126" cy="2398349"/>
            <a:chOff x="167952" y="1225472"/>
            <a:chExt cx="3551126" cy="2398349"/>
          </a:xfrm>
        </p:grpSpPr>
        <p:sp>
          <p:nvSpPr>
            <p:cNvPr id="5" name="Rectangle 4">
              <a:extLst>
                <a:ext uri="{FF2B5EF4-FFF2-40B4-BE49-F238E27FC236}">
                  <a16:creationId xmlns:a16="http://schemas.microsoft.com/office/drawing/2014/main" id="{F3A00893-BE8B-5B41-BEEC-11F2E7ED6F7E}"/>
                </a:ext>
              </a:extLst>
            </p:cNvPr>
            <p:cNvSpPr/>
            <p:nvPr/>
          </p:nvSpPr>
          <p:spPr>
            <a:xfrm>
              <a:off x="167952" y="1225472"/>
              <a:ext cx="3551126" cy="2398349"/>
            </a:xfrm>
            <a:prstGeom prst="rect">
              <a:avLst/>
            </a:prstGeom>
            <a:solidFill>
              <a:schemeClr val="bg2">
                <a:lumMod val="40000"/>
                <a:lumOff val="60000"/>
              </a:schemeClr>
            </a:solidFill>
            <a:ln w="19050">
              <a:solidFill>
                <a:schemeClr val="tx1"/>
              </a:solidFill>
              <a:extLst>
                <a:ext uri="{C807C97D-BFC1-408E-A445-0C87EB9F89A2}">
                  <ask:lineSketchStyleProps xmlns:ask="http://schemas.microsoft.com/office/drawing/2018/sketchyshapes" sd="86837363">
                    <a:custGeom>
                      <a:avLst/>
                      <a:gdLst>
                        <a:gd name="connsiteX0" fmla="*/ 0 w 3551126"/>
                        <a:gd name="connsiteY0" fmla="*/ 0 h 2398349"/>
                        <a:gd name="connsiteX1" fmla="*/ 3551126 w 3551126"/>
                        <a:gd name="connsiteY1" fmla="*/ 0 h 2398349"/>
                        <a:gd name="connsiteX2" fmla="*/ 3551126 w 3551126"/>
                        <a:gd name="connsiteY2" fmla="*/ 2398349 h 2398349"/>
                        <a:gd name="connsiteX3" fmla="*/ 0 w 3551126"/>
                        <a:gd name="connsiteY3" fmla="*/ 2398349 h 2398349"/>
                        <a:gd name="connsiteX4" fmla="*/ 0 w 3551126"/>
                        <a:gd name="connsiteY4" fmla="*/ 0 h 2398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1126" h="2398349" fill="none" extrusionOk="0">
                          <a:moveTo>
                            <a:pt x="0" y="0"/>
                          </a:moveTo>
                          <a:cubicBezTo>
                            <a:pt x="447019" y="106216"/>
                            <a:pt x="2667521" y="-142119"/>
                            <a:pt x="3551126" y="0"/>
                          </a:cubicBezTo>
                          <a:cubicBezTo>
                            <a:pt x="3550615" y="931146"/>
                            <a:pt x="3550356" y="1761542"/>
                            <a:pt x="3551126" y="2398349"/>
                          </a:cubicBezTo>
                          <a:cubicBezTo>
                            <a:pt x="2369408" y="2369121"/>
                            <a:pt x="820374" y="2382655"/>
                            <a:pt x="0" y="2398349"/>
                          </a:cubicBezTo>
                          <a:cubicBezTo>
                            <a:pt x="-56229" y="1650234"/>
                            <a:pt x="-65128" y="1177510"/>
                            <a:pt x="0" y="0"/>
                          </a:cubicBezTo>
                          <a:close/>
                        </a:path>
                        <a:path w="3551126" h="2398349" stroke="0" extrusionOk="0">
                          <a:moveTo>
                            <a:pt x="0" y="0"/>
                          </a:moveTo>
                          <a:cubicBezTo>
                            <a:pt x="1490653" y="-71603"/>
                            <a:pt x="2648211" y="126493"/>
                            <a:pt x="3551126" y="0"/>
                          </a:cubicBezTo>
                          <a:cubicBezTo>
                            <a:pt x="3461936" y="607785"/>
                            <a:pt x="3706910" y="2146542"/>
                            <a:pt x="3551126" y="2398349"/>
                          </a:cubicBezTo>
                          <a:cubicBezTo>
                            <a:pt x="1946772" y="2443193"/>
                            <a:pt x="1461798" y="2241462"/>
                            <a:pt x="0" y="2398349"/>
                          </a:cubicBezTo>
                          <a:cubicBezTo>
                            <a:pt x="-31925" y="2074116"/>
                            <a:pt x="67210" y="1013302"/>
                            <a:pt x="0" y="0"/>
                          </a:cubicBezTo>
                          <a:close/>
                        </a:path>
                      </a:pathLst>
                    </a:custGeom>
                    <ask:type>
                      <ask:lineSketchCurved/>
                    </ask:type>
                  </ask:lineSketchStyleProps>
                </a:ext>
              </a:extLst>
            </a:ln>
          </p:spPr>
          <p:txBody>
            <a:bodyPr wrap="square" anchor="ctr">
              <a:spAutoFit/>
            </a:bodyPr>
            <a:lstStyle/>
            <a:p>
              <a:pPr lvl="0" algn="just">
                <a:lnSpc>
                  <a:spcPct val="150000"/>
                </a:lnSpc>
              </a:pP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Suối</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ặp</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bạn</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rồi</a:t>
              </a:r>
              <a:r>
                <a:rPr lang="en-US" sz="1700" dirty="0">
                  <a:latin typeface="UTM Avo" panose="02040603050506020204" pitchFamily="18" charset="0"/>
                  <a:ea typeface="Calibri" panose="020F0502020204030204" pitchFamily="34" charset="0"/>
                  <a:cs typeface="Times New Roman" panose="02020603050405020304" pitchFamily="18" charset="0"/>
                </a:rPr>
                <a:t>	</a:t>
              </a:r>
            </a:p>
            <a:p>
              <a:pPr lvl="0" algn="just">
                <a:lnSpc>
                  <a:spcPct val="150000"/>
                </a:lnSpc>
              </a:pP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óp</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thành</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sông</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lớn</a:t>
              </a:r>
              <a:r>
                <a:rPr lang="en-US" sz="1700" dirty="0">
                  <a:latin typeface="UTM Avo" panose="02040603050506020204" pitchFamily="18" charset="0"/>
                  <a:ea typeface="Calibri" panose="020F0502020204030204" pitchFamily="34" charset="0"/>
                  <a:cs typeface="Times New Roman" panose="02020603050405020304" pitchFamily="18" charset="0"/>
                </a:rPr>
                <a:t>. </a:t>
              </a:r>
            </a:p>
            <a:p>
              <a:pPr lvl="0" algn="just">
                <a:lnSpc>
                  <a:spcPct val="150000"/>
                </a:lnSpc>
              </a:pP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Sông</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đi</a:t>
              </a:r>
              <a:r>
                <a:rPr lang="en-US" sz="1700" dirty="0">
                  <a:latin typeface="UTM Avo" panose="02040603050506020204" pitchFamily="18" charset="0"/>
                  <a:ea typeface="Calibri" panose="020F0502020204030204" pitchFamily="34" charset="0"/>
                  <a:cs typeface="Times New Roman" panose="02020603050405020304" pitchFamily="18" charset="0"/>
                </a:rPr>
                <a:t> ra </a:t>
              </a:r>
              <a:r>
                <a:rPr lang="en-US" sz="1700" dirty="0" err="1">
                  <a:latin typeface="UTM Avo" panose="02040603050506020204" pitchFamily="18" charset="0"/>
                  <a:ea typeface="Calibri" panose="020F0502020204030204" pitchFamily="34" charset="0"/>
                  <a:cs typeface="Times New Roman" panose="02020603050405020304" pitchFamily="18" charset="0"/>
                </a:rPr>
                <a:t>biển</a:t>
              </a:r>
              <a:endParaRPr lang="en-US" sz="1700" dirty="0">
                <a:latin typeface="UTM Avo" panose="02040603050506020204" pitchFamily="18" charset="0"/>
                <a:ea typeface="Calibri" panose="020F0502020204030204" pitchFamily="34" charset="0"/>
                <a:cs typeface="Times New Roman" panose="02020603050405020304" pitchFamily="18" charset="0"/>
              </a:endParaRPr>
            </a:p>
            <a:p>
              <a:pPr lvl="0" algn="just">
                <a:lnSpc>
                  <a:spcPct val="150000"/>
                </a:lnSpc>
              </a:pP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Biển</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thành</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mênh</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mông</a:t>
              </a:r>
              <a:endParaRPr lang="en-US" sz="1700" dirty="0">
                <a:latin typeface="UTM Avo" panose="02040603050506020204" pitchFamily="18" charset="0"/>
                <a:ea typeface="Calibri" panose="020F0502020204030204" pitchFamily="34" charset="0"/>
                <a:cs typeface="Times New Roman" panose="02020603050405020304" pitchFamily="18" charset="0"/>
              </a:endParaRPr>
            </a:p>
            <a:p>
              <a:pPr lvl="0" algn="just">
                <a:lnSpc>
                  <a:spcPct val="150000"/>
                </a:lnSpc>
              </a:pPr>
              <a:r>
                <a:rPr lang="en-US" sz="1700" dirty="0">
                  <a:latin typeface="UTM Avo" panose="02040603050506020204" pitchFamily="18" charset="0"/>
                  <a:ea typeface="Calibri" panose="020F0502020204030204" pitchFamily="34" charset="0"/>
                  <a:cs typeface="Times New Roman" panose="02020603050405020304" pitchFamily="18" charset="0"/>
                </a:rPr>
                <a:t>                 (Theo </a:t>
              </a:r>
              <a:r>
                <a:rPr lang="en-US" sz="1700" dirty="0" err="1">
                  <a:latin typeface="UTM Avo" panose="02040603050506020204" pitchFamily="18" charset="0"/>
                  <a:ea typeface="Calibri" panose="020F0502020204030204" pitchFamily="34" charset="0"/>
                  <a:cs typeface="Times New Roman" panose="02020603050405020304" pitchFamily="18" charset="0"/>
                </a:rPr>
                <a:t>Nguyễn</a:t>
              </a:r>
              <a:r>
                <a:rPr lang="en-US" sz="1700" dirty="0">
                  <a:latin typeface="UTM Avo" panose="02040603050506020204" pitchFamily="18" charset="0"/>
                  <a:ea typeface="Calibri" panose="020F0502020204030204" pitchFamily="34" charset="0"/>
                  <a:cs typeface="Times New Roman" panose="02020603050405020304" pitchFamily="18" charset="0"/>
                </a:rPr>
                <a:t> Bao)</a:t>
              </a:r>
            </a:p>
            <a:p>
              <a:pPr lvl="0" algn="just">
                <a:lnSpc>
                  <a:spcPct val="150000"/>
                </a:lnSpc>
              </a:pPr>
              <a:endParaRPr lang="en-VN" sz="1700" dirty="0"/>
            </a:p>
          </p:txBody>
        </p:sp>
        <p:sp>
          <p:nvSpPr>
            <p:cNvPr id="8" name="Rectangle 7">
              <a:extLst>
                <a:ext uri="{FF2B5EF4-FFF2-40B4-BE49-F238E27FC236}">
                  <a16:creationId xmlns:a16="http://schemas.microsoft.com/office/drawing/2014/main" id="{1FFB1E92-CFF9-E147-B911-E623B6E48522}"/>
                </a:ext>
              </a:extLst>
            </p:cNvPr>
            <p:cNvSpPr/>
            <p:nvPr/>
          </p:nvSpPr>
          <p:spPr>
            <a:xfrm>
              <a:off x="904316" y="1296955"/>
              <a:ext cx="392638" cy="36389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2" name="Rectangle 21">
              <a:extLst>
                <a:ext uri="{FF2B5EF4-FFF2-40B4-BE49-F238E27FC236}">
                  <a16:creationId xmlns:a16="http://schemas.microsoft.com/office/drawing/2014/main" id="{B8600C9E-429F-0547-A61E-1698C59A51EA}"/>
                </a:ext>
              </a:extLst>
            </p:cNvPr>
            <p:cNvSpPr/>
            <p:nvPr/>
          </p:nvSpPr>
          <p:spPr>
            <a:xfrm>
              <a:off x="241915" y="1679511"/>
              <a:ext cx="392638" cy="36389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grpSp>
        <p:nvGrpSpPr>
          <p:cNvPr id="10" name="Group 9">
            <a:extLst>
              <a:ext uri="{FF2B5EF4-FFF2-40B4-BE49-F238E27FC236}">
                <a16:creationId xmlns:a16="http://schemas.microsoft.com/office/drawing/2014/main" id="{45907915-7416-7444-A4FB-78331E530D35}"/>
              </a:ext>
            </a:extLst>
          </p:cNvPr>
          <p:cNvGrpSpPr/>
          <p:nvPr/>
        </p:nvGrpSpPr>
        <p:grpSpPr>
          <a:xfrm>
            <a:off x="3099257" y="591414"/>
            <a:ext cx="3654876" cy="1573701"/>
            <a:chOff x="2958196" y="778545"/>
            <a:chExt cx="3654876" cy="1573701"/>
          </a:xfrm>
        </p:grpSpPr>
        <p:sp>
          <p:nvSpPr>
            <p:cNvPr id="6" name="Rectangle 5">
              <a:extLst>
                <a:ext uri="{FF2B5EF4-FFF2-40B4-BE49-F238E27FC236}">
                  <a16:creationId xmlns:a16="http://schemas.microsoft.com/office/drawing/2014/main" id="{EB4A6BB0-936E-C242-A3FF-9E50CE6775A1}"/>
                </a:ext>
              </a:extLst>
            </p:cNvPr>
            <p:cNvSpPr/>
            <p:nvPr/>
          </p:nvSpPr>
          <p:spPr>
            <a:xfrm>
              <a:off x="2958196" y="778545"/>
              <a:ext cx="3654876" cy="1573701"/>
            </a:xfrm>
            <a:prstGeom prst="rect">
              <a:avLst/>
            </a:prstGeom>
            <a:solidFill>
              <a:schemeClr val="accent1">
                <a:lumMod val="40000"/>
                <a:lumOff val="60000"/>
              </a:schemeClr>
            </a:solidFill>
            <a:ln w="19050">
              <a:solidFill>
                <a:schemeClr val="accent1">
                  <a:lumMod val="50000"/>
                </a:schemeClr>
              </a:solidFill>
              <a:extLst>
                <a:ext uri="{C807C97D-BFC1-408E-A445-0C87EB9F89A2}">
                  <ask:lineSketchStyleProps xmlns:ask="http://schemas.microsoft.com/office/drawing/2018/sketchyshapes" sd="2448976505">
                    <a:custGeom>
                      <a:avLst/>
                      <a:gdLst>
                        <a:gd name="connsiteX0" fmla="*/ 0 w 3654876"/>
                        <a:gd name="connsiteY0" fmla="*/ 0 h 1573701"/>
                        <a:gd name="connsiteX1" fmla="*/ 645695 w 3654876"/>
                        <a:gd name="connsiteY1" fmla="*/ 0 h 1573701"/>
                        <a:gd name="connsiteX2" fmla="*/ 1254841 w 3654876"/>
                        <a:gd name="connsiteY2" fmla="*/ 0 h 1573701"/>
                        <a:gd name="connsiteX3" fmla="*/ 1863987 w 3654876"/>
                        <a:gd name="connsiteY3" fmla="*/ 0 h 1573701"/>
                        <a:gd name="connsiteX4" fmla="*/ 2546230 w 3654876"/>
                        <a:gd name="connsiteY4" fmla="*/ 0 h 1573701"/>
                        <a:gd name="connsiteX5" fmla="*/ 3654876 w 3654876"/>
                        <a:gd name="connsiteY5" fmla="*/ 0 h 1573701"/>
                        <a:gd name="connsiteX6" fmla="*/ 3654876 w 3654876"/>
                        <a:gd name="connsiteY6" fmla="*/ 508830 h 1573701"/>
                        <a:gd name="connsiteX7" fmla="*/ 3654876 w 3654876"/>
                        <a:gd name="connsiteY7" fmla="*/ 1033397 h 1573701"/>
                        <a:gd name="connsiteX8" fmla="*/ 3654876 w 3654876"/>
                        <a:gd name="connsiteY8" fmla="*/ 1573701 h 1573701"/>
                        <a:gd name="connsiteX9" fmla="*/ 3009181 w 3654876"/>
                        <a:gd name="connsiteY9" fmla="*/ 1573701 h 1573701"/>
                        <a:gd name="connsiteX10" fmla="*/ 2363486 w 3654876"/>
                        <a:gd name="connsiteY10" fmla="*/ 1573701 h 1573701"/>
                        <a:gd name="connsiteX11" fmla="*/ 1790889 w 3654876"/>
                        <a:gd name="connsiteY11" fmla="*/ 1573701 h 1573701"/>
                        <a:gd name="connsiteX12" fmla="*/ 1254841 w 3654876"/>
                        <a:gd name="connsiteY12" fmla="*/ 1573701 h 1573701"/>
                        <a:gd name="connsiteX13" fmla="*/ 755341 w 3654876"/>
                        <a:gd name="connsiteY13" fmla="*/ 1573701 h 1573701"/>
                        <a:gd name="connsiteX14" fmla="*/ 0 w 3654876"/>
                        <a:gd name="connsiteY14" fmla="*/ 1573701 h 1573701"/>
                        <a:gd name="connsiteX15" fmla="*/ 0 w 3654876"/>
                        <a:gd name="connsiteY15" fmla="*/ 1049134 h 1573701"/>
                        <a:gd name="connsiteX16" fmla="*/ 0 w 3654876"/>
                        <a:gd name="connsiteY16" fmla="*/ 540304 h 1573701"/>
                        <a:gd name="connsiteX17" fmla="*/ 0 w 3654876"/>
                        <a:gd name="connsiteY17" fmla="*/ 0 h 157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4876" h="1573701" fill="none" extrusionOk="0">
                          <a:moveTo>
                            <a:pt x="0" y="0"/>
                          </a:moveTo>
                          <a:cubicBezTo>
                            <a:pt x="235830" y="-997"/>
                            <a:pt x="504485" y="8478"/>
                            <a:pt x="645695" y="0"/>
                          </a:cubicBezTo>
                          <a:cubicBezTo>
                            <a:pt x="786906" y="-8478"/>
                            <a:pt x="1065083" y="17661"/>
                            <a:pt x="1254841" y="0"/>
                          </a:cubicBezTo>
                          <a:cubicBezTo>
                            <a:pt x="1444599" y="-17661"/>
                            <a:pt x="1595964" y="-5825"/>
                            <a:pt x="1863987" y="0"/>
                          </a:cubicBezTo>
                          <a:cubicBezTo>
                            <a:pt x="2132010" y="5825"/>
                            <a:pt x="2346017" y="-7209"/>
                            <a:pt x="2546230" y="0"/>
                          </a:cubicBezTo>
                          <a:cubicBezTo>
                            <a:pt x="2746443" y="7209"/>
                            <a:pt x="3120832" y="-30188"/>
                            <a:pt x="3654876" y="0"/>
                          </a:cubicBezTo>
                          <a:cubicBezTo>
                            <a:pt x="3647562" y="133155"/>
                            <a:pt x="3659291" y="303731"/>
                            <a:pt x="3654876" y="508830"/>
                          </a:cubicBezTo>
                          <a:cubicBezTo>
                            <a:pt x="3650462" y="713929"/>
                            <a:pt x="3673633" y="790837"/>
                            <a:pt x="3654876" y="1033397"/>
                          </a:cubicBezTo>
                          <a:cubicBezTo>
                            <a:pt x="3636119" y="1275957"/>
                            <a:pt x="3635949" y="1422874"/>
                            <a:pt x="3654876" y="1573701"/>
                          </a:cubicBezTo>
                          <a:cubicBezTo>
                            <a:pt x="3365759" y="1552654"/>
                            <a:pt x="3202240" y="1593596"/>
                            <a:pt x="3009181" y="1573701"/>
                          </a:cubicBezTo>
                          <a:cubicBezTo>
                            <a:pt x="2816123" y="1553806"/>
                            <a:pt x="2654159" y="1567543"/>
                            <a:pt x="2363486" y="1573701"/>
                          </a:cubicBezTo>
                          <a:cubicBezTo>
                            <a:pt x="2072814" y="1579859"/>
                            <a:pt x="1932973" y="1600759"/>
                            <a:pt x="1790889" y="1573701"/>
                          </a:cubicBezTo>
                          <a:cubicBezTo>
                            <a:pt x="1648805" y="1546643"/>
                            <a:pt x="1508451" y="1562114"/>
                            <a:pt x="1254841" y="1573701"/>
                          </a:cubicBezTo>
                          <a:cubicBezTo>
                            <a:pt x="1001231" y="1585288"/>
                            <a:pt x="889511" y="1586746"/>
                            <a:pt x="755341" y="1573701"/>
                          </a:cubicBezTo>
                          <a:cubicBezTo>
                            <a:pt x="621171" y="1560656"/>
                            <a:pt x="167993" y="1609217"/>
                            <a:pt x="0" y="1573701"/>
                          </a:cubicBezTo>
                          <a:cubicBezTo>
                            <a:pt x="1967" y="1317696"/>
                            <a:pt x="13263" y="1215968"/>
                            <a:pt x="0" y="1049134"/>
                          </a:cubicBezTo>
                          <a:cubicBezTo>
                            <a:pt x="-13263" y="882300"/>
                            <a:pt x="-14609" y="654926"/>
                            <a:pt x="0" y="540304"/>
                          </a:cubicBezTo>
                          <a:cubicBezTo>
                            <a:pt x="14609" y="425682"/>
                            <a:pt x="-20140" y="194995"/>
                            <a:pt x="0" y="0"/>
                          </a:cubicBezTo>
                          <a:close/>
                        </a:path>
                        <a:path w="3654876" h="1573701" stroke="0" extrusionOk="0">
                          <a:moveTo>
                            <a:pt x="0" y="0"/>
                          </a:moveTo>
                          <a:cubicBezTo>
                            <a:pt x="176289" y="8138"/>
                            <a:pt x="346156" y="6443"/>
                            <a:pt x="609146" y="0"/>
                          </a:cubicBezTo>
                          <a:cubicBezTo>
                            <a:pt x="872136" y="-6443"/>
                            <a:pt x="1107402" y="-31909"/>
                            <a:pt x="1254841" y="0"/>
                          </a:cubicBezTo>
                          <a:cubicBezTo>
                            <a:pt x="1402280" y="31909"/>
                            <a:pt x="1683147" y="-19221"/>
                            <a:pt x="1827438" y="0"/>
                          </a:cubicBezTo>
                          <a:cubicBezTo>
                            <a:pt x="1971729" y="19221"/>
                            <a:pt x="2181129" y="14049"/>
                            <a:pt x="2509682" y="0"/>
                          </a:cubicBezTo>
                          <a:cubicBezTo>
                            <a:pt x="2838235" y="-14049"/>
                            <a:pt x="2876400" y="-26962"/>
                            <a:pt x="3118828" y="0"/>
                          </a:cubicBezTo>
                          <a:cubicBezTo>
                            <a:pt x="3361256" y="26962"/>
                            <a:pt x="3538467" y="5020"/>
                            <a:pt x="3654876" y="0"/>
                          </a:cubicBezTo>
                          <a:cubicBezTo>
                            <a:pt x="3658211" y="105117"/>
                            <a:pt x="3634502" y="284317"/>
                            <a:pt x="3654876" y="493093"/>
                          </a:cubicBezTo>
                          <a:cubicBezTo>
                            <a:pt x="3675250" y="701869"/>
                            <a:pt x="3672186" y="755636"/>
                            <a:pt x="3654876" y="1017660"/>
                          </a:cubicBezTo>
                          <a:cubicBezTo>
                            <a:pt x="3637566" y="1279684"/>
                            <a:pt x="3673332" y="1361665"/>
                            <a:pt x="3654876" y="1573701"/>
                          </a:cubicBezTo>
                          <a:cubicBezTo>
                            <a:pt x="3492297" y="1569572"/>
                            <a:pt x="3159377" y="1566665"/>
                            <a:pt x="3009181" y="1573701"/>
                          </a:cubicBezTo>
                          <a:cubicBezTo>
                            <a:pt x="2858986" y="1580737"/>
                            <a:pt x="2620885" y="1598953"/>
                            <a:pt x="2473133" y="1573701"/>
                          </a:cubicBezTo>
                          <a:cubicBezTo>
                            <a:pt x="2325381" y="1548449"/>
                            <a:pt x="2074088" y="1584958"/>
                            <a:pt x="1973633" y="1573701"/>
                          </a:cubicBezTo>
                          <a:cubicBezTo>
                            <a:pt x="1873178" y="1562444"/>
                            <a:pt x="1531251" y="1574258"/>
                            <a:pt x="1401036" y="1573701"/>
                          </a:cubicBezTo>
                          <a:cubicBezTo>
                            <a:pt x="1270821" y="1573144"/>
                            <a:pt x="1047181" y="1594566"/>
                            <a:pt x="864987" y="1573701"/>
                          </a:cubicBezTo>
                          <a:cubicBezTo>
                            <a:pt x="682793" y="1552836"/>
                            <a:pt x="175395" y="1572253"/>
                            <a:pt x="0" y="1573701"/>
                          </a:cubicBezTo>
                          <a:cubicBezTo>
                            <a:pt x="-15033" y="1455717"/>
                            <a:pt x="-19032" y="1185664"/>
                            <a:pt x="0" y="1064871"/>
                          </a:cubicBezTo>
                          <a:cubicBezTo>
                            <a:pt x="19032" y="944078"/>
                            <a:pt x="-7059" y="709510"/>
                            <a:pt x="0" y="571778"/>
                          </a:cubicBezTo>
                          <a:cubicBezTo>
                            <a:pt x="7059" y="434046"/>
                            <a:pt x="5305" y="134869"/>
                            <a:pt x="0" y="0"/>
                          </a:cubicBezTo>
                          <a:close/>
                        </a:path>
                      </a:pathLst>
                    </a:custGeom>
                    <ask:type>
                      <ask:lineSketchFreehand/>
                    </ask:type>
                  </ask:lineSketchStyleProps>
                </a:ext>
              </a:extLst>
            </a:ln>
          </p:spPr>
          <p:txBody>
            <a:bodyPr wrap="square">
              <a:spAutoFit/>
            </a:bodyPr>
            <a:lstStyle/>
            <a:p>
              <a:pPr>
                <a:lnSpc>
                  <a:spcPct val="200000"/>
                </a:lnSpc>
              </a:pP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Quả</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ấc</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nào</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mà</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chín</a:t>
              </a:r>
              <a:endParaRPr lang="en-US" sz="1700" dirty="0">
                <a:latin typeface="UTM Avo" panose="02040603050506020204" pitchFamily="18" charset="0"/>
                <a:ea typeface="Calibri" panose="020F0502020204030204" pitchFamily="34" charset="0"/>
                <a:cs typeface="Times New Roman" panose="02020603050405020304" pitchFamily="18" charset="0"/>
              </a:endParaRPr>
            </a:p>
            <a:p>
              <a:pPr>
                <a:lnSpc>
                  <a:spcPct val="200000"/>
                </a:lnSpc>
              </a:pP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Cũng</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ặp</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được</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mặt</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trời</a:t>
              </a:r>
              <a:r>
                <a:rPr lang="en-US" sz="1700" dirty="0">
                  <a:latin typeface="UTM Avo" panose="02040603050506020204" pitchFamily="18" charset="0"/>
                  <a:ea typeface="Calibri" panose="020F0502020204030204" pitchFamily="34" charset="0"/>
                  <a:cs typeface="Times New Roman" panose="02020603050405020304" pitchFamily="18" charset="0"/>
                </a:rPr>
                <a:t>.</a:t>
              </a:r>
            </a:p>
            <a:p>
              <a:pPr>
                <a:lnSpc>
                  <a:spcPct val="200000"/>
                </a:lnSpc>
              </a:pPr>
              <a:r>
                <a:rPr lang="en-US" sz="1700" dirty="0">
                  <a:latin typeface="UTM Avo" panose="02040603050506020204" pitchFamily="18" charset="0"/>
                  <a:ea typeface="Calibri" panose="020F0502020204030204" pitchFamily="34" charset="0"/>
                  <a:cs typeface="Times New Roman" panose="02020603050405020304" pitchFamily="18" charset="0"/>
                </a:rPr>
                <a:t>          (Theo </a:t>
              </a:r>
              <a:r>
                <a:rPr lang="en-US" sz="1700" dirty="0" err="1">
                  <a:latin typeface="UTM Avo" panose="02040603050506020204" pitchFamily="18" charset="0"/>
                  <a:ea typeface="Calibri" panose="020F0502020204030204" pitchFamily="34" charset="0"/>
                  <a:cs typeface="Times New Roman" panose="02020603050405020304" pitchFamily="18" charset="0"/>
                </a:rPr>
                <a:t>Nguyễn</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Đức</a:t>
              </a:r>
              <a:r>
                <a:rPr lang="en-US" sz="1700" dirty="0">
                  <a:latin typeface="UTM Avo" panose="02040603050506020204" pitchFamily="18" charset="0"/>
                  <a:ea typeface="Calibri" panose="020F0502020204030204" pitchFamily="34" charset="0"/>
                  <a:cs typeface="Times New Roman" panose="02020603050405020304" pitchFamily="18" charset="0"/>
                </a:rPr>
                <a:t> Quang)</a:t>
              </a:r>
              <a:endParaRPr lang="en-VN" sz="1700" dirty="0">
                <a:latin typeface="UTM Avo" panose="02040603050506020204" pitchFamily="18" charset="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8D8B878D-4CC6-2E4D-B9FF-844D89CB8179}"/>
                </a:ext>
              </a:extLst>
            </p:cNvPr>
            <p:cNvSpPr/>
            <p:nvPr/>
          </p:nvSpPr>
          <p:spPr>
            <a:xfrm>
              <a:off x="3860829" y="932670"/>
              <a:ext cx="392638" cy="36389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4" name="Rectangle 23">
              <a:extLst>
                <a:ext uri="{FF2B5EF4-FFF2-40B4-BE49-F238E27FC236}">
                  <a16:creationId xmlns:a16="http://schemas.microsoft.com/office/drawing/2014/main" id="{E5C49244-AECD-114C-AAE1-39282BE7139B}"/>
                </a:ext>
              </a:extLst>
            </p:cNvPr>
            <p:cNvSpPr/>
            <p:nvPr/>
          </p:nvSpPr>
          <p:spPr>
            <a:xfrm>
              <a:off x="3860829" y="1445330"/>
              <a:ext cx="392638" cy="363894"/>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grpSp>
        <p:nvGrpSpPr>
          <p:cNvPr id="12" name="Group 11">
            <a:extLst>
              <a:ext uri="{FF2B5EF4-FFF2-40B4-BE49-F238E27FC236}">
                <a16:creationId xmlns:a16="http://schemas.microsoft.com/office/drawing/2014/main" id="{D60209A8-35D5-1249-970F-CF8C4A23DEF2}"/>
              </a:ext>
            </a:extLst>
          </p:cNvPr>
          <p:cNvGrpSpPr/>
          <p:nvPr/>
        </p:nvGrpSpPr>
        <p:grpSpPr>
          <a:xfrm>
            <a:off x="2656572" y="3305115"/>
            <a:ext cx="4033476" cy="1573701"/>
            <a:chOff x="2299244" y="3239801"/>
            <a:chExt cx="4033476" cy="1573701"/>
          </a:xfrm>
        </p:grpSpPr>
        <p:sp>
          <p:nvSpPr>
            <p:cNvPr id="7" name="Rectangle 6">
              <a:extLst>
                <a:ext uri="{FF2B5EF4-FFF2-40B4-BE49-F238E27FC236}">
                  <a16:creationId xmlns:a16="http://schemas.microsoft.com/office/drawing/2014/main" id="{1377FFE9-C7DE-8547-8C90-7FBC1D96221A}"/>
                </a:ext>
              </a:extLst>
            </p:cNvPr>
            <p:cNvSpPr/>
            <p:nvPr/>
          </p:nvSpPr>
          <p:spPr>
            <a:xfrm>
              <a:off x="2299244" y="3239801"/>
              <a:ext cx="4033476" cy="1573701"/>
            </a:xfrm>
            <a:prstGeom prst="rect">
              <a:avLst/>
            </a:prstGeom>
            <a:ln w="28575">
              <a:solidFill>
                <a:schemeClr val="bg1">
                  <a:lumMod val="50000"/>
                </a:schemeClr>
              </a:solidFill>
              <a:extLst>
                <a:ext uri="{C807C97D-BFC1-408E-A445-0C87EB9F89A2}">
                  <ask:lineSketchStyleProps xmlns:ask="http://schemas.microsoft.com/office/drawing/2018/sketchyshapes" sd="86837363">
                    <a:custGeom>
                      <a:avLst/>
                      <a:gdLst>
                        <a:gd name="connsiteX0" fmla="*/ 0 w 4033476"/>
                        <a:gd name="connsiteY0" fmla="*/ 0 h 1573701"/>
                        <a:gd name="connsiteX1" fmla="*/ 4033476 w 4033476"/>
                        <a:gd name="connsiteY1" fmla="*/ 0 h 1573701"/>
                        <a:gd name="connsiteX2" fmla="*/ 4033476 w 4033476"/>
                        <a:gd name="connsiteY2" fmla="*/ 1573701 h 1573701"/>
                        <a:gd name="connsiteX3" fmla="*/ 0 w 4033476"/>
                        <a:gd name="connsiteY3" fmla="*/ 1573701 h 1573701"/>
                        <a:gd name="connsiteX4" fmla="*/ 0 w 4033476"/>
                        <a:gd name="connsiteY4" fmla="*/ 0 h 1573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3476" h="1573701" fill="none" extrusionOk="0">
                          <a:moveTo>
                            <a:pt x="0" y="0"/>
                          </a:moveTo>
                          <a:cubicBezTo>
                            <a:pt x="838292" y="106216"/>
                            <a:pt x="2085341" y="-142119"/>
                            <a:pt x="4033476" y="0"/>
                          </a:cubicBezTo>
                          <a:cubicBezTo>
                            <a:pt x="4107877" y="436141"/>
                            <a:pt x="4000960" y="1310592"/>
                            <a:pt x="4033476" y="1573701"/>
                          </a:cubicBezTo>
                          <a:cubicBezTo>
                            <a:pt x="2638353" y="1544473"/>
                            <a:pt x="1004376" y="1558007"/>
                            <a:pt x="0" y="1573701"/>
                          </a:cubicBezTo>
                          <a:cubicBezTo>
                            <a:pt x="-12839" y="1320479"/>
                            <a:pt x="-43820" y="523480"/>
                            <a:pt x="0" y="0"/>
                          </a:cubicBezTo>
                          <a:close/>
                        </a:path>
                        <a:path w="4033476" h="1573701" stroke="0" extrusionOk="0">
                          <a:moveTo>
                            <a:pt x="0" y="0"/>
                          </a:moveTo>
                          <a:cubicBezTo>
                            <a:pt x="1104618" y="-71603"/>
                            <a:pt x="2513060" y="126493"/>
                            <a:pt x="4033476" y="0"/>
                          </a:cubicBezTo>
                          <a:cubicBezTo>
                            <a:pt x="4152213" y="434530"/>
                            <a:pt x="4152679" y="1374077"/>
                            <a:pt x="4033476" y="1573701"/>
                          </a:cubicBezTo>
                          <a:cubicBezTo>
                            <a:pt x="2929534" y="1618545"/>
                            <a:pt x="1094751" y="1416814"/>
                            <a:pt x="0" y="1573701"/>
                          </a:cubicBezTo>
                          <a:cubicBezTo>
                            <a:pt x="11103" y="1092919"/>
                            <a:pt x="-95096" y="425119"/>
                            <a:pt x="0" y="0"/>
                          </a:cubicBezTo>
                          <a:close/>
                        </a:path>
                      </a:pathLst>
                    </a:custGeom>
                    <ask:type>
                      <ask:lineSketchCurved/>
                    </ask:type>
                  </ask:lineSketchStyleProps>
                </a:ext>
              </a:extLst>
            </a:ln>
          </p:spPr>
          <p:style>
            <a:lnRef idx="2">
              <a:schemeClr val="accent2"/>
            </a:lnRef>
            <a:fillRef idx="1">
              <a:schemeClr val="lt1"/>
            </a:fillRef>
            <a:effectRef idx="0">
              <a:schemeClr val="accent2"/>
            </a:effectRef>
            <a:fontRef idx="minor">
              <a:schemeClr val="dk1"/>
            </a:fontRef>
          </p:style>
          <p:txBody>
            <a:bodyPr wrap="none">
              <a:spAutoFit/>
            </a:bodyPr>
            <a:lstStyle/>
            <a:p>
              <a:pPr>
                <a:lnSpc>
                  <a:spcPct val="200000"/>
                </a:lnSpc>
              </a:pP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Nắng</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é</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vào</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cửa</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lớp</a:t>
              </a:r>
              <a:endParaRPr lang="en-US" sz="1700" dirty="0">
                <a:latin typeface="UTM Avo" panose="02040603050506020204" pitchFamily="18" charset="0"/>
                <a:ea typeface="Calibri" panose="020F0502020204030204" pitchFamily="34" charset="0"/>
                <a:cs typeface="Times New Roman" panose="02020603050405020304" pitchFamily="18" charset="0"/>
              </a:endParaRPr>
            </a:p>
            <a:p>
              <a:pPr>
                <a:lnSpc>
                  <a:spcPct val="200000"/>
                </a:lnSpc>
              </a:pPr>
              <a:r>
                <a:rPr lang="en-US" sz="1700" dirty="0">
                  <a:latin typeface="UTM Avo" panose="02040603050506020204" pitchFamily="18" charset="0"/>
                  <a:cs typeface="Times New Roman" panose="02020603050405020304" pitchFamily="18" charset="0"/>
                </a:rPr>
                <a:t>   </a:t>
              </a:r>
              <a:r>
                <a:rPr lang="en-US" sz="1700" dirty="0" err="1">
                  <a:latin typeface="UTM Avo" panose="02040603050506020204" pitchFamily="18" charset="0"/>
                  <a:cs typeface="Times New Roman" panose="02020603050405020304" pitchFamily="18" charset="0"/>
                </a:rPr>
                <a:t>Xem</a:t>
              </a:r>
              <a:r>
                <a:rPr lang="en-US" sz="1700" dirty="0">
                  <a:latin typeface="UTM Avo" panose="02040603050506020204" pitchFamily="18" charset="0"/>
                  <a:cs typeface="Times New Roman" panose="02020603050405020304" pitchFamily="18" charset="0"/>
                </a:rPr>
                <a:t> </a:t>
              </a:r>
              <a:r>
                <a:rPr lang="en-US" sz="1700" dirty="0" err="1">
                  <a:latin typeface="UTM Avo" panose="02040603050506020204" pitchFamily="18" charset="0"/>
                  <a:cs typeface="Times New Roman" panose="02020603050405020304" pitchFamily="18" charset="0"/>
                </a:rPr>
                <a:t>chúng</a:t>
              </a:r>
              <a:r>
                <a:rPr lang="en-US" sz="1700" dirty="0">
                  <a:latin typeface="UTM Avo" panose="02040603050506020204" pitchFamily="18" charset="0"/>
                  <a:cs typeface="Times New Roman" panose="02020603050405020304" pitchFamily="18" charset="0"/>
                </a:rPr>
                <a:t> </a:t>
              </a:r>
              <a:r>
                <a:rPr lang="en-US" sz="1700" dirty="0" err="1">
                  <a:latin typeface="UTM Avo" panose="02040603050506020204" pitchFamily="18" charset="0"/>
                  <a:cs typeface="Times New Roman" panose="02020603050405020304" pitchFamily="18" charset="0"/>
                </a:rPr>
                <a:t>em</a:t>
              </a:r>
              <a:r>
                <a:rPr lang="en-US" sz="1700" dirty="0">
                  <a:latin typeface="UTM Avo" panose="02040603050506020204" pitchFamily="18" charset="0"/>
                  <a:cs typeface="Times New Roman" panose="02020603050405020304" pitchFamily="18" charset="0"/>
                </a:rPr>
                <a:t> </a:t>
              </a:r>
              <a:r>
                <a:rPr lang="en-US" sz="1700" dirty="0" err="1">
                  <a:latin typeface="UTM Avo" panose="02040603050506020204" pitchFamily="18" charset="0"/>
                  <a:cs typeface="Times New Roman" panose="02020603050405020304" pitchFamily="18" charset="0"/>
                </a:rPr>
                <a:t>học</a:t>
              </a:r>
              <a:r>
                <a:rPr lang="en-US" sz="1700" dirty="0">
                  <a:latin typeface="UTM Avo" panose="02040603050506020204" pitchFamily="18" charset="0"/>
                  <a:cs typeface="Times New Roman" panose="02020603050405020304" pitchFamily="18" charset="0"/>
                </a:rPr>
                <a:t> </a:t>
              </a:r>
              <a:r>
                <a:rPr lang="en-US" sz="1700" dirty="0" err="1">
                  <a:latin typeface="UTM Avo" panose="02040603050506020204" pitchFamily="18" charset="0"/>
                  <a:cs typeface="Times New Roman" panose="02020603050405020304" pitchFamily="18" charset="0"/>
                </a:rPr>
                <a:t>bài</a:t>
              </a:r>
              <a:endParaRPr lang="en-US" sz="1700" dirty="0">
                <a:latin typeface="UTM Avo" panose="02040603050506020204" pitchFamily="18" charset="0"/>
                <a:cs typeface="Times New Roman" panose="02020603050405020304" pitchFamily="18" charset="0"/>
              </a:endParaRPr>
            </a:p>
            <a:p>
              <a:pPr>
                <a:lnSpc>
                  <a:spcPct val="200000"/>
                </a:lnSpc>
              </a:pPr>
              <a:r>
                <a:rPr lang="en-US" sz="1700" dirty="0">
                  <a:latin typeface="UTM Avo" panose="02040603050506020204" pitchFamily="18" charset="0"/>
                  <a:ea typeface="Calibri" panose="020F0502020204030204" pitchFamily="34" charset="0"/>
                  <a:cs typeface="Times New Roman" panose="02020603050405020304" pitchFamily="18" charset="0"/>
                </a:rPr>
                <a:t>                (Theo </a:t>
              </a:r>
              <a:r>
                <a:rPr lang="en-US" sz="1700" dirty="0" err="1">
                  <a:latin typeface="UTM Avo" panose="02040603050506020204" pitchFamily="18" charset="0"/>
                  <a:ea typeface="Calibri" panose="020F0502020204030204" pitchFamily="34" charset="0"/>
                  <a:cs typeface="Times New Roman" panose="02020603050405020304" pitchFamily="18" charset="0"/>
                </a:rPr>
                <a:t>Nguyễn</a:t>
              </a:r>
              <a:r>
                <a:rPr lang="en-US" sz="1700" dirty="0">
                  <a:latin typeface="UTM Avo" panose="02040603050506020204" pitchFamily="18" charset="0"/>
                  <a:ea typeface="Calibri" panose="020F0502020204030204" pitchFamily="34" charset="0"/>
                  <a:cs typeface="Times New Roman" panose="02020603050405020304" pitchFamily="18" charset="0"/>
                </a:rPr>
                <a:t> </a:t>
              </a:r>
              <a:r>
                <a:rPr lang="en-US" sz="1700" dirty="0" err="1">
                  <a:latin typeface="UTM Avo" panose="02040603050506020204" pitchFamily="18" charset="0"/>
                  <a:ea typeface="Calibri" panose="020F0502020204030204" pitchFamily="34" charset="0"/>
                  <a:cs typeface="Times New Roman" panose="02020603050405020304" pitchFamily="18" charset="0"/>
                </a:rPr>
                <a:t>Đức</a:t>
              </a:r>
              <a:r>
                <a:rPr lang="en-US" sz="1700" dirty="0">
                  <a:latin typeface="UTM Avo" panose="02040603050506020204" pitchFamily="18" charset="0"/>
                  <a:ea typeface="Calibri" panose="020F0502020204030204" pitchFamily="34" charset="0"/>
                  <a:cs typeface="Times New Roman" panose="02020603050405020304" pitchFamily="18" charset="0"/>
                </a:rPr>
                <a:t> Quang)</a:t>
              </a:r>
              <a:endParaRPr lang="en-US" sz="1700" dirty="0">
                <a:latin typeface="UTM Avo" panose="020406030505060202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07EF01E1-2305-CF42-A422-9E83C4FC28CB}"/>
                </a:ext>
              </a:extLst>
            </p:cNvPr>
            <p:cNvSpPr/>
            <p:nvPr/>
          </p:nvSpPr>
          <p:spPr>
            <a:xfrm>
              <a:off x="3209727" y="3346928"/>
              <a:ext cx="498552" cy="461665"/>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sp>
        <p:nvSpPr>
          <p:cNvPr id="14" name="Rectangle 13">
            <a:extLst>
              <a:ext uri="{FF2B5EF4-FFF2-40B4-BE49-F238E27FC236}">
                <a16:creationId xmlns:a16="http://schemas.microsoft.com/office/drawing/2014/main" id="{0575EFEA-A3F3-C84B-B2F5-8FEE838EED2B}"/>
              </a:ext>
            </a:extLst>
          </p:cNvPr>
          <p:cNvSpPr/>
          <p:nvPr/>
        </p:nvSpPr>
        <p:spPr>
          <a:xfrm>
            <a:off x="904316" y="1178536"/>
            <a:ext cx="433132" cy="523220"/>
          </a:xfrm>
          <a:prstGeom prst="rect">
            <a:avLst/>
          </a:prstGeom>
        </p:spPr>
        <p:txBody>
          <a:bodyPr wrap="none">
            <a:spAutoFit/>
          </a:bodyPr>
          <a:lstStyle/>
          <a:p>
            <a:r>
              <a:rPr lang="vi-VN" sz="2800" dirty="0">
                <a:solidFill>
                  <a:srgbClr val="FF0000"/>
                </a:solidFill>
                <a:latin typeface="UTM Avo" panose="02040603050506020204" pitchFamily="18" charset="0"/>
              </a:rPr>
              <a:t>g</a:t>
            </a:r>
            <a:endParaRPr lang="en-VN" sz="2800" dirty="0">
              <a:latin typeface="UTM Avo" panose="02040603050506020204" pitchFamily="18" charset="0"/>
            </a:endParaRPr>
          </a:p>
        </p:txBody>
      </p:sp>
      <p:sp>
        <p:nvSpPr>
          <p:cNvPr id="26" name="Rectangle 25">
            <a:extLst>
              <a:ext uri="{FF2B5EF4-FFF2-40B4-BE49-F238E27FC236}">
                <a16:creationId xmlns:a16="http://schemas.microsoft.com/office/drawing/2014/main" id="{F0764737-0A8E-7740-B92E-A5CA1D85AC22}"/>
              </a:ext>
            </a:extLst>
          </p:cNvPr>
          <p:cNvSpPr/>
          <p:nvPr/>
        </p:nvSpPr>
        <p:spPr>
          <a:xfrm>
            <a:off x="196546" y="1592164"/>
            <a:ext cx="497252" cy="523220"/>
          </a:xfrm>
          <a:prstGeom prst="rect">
            <a:avLst/>
          </a:prstGeom>
        </p:spPr>
        <p:txBody>
          <a:bodyPr wrap="none">
            <a:spAutoFit/>
          </a:bodyPr>
          <a:lstStyle/>
          <a:p>
            <a:r>
              <a:rPr lang="en-VN" sz="2800" dirty="0">
                <a:solidFill>
                  <a:srgbClr val="FF0000"/>
                </a:solidFill>
                <a:latin typeface="UTM Avo" panose="02040603050506020204" pitchFamily="18" charset="0"/>
              </a:rPr>
              <a:t>G</a:t>
            </a:r>
          </a:p>
        </p:txBody>
      </p:sp>
      <p:sp>
        <p:nvSpPr>
          <p:cNvPr id="27" name="Rectangle 26">
            <a:extLst>
              <a:ext uri="{FF2B5EF4-FFF2-40B4-BE49-F238E27FC236}">
                <a16:creationId xmlns:a16="http://schemas.microsoft.com/office/drawing/2014/main" id="{D86B56D7-7B1E-5249-B11D-3B4FCDC05BC2}"/>
              </a:ext>
            </a:extLst>
          </p:cNvPr>
          <p:cNvSpPr/>
          <p:nvPr/>
        </p:nvSpPr>
        <p:spPr>
          <a:xfrm>
            <a:off x="4013070" y="632603"/>
            <a:ext cx="426720" cy="523220"/>
          </a:xfrm>
          <a:prstGeom prst="rect">
            <a:avLst/>
          </a:prstGeom>
        </p:spPr>
        <p:txBody>
          <a:bodyPr wrap="none">
            <a:spAutoFit/>
          </a:bodyPr>
          <a:lstStyle/>
          <a:p>
            <a:r>
              <a:rPr lang="en-VN" sz="2800" dirty="0">
                <a:solidFill>
                  <a:srgbClr val="FF0000"/>
                </a:solidFill>
                <a:latin typeface="UTM Avo" panose="02040603050506020204" pitchFamily="18" charset="0"/>
              </a:rPr>
              <a:t>g</a:t>
            </a:r>
          </a:p>
        </p:txBody>
      </p:sp>
      <p:sp>
        <p:nvSpPr>
          <p:cNvPr id="28" name="Rectangle 27">
            <a:extLst>
              <a:ext uri="{FF2B5EF4-FFF2-40B4-BE49-F238E27FC236}">
                <a16:creationId xmlns:a16="http://schemas.microsoft.com/office/drawing/2014/main" id="{EADFBBF2-6BC8-A54E-8852-91782B064ADB}"/>
              </a:ext>
            </a:extLst>
          </p:cNvPr>
          <p:cNvSpPr/>
          <p:nvPr/>
        </p:nvSpPr>
        <p:spPr>
          <a:xfrm>
            <a:off x="4006854" y="1130237"/>
            <a:ext cx="426720" cy="523220"/>
          </a:xfrm>
          <a:prstGeom prst="rect">
            <a:avLst/>
          </a:prstGeom>
        </p:spPr>
        <p:txBody>
          <a:bodyPr wrap="none">
            <a:spAutoFit/>
          </a:bodyPr>
          <a:lstStyle/>
          <a:p>
            <a:r>
              <a:rPr lang="en-VN" sz="2800" dirty="0">
                <a:solidFill>
                  <a:srgbClr val="FF0000"/>
                </a:solidFill>
                <a:latin typeface="UTM Avo" panose="02040603050506020204" pitchFamily="18" charset="0"/>
              </a:rPr>
              <a:t>g</a:t>
            </a:r>
          </a:p>
        </p:txBody>
      </p:sp>
      <p:sp>
        <p:nvSpPr>
          <p:cNvPr id="30" name="Rectangle 29">
            <a:extLst>
              <a:ext uri="{FF2B5EF4-FFF2-40B4-BE49-F238E27FC236}">
                <a16:creationId xmlns:a16="http://schemas.microsoft.com/office/drawing/2014/main" id="{1BC7006F-B492-9340-8F98-571A9C9B0B9C}"/>
              </a:ext>
            </a:extLst>
          </p:cNvPr>
          <p:cNvSpPr/>
          <p:nvPr/>
        </p:nvSpPr>
        <p:spPr>
          <a:xfrm>
            <a:off x="3542588" y="3379762"/>
            <a:ext cx="579005" cy="461665"/>
          </a:xfrm>
          <a:prstGeom prst="rect">
            <a:avLst/>
          </a:prstGeom>
        </p:spPr>
        <p:txBody>
          <a:bodyPr wrap="none">
            <a:spAutoFit/>
          </a:bodyPr>
          <a:lstStyle/>
          <a:p>
            <a:r>
              <a:rPr lang="en-VN" sz="2400" dirty="0">
                <a:solidFill>
                  <a:srgbClr val="FF0000"/>
                </a:solidFill>
                <a:latin typeface="UTM Avo" panose="02040603050506020204" pitchFamily="18" charset="0"/>
              </a:rPr>
              <a:t>gh</a:t>
            </a:r>
          </a:p>
        </p:txBody>
      </p:sp>
    </p:spTree>
    <p:extLst>
      <p:ext uri="{BB962C8B-B14F-4D97-AF65-F5344CB8AC3E}">
        <p14:creationId xmlns:p14="http://schemas.microsoft.com/office/powerpoint/2010/main" val="271765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26" grpId="0"/>
      <p:bldP spid="27" grpId="0"/>
      <p:bldP spid="28"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17816FD-9AC0-4D9F-95CF-E65FBC4086FF}"/>
              </a:ext>
            </a:extLst>
          </p:cNvPr>
          <p:cNvGrpSpPr/>
          <p:nvPr/>
        </p:nvGrpSpPr>
        <p:grpSpPr>
          <a:xfrm>
            <a:off x="297937" y="670417"/>
            <a:ext cx="1632310" cy="623630"/>
            <a:chOff x="306615" y="629196"/>
            <a:chExt cx="1632310" cy="623630"/>
          </a:xfrm>
        </p:grpSpPr>
        <p:sp>
          <p:nvSpPr>
            <p:cNvPr id="5" name="TextBox 4">
              <a:extLst>
                <a:ext uri="{FF2B5EF4-FFF2-40B4-BE49-F238E27FC236}">
                  <a16:creationId xmlns:a16="http://schemas.microsoft.com/office/drawing/2014/main" id="{6A553182-F3C1-4121-8FDA-73CEE8D72B23}"/>
                </a:ext>
              </a:extLst>
            </p:cNvPr>
            <p:cNvSpPr txBox="1"/>
            <p:nvPr/>
          </p:nvSpPr>
          <p:spPr>
            <a:xfrm>
              <a:off x="325278" y="629196"/>
              <a:ext cx="1613647" cy="584775"/>
            </a:xfrm>
            <a:prstGeom prst="rect">
              <a:avLst/>
            </a:prstGeom>
            <a:noFill/>
          </p:spPr>
          <p:txBody>
            <a:bodyPr wrap="square" rtlCol="0">
              <a:spAutoFit/>
            </a:bodyPr>
            <a:lstStyle/>
            <a:p>
              <a:r>
                <a:rPr lang="en-US" sz="3200" dirty="0">
                  <a:solidFill>
                    <a:schemeClr val="accent1">
                      <a:lumMod val="50000"/>
                    </a:schemeClr>
                  </a:solidFill>
                  <a:latin typeface="UTM Cookies" panose="02040603050506020204" pitchFamily="18" charset="0"/>
                </a:rPr>
                <a:t>BÀI 20</a:t>
              </a:r>
            </a:p>
          </p:txBody>
        </p:sp>
        <p:sp>
          <p:nvSpPr>
            <p:cNvPr id="6" name="TextBox 5">
              <a:extLst>
                <a:ext uri="{FF2B5EF4-FFF2-40B4-BE49-F238E27FC236}">
                  <a16:creationId xmlns:a16="http://schemas.microsoft.com/office/drawing/2014/main" id="{31A601FE-6892-4EC6-ACDD-75D395FCC956}"/>
                </a:ext>
              </a:extLst>
            </p:cNvPr>
            <p:cNvSpPr txBox="1"/>
            <p:nvPr/>
          </p:nvSpPr>
          <p:spPr>
            <a:xfrm>
              <a:off x="306615" y="668051"/>
              <a:ext cx="1613647" cy="584775"/>
            </a:xfrm>
            <a:prstGeom prst="rect">
              <a:avLst/>
            </a:prstGeom>
            <a:noFill/>
          </p:spPr>
          <p:txBody>
            <a:bodyPr wrap="square" rtlCol="0">
              <a:spAutoFit/>
            </a:bodyPr>
            <a:lstStyle/>
            <a:p>
              <a:r>
                <a:rPr lang="en-US" sz="3200" dirty="0">
                  <a:solidFill>
                    <a:schemeClr val="accent1"/>
                  </a:solidFill>
                  <a:latin typeface="UTM Cookies" panose="02040603050506020204" pitchFamily="18" charset="0"/>
                </a:rPr>
                <a:t>BÀI 20</a:t>
              </a:r>
            </a:p>
          </p:txBody>
        </p:sp>
      </p:grpSp>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2">
            <a:clrChange>
              <a:clrFrom>
                <a:srgbClr val="FFFEFE"/>
              </a:clrFrom>
              <a:clrTo>
                <a:srgbClr val="FFFEFE">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704685" y="1409698"/>
            <a:ext cx="695814" cy="366713"/>
          </a:xfrm>
          <a:prstGeom prst="rect">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1562132" y="1387766"/>
            <a:ext cx="4752815" cy="392928"/>
          </a:xfrm>
          <a:prstGeom prst="rect">
            <a:avLst/>
          </a:prstGeom>
          <a:noFill/>
        </p:spPr>
        <p:txBody>
          <a:bodyPr wrap="square" rtlCol="0">
            <a:spAutoFit/>
          </a:bodyPr>
          <a:lstStyle/>
          <a:p>
            <a:pPr>
              <a:lnSpc>
                <a:spcPct val="150000"/>
              </a:lnSpc>
            </a:pPr>
            <a:r>
              <a:rPr lang="vi-VN" sz="1500" dirty="0">
                <a:latin typeface="UTM Avo" panose="02040603050506020204" pitchFamily="18" charset="0"/>
              </a:rPr>
              <a:t>Hãy kể những đức tính tốt của bạn em?</a:t>
            </a:r>
            <a:endParaRPr lang="en-US" sz="1500" b="1" dirty="0">
              <a:latin typeface="UTM Avo" panose="02040603050506020204" pitchFamily="18" charset="0"/>
            </a:endParaRPr>
          </a:p>
        </p:txBody>
      </p:sp>
      <p:sp>
        <p:nvSpPr>
          <p:cNvPr id="9" name="TextBox 8">
            <a:extLst>
              <a:ext uri="{FF2B5EF4-FFF2-40B4-BE49-F238E27FC236}">
                <a16:creationId xmlns:a16="http://schemas.microsoft.com/office/drawing/2014/main" id="{7B5B728C-6E08-431C-95CB-497657ACF5B5}"/>
              </a:ext>
            </a:extLst>
          </p:cNvPr>
          <p:cNvSpPr txBox="1"/>
          <p:nvPr/>
        </p:nvSpPr>
        <p:spPr>
          <a:xfrm>
            <a:off x="1400499" y="455898"/>
            <a:ext cx="518069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NHÍM NÂU KẾT BẠN</a:t>
            </a:r>
            <a:endParaRPr lang="en-US" sz="4000" dirty="0">
              <a:solidFill>
                <a:schemeClr val="accent2"/>
              </a:solidFill>
              <a:latin typeface="UTM Cookies" panose="02040603050506020204" pitchFamily="18" charset="0"/>
            </a:endParaRPr>
          </a:p>
        </p:txBody>
      </p:sp>
      <p:sp>
        <p:nvSpPr>
          <p:cNvPr id="13" name="TextBox 12">
            <a:extLst>
              <a:ext uri="{FF2B5EF4-FFF2-40B4-BE49-F238E27FC236}">
                <a16:creationId xmlns:a16="http://schemas.microsoft.com/office/drawing/2014/main" id="{0697A019-A5C4-F14D-8BEB-AF6B8777EB8C}"/>
              </a:ext>
            </a:extLst>
          </p:cNvPr>
          <p:cNvSpPr txBox="1"/>
          <p:nvPr/>
        </p:nvSpPr>
        <p:spPr>
          <a:xfrm>
            <a:off x="1562132" y="1401143"/>
            <a:ext cx="5365827" cy="392928"/>
          </a:xfrm>
          <a:prstGeom prst="rect">
            <a:avLst/>
          </a:prstGeom>
          <a:noFill/>
        </p:spPr>
        <p:txBody>
          <a:bodyPr wrap="square" rtlCol="0">
            <a:spAutoFit/>
          </a:bodyPr>
          <a:lstStyle/>
          <a:p>
            <a:pPr>
              <a:lnSpc>
                <a:spcPct val="150000"/>
              </a:lnSpc>
            </a:pPr>
            <a:r>
              <a:rPr lang="vi-VN" sz="1500" dirty="0">
                <a:latin typeface="UTM Avo" panose="02040603050506020204" pitchFamily="18" charset="0"/>
              </a:rPr>
              <a:t>Em muốn học tập những đức tính nào của bạn? </a:t>
            </a:r>
            <a:endParaRPr lang="en-US" sz="1500" b="1" dirty="0">
              <a:latin typeface="UTM Avo" panose="02040603050506020204" pitchFamily="18" charset="0"/>
            </a:endParaRPr>
          </a:p>
        </p:txBody>
      </p:sp>
      <p:pic>
        <p:nvPicPr>
          <p:cNvPr id="10" name="Picture 9">
            <a:extLst>
              <a:ext uri="{FF2B5EF4-FFF2-40B4-BE49-F238E27FC236}">
                <a16:creationId xmlns:a16="http://schemas.microsoft.com/office/drawing/2014/main" id="{DFD96CA9-CDBD-1D43-B8D5-D6DB05897B48}"/>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41000"/>
                    </a14:imgEffect>
                    <a14:imgEffect>
                      <a14:brightnessContrast bright="4000"/>
                    </a14:imgEffect>
                  </a14:imgLayer>
                </a14:imgProps>
              </a:ext>
            </a:extLst>
          </a:blip>
          <a:srcRect l="2857" t="2903" r="1768" b="3018"/>
          <a:stretch/>
        </p:blipFill>
        <p:spPr>
          <a:xfrm>
            <a:off x="194747" y="1807449"/>
            <a:ext cx="6465977" cy="3091124"/>
          </a:xfrm>
          <a:prstGeom prst="roundRect">
            <a:avLst/>
          </a:prstGeom>
        </p:spPr>
      </p:pic>
    </p:spTree>
    <p:extLst>
      <p:ext uri="{BB962C8B-B14F-4D97-AF65-F5344CB8AC3E}">
        <p14:creationId xmlns:p14="http://schemas.microsoft.com/office/powerpoint/2010/main" val="7264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8"/>
                                        </p:tgtEl>
                                      </p:cBhvr>
                                    </p:animEffect>
                                    <p:anim calcmode="lin" valueType="num">
                                      <p:cBhvr>
                                        <p:cTn id="19" dur="1000"/>
                                        <p:tgtEl>
                                          <p:spTgt spid="8"/>
                                        </p:tgtEl>
                                        <p:attrNameLst>
                                          <p:attrName>ppt_x</p:attrName>
                                        </p:attrNameLst>
                                      </p:cBhvr>
                                      <p:tavLst>
                                        <p:tav tm="0">
                                          <p:val>
                                            <p:strVal val="ppt_x"/>
                                          </p:val>
                                        </p:tav>
                                        <p:tav tm="100000">
                                          <p:val>
                                            <p:strVal val="ppt_x"/>
                                          </p:val>
                                        </p:tav>
                                      </p:tavLst>
                                    </p:anim>
                                    <p:anim calcmode="lin" valueType="num">
                                      <p:cBhvr>
                                        <p:cTn id="20" dur="1000"/>
                                        <p:tgtEl>
                                          <p:spTgt spid="8"/>
                                        </p:tgtEl>
                                        <p:attrNameLst>
                                          <p:attrName>ppt_y</p:attrName>
                                        </p:attrNameLst>
                                      </p:cBhvr>
                                      <p:tavLst>
                                        <p:tav tm="0">
                                          <p:val>
                                            <p:strVal val="ppt_y"/>
                                          </p:val>
                                        </p:tav>
                                        <p:tav tm="100000">
                                          <p:val>
                                            <p:strVal val="ppt_y+.1"/>
                                          </p:val>
                                        </p:tav>
                                      </p:tavLst>
                                    </p:anim>
                                    <p:set>
                                      <p:cBhvr>
                                        <p:cTn id="21" dur="1" fill="hold">
                                          <p:stCondLst>
                                            <p:cond delay="999"/>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7F940E-EC3B-C04B-BF84-A079CC797EAB}"/>
              </a:ext>
            </a:extLst>
          </p:cNvPr>
          <p:cNvSpPr txBox="1"/>
          <p:nvPr/>
        </p:nvSpPr>
        <p:spPr>
          <a:xfrm>
            <a:off x="922978" y="329998"/>
            <a:ext cx="5311568" cy="4539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Chọn a hoặc b </a:t>
            </a:r>
          </a:p>
        </p:txBody>
      </p:sp>
      <p:pic>
        <p:nvPicPr>
          <p:cNvPr id="3" name="Picture 2">
            <a:extLst>
              <a:ext uri="{FF2B5EF4-FFF2-40B4-BE49-F238E27FC236}">
                <a16:creationId xmlns:a16="http://schemas.microsoft.com/office/drawing/2014/main" id="{D16E4CC9-2E21-4D4E-BF68-176C6694A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21" y="391885"/>
            <a:ext cx="353714" cy="353714"/>
          </a:xfrm>
          <a:prstGeom prst="rect">
            <a:avLst/>
          </a:prstGeom>
        </p:spPr>
      </p:pic>
      <p:sp>
        <p:nvSpPr>
          <p:cNvPr id="22" name="TextBox 21">
            <a:extLst>
              <a:ext uri="{FF2B5EF4-FFF2-40B4-BE49-F238E27FC236}">
                <a16:creationId xmlns:a16="http://schemas.microsoft.com/office/drawing/2014/main" id="{8DCAE5E1-6BC4-624B-AEDB-E2FA773A81B6}"/>
              </a:ext>
            </a:extLst>
          </p:cNvPr>
          <p:cNvSpPr txBox="1"/>
          <p:nvPr/>
        </p:nvSpPr>
        <p:spPr>
          <a:xfrm>
            <a:off x="588321" y="722643"/>
            <a:ext cx="6327981" cy="453907"/>
          </a:xfrm>
          <a:prstGeom prst="rect">
            <a:avLst/>
          </a:prstGeom>
          <a:noFill/>
        </p:spPr>
        <p:txBody>
          <a:bodyPr wrap="square" rtlCol="0">
            <a:spAutoFit/>
          </a:bodyPr>
          <a:lstStyle/>
          <a:p>
            <a:pPr lvl="0" algn="just">
              <a:lnSpc>
                <a:spcPct val="150000"/>
              </a:lnSpc>
            </a:pPr>
            <a:r>
              <a:rPr lang="vi-VN" sz="1500" b="1" dirty="0">
                <a:solidFill>
                  <a:schemeClr val="accent6">
                    <a:lumMod val="75000"/>
                  </a:schemeClr>
                </a:solidFill>
                <a:latin typeface="UTM Avo" panose="02040603050506020204" pitchFamily="18" charset="0"/>
              </a:rPr>
              <a:t>a) </a:t>
            </a:r>
            <a:r>
              <a:rPr lang="vi-VN" sz="1500" dirty="0">
                <a:latin typeface="UTM Avo" panose="02040603050506020204" pitchFamily="18" charset="0"/>
              </a:rPr>
              <a:t>Tìm từ ngữ có tiếng chứa </a:t>
            </a:r>
            <a:r>
              <a:rPr lang="vi-VN" sz="1600" b="1" dirty="0">
                <a:solidFill>
                  <a:srgbClr val="FF0000"/>
                </a:solidFill>
                <a:latin typeface="UTM Avo" panose="02040603050506020204" pitchFamily="18" charset="0"/>
              </a:rPr>
              <a:t>iu</a:t>
            </a:r>
            <a:r>
              <a:rPr lang="vi-VN" sz="1500" dirty="0">
                <a:latin typeface="UTM Avo" panose="02040603050506020204" pitchFamily="18" charset="0"/>
              </a:rPr>
              <a:t> hoặc </a:t>
            </a:r>
            <a:r>
              <a:rPr lang="vi-VN" sz="1800" b="1" dirty="0">
                <a:solidFill>
                  <a:srgbClr val="FF0000"/>
                </a:solidFill>
                <a:latin typeface="UTM Avo" panose="02040603050506020204" pitchFamily="18" charset="0"/>
              </a:rPr>
              <a:t>ưu</a:t>
            </a:r>
            <a:r>
              <a:rPr lang="vi-VN" sz="1500" dirty="0">
                <a:latin typeface="UTM Avo" panose="02040603050506020204" pitchFamily="18" charset="0"/>
              </a:rPr>
              <a:t>.</a:t>
            </a:r>
          </a:p>
        </p:txBody>
      </p:sp>
      <p:sp>
        <p:nvSpPr>
          <p:cNvPr id="9" name="TextBox 8">
            <a:extLst>
              <a:ext uri="{FF2B5EF4-FFF2-40B4-BE49-F238E27FC236}">
                <a16:creationId xmlns:a16="http://schemas.microsoft.com/office/drawing/2014/main" id="{DA5991B2-32D7-2D4C-B927-082A670A87A4}"/>
              </a:ext>
            </a:extLst>
          </p:cNvPr>
          <p:cNvSpPr txBox="1"/>
          <p:nvPr/>
        </p:nvSpPr>
        <p:spPr>
          <a:xfrm>
            <a:off x="684737" y="2571750"/>
            <a:ext cx="6327981" cy="453907"/>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b) </a:t>
            </a:r>
            <a:r>
              <a:rPr lang="vi-VN" sz="1500" dirty="0">
                <a:latin typeface="UTM Avo" panose="02040603050506020204" pitchFamily="18" charset="0"/>
              </a:rPr>
              <a:t>Tìm từ ngữ có tiếng chứa </a:t>
            </a:r>
            <a:r>
              <a:rPr lang="vi-VN" sz="1800" b="1" dirty="0">
                <a:solidFill>
                  <a:srgbClr val="FF0000"/>
                </a:solidFill>
                <a:latin typeface="UTM Avo" panose="02040603050506020204" pitchFamily="18" charset="0"/>
              </a:rPr>
              <a:t>iên</a:t>
            </a:r>
            <a:r>
              <a:rPr lang="vi-VN" sz="1500" dirty="0">
                <a:latin typeface="UTM Avo" panose="02040603050506020204" pitchFamily="18" charset="0"/>
              </a:rPr>
              <a:t> hoặc </a:t>
            </a:r>
            <a:r>
              <a:rPr lang="vi-VN" sz="1800" b="1" dirty="0">
                <a:solidFill>
                  <a:srgbClr val="FF0000"/>
                </a:solidFill>
                <a:latin typeface="UTM Avo" panose="02040603050506020204" pitchFamily="18" charset="0"/>
              </a:rPr>
              <a:t>iêng</a:t>
            </a:r>
            <a:r>
              <a:rPr lang="vi-VN" sz="1500" dirty="0">
                <a:latin typeface="UTM Avo" panose="02040603050506020204" pitchFamily="18" charset="0"/>
              </a:rPr>
              <a:t>.</a:t>
            </a:r>
          </a:p>
        </p:txBody>
      </p:sp>
      <p:graphicFrame>
        <p:nvGraphicFramePr>
          <p:cNvPr id="10" name="Table 9">
            <a:extLst>
              <a:ext uri="{FF2B5EF4-FFF2-40B4-BE49-F238E27FC236}">
                <a16:creationId xmlns:a16="http://schemas.microsoft.com/office/drawing/2014/main" id="{5C9AB58C-E5FE-F942-ACE8-59D647226159}"/>
              </a:ext>
            </a:extLst>
          </p:cNvPr>
          <p:cNvGraphicFramePr>
            <a:graphicFrameLocks noGrp="1"/>
          </p:cNvGraphicFramePr>
          <p:nvPr>
            <p:extLst>
              <p:ext uri="{D42A27DB-BD31-4B8C-83A1-F6EECF244321}">
                <p14:modId xmlns:p14="http://schemas.microsoft.com/office/powerpoint/2010/main" val="152877736"/>
              </p:ext>
            </p:extLst>
          </p:nvPr>
        </p:nvGraphicFramePr>
        <p:xfrm>
          <a:off x="1140817" y="1313271"/>
          <a:ext cx="3897713" cy="1145621"/>
        </p:xfrm>
        <a:graphic>
          <a:graphicData uri="http://schemas.openxmlformats.org/drawingml/2006/table">
            <a:tbl>
              <a:tblPr firstRow="1" firstCol="1" bandRow="1">
                <a:tableStyleId>{98A10E9E-05DE-497A-B104-E80DA98F5660}</a:tableStyleId>
              </a:tblPr>
              <a:tblGrid>
                <a:gridCol w="760392">
                  <a:extLst>
                    <a:ext uri="{9D8B030D-6E8A-4147-A177-3AD203B41FA5}">
                      <a16:colId xmlns:a16="http://schemas.microsoft.com/office/drawing/2014/main" val="1162369807"/>
                    </a:ext>
                  </a:extLst>
                </a:gridCol>
                <a:gridCol w="3137321">
                  <a:extLst>
                    <a:ext uri="{9D8B030D-6E8A-4147-A177-3AD203B41FA5}">
                      <a16:colId xmlns:a16="http://schemas.microsoft.com/office/drawing/2014/main" val="1509586747"/>
                    </a:ext>
                  </a:extLst>
                </a:gridCol>
              </a:tblGrid>
              <a:tr h="560203">
                <a:tc>
                  <a:txBody>
                    <a:bodyPr/>
                    <a:lstStyle/>
                    <a:p>
                      <a:pPr marL="7938" indent="0" algn="ctr">
                        <a:lnSpc>
                          <a:spcPct val="107000"/>
                        </a:lnSpc>
                        <a:tabLst/>
                      </a:pPr>
                      <a:r>
                        <a:rPr lang="en-US" sz="1800" dirty="0" err="1">
                          <a:effectLst/>
                          <a:latin typeface="UTM Avo" panose="02040603050506020204" pitchFamily="18" charset="0"/>
                          <a:ea typeface="Calibri" panose="020F0502020204030204" pitchFamily="34" charset="0"/>
                          <a:cs typeface="Times New Roman" panose="02020603050405020304" pitchFamily="18" charset="0"/>
                        </a:rPr>
                        <a:t>iu</a:t>
                      </a:r>
                      <a:endParaRPr lang="en-VN"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49213" indent="0" algn="l">
                        <a:lnSpc>
                          <a:spcPct val="107000"/>
                        </a:lnSpc>
                        <a:spcAft>
                          <a:spcPts val="800"/>
                        </a:spcAft>
                        <a:tabLst/>
                      </a:pPr>
                      <a:endParaRPr lang="en-VN"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857809"/>
                  </a:ext>
                </a:extLst>
              </a:tr>
              <a:tr h="585418">
                <a:tc>
                  <a:txBody>
                    <a:bodyPr/>
                    <a:lstStyle/>
                    <a:p>
                      <a:pPr marL="7938" indent="0" algn="ctr">
                        <a:lnSpc>
                          <a:spcPct val="107000"/>
                        </a:lnSpc>
                        <a:tabLst/>
                      </a:pPr>
                      <a:r>
                        <a:rPr lang="en-US" sz="1800" dirty="0" err="1">
                          <a:effectLst/>
                          <a:latin typeface="UTM Avo" panose="02040603050506020204" pitchFamily="18" charset="0"/>
                          <a:ea typeface="Calibri" panose="020F0502020204030204" pitchFamily="34" charset="0"/>
                          <a:cs typeface="Times New Roman" panose="02020603050405020304" pitchFamily="18" charset="0"/>
                        </a:rPr>
                        <a:t>ưu</a:t>
                      </a:r>
                      <a:endParaRPr lang="en-VN"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7938" indent="0" algn="l">
                        <a:lnSpc>
                          <a:spcPct val="107000"/>
                        </a:lnSpc>
                        <a:spcAft>
                          <a:spcPts val="800"/>
                        </a:spcAft>
                        <a:tabLst/>
                      </a:pPr>
                      <a:endParaRPr lang="en-VN"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85440108"/>
                  </a:ext>
                </a:extLst>
              </a:tr>
            </a:tbl>
          </a:graphicData>
        </a:graphic>
      </p:graphicFrame>
      <p:sp>
        <p:nvSpPr>
          <p:cNvPr id="4" name="Rectangle 3">
            <a:extLst>
              <a:ext uri="{FF2B5EF4-FFF2-40B4-BE49-F238E27FC236}">
                <a16:creationId xmlns:a16="http://schemas.microsoft.com/office/drawing/2014/main" id="{5A2D3542-ED56-DD4D-8F50-623E43BFBFE7}"/>
              </a:ext>
            </a:extLst>
          </p:cNvPr>
          <p:cNvSpPr/>
          <p:nvPr/>
        </p:nvSpPr>
        <p:spPr>
          <a:xfrm>
            <a:off x="1853826" y="1407533"/>
            <a:ext cx="1068241" cy="359650"/>
          </a:xfrm>
          <a:prstGeom prst="rect">
            <a:avLst/>
          </a:prstGeom>
        </p:spPr>
        <p:txBody>
          <a:bodyPr wrap="none">
            <a:spAutoFit/>
          </a:bodyPr>
          <a:lstStyle/>
          <a:p>
            <a:pPr marL="49213" lvl="0">
              <a:lnSpc>
                <a:spcPct val="107000"/>
              </a:lnSpc>
              <a:spcAft>
                <a:spcPts val="800"/>
              </a:spcAft>
            </a:pPr>
            <a:r>
              <a:rPr lang="en-US" sz="1800" dirty="0" err="1">
                <a:latin typeface="UTM Avo" panose="02040603050506020204" pitchFamily="18" charset="0"/>
              </a:rPr>
              <a:t>lưỡi</a:t>
            </a:r>
            <a:r>
              <a:rPr lang="en-US" sz="1800" dirty="0">
                <a:latin typeface="UTM Avo" panose="02040603050506020204" pitchFamily="18" charset="0"/>
              </a:rPr>
              <a:t> </a:t>
            </a:r>
            <a:r>
              <a:rPr lang="en-US" sz="1800" dirty="0" err="1">
                <a:latin typeface="UTM Avo" panose="02040603050506020204" pitchFamily="18" charset="0"/>
              </a:rPr>
              <a:t>r</a:t>
            </a:r>
            <a:r>
              <a:rPr lang="en-US" sz="1800" dirty="0" err="1">
                <a:solidFill>
                  <a:srgbClr val="FF0000"/>
                </a:solidFill>
                <a:latin typeface="UTM Avo" panose="02040603050506020204" pitchFamily="18" charset="0"/>
              </a:rPr>
              <a:t>ìu</a:t>
            </a:r>
            <a:r>
              <a:rPr lang="en-US" sz="1800" dirty="0">
                <a:latin typeface="UTM Avo" panose="02040603050506020204" pitchFamily="18" charset="0"/>
              </a:rPr>
              <a:t>, </a:t>
            </a:r>
            <a:endParaRPr lang="en-VN" sz="1800" dirty="0">
              <a:latin typeface="UTM Avo" panose="02040603050506020204" pitchFamily="18"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F5218C53-C7BC-024D-8580-D7A542238E6A}"/>
              </a:ext>
            </a:extLst>
          </p:cNvPr>
          <p:cNvSpPr/>
          <p:nvPr/>
        </p:nvSpPr>
        <p:spPr>
          <a:xfrm>
            <a:off x="2822077" y="1407533"/>
            <a:ext cx="1451038" cy="369332"/>
          </a:xfrm>
          <a:prstGeom prst="rect">
            <a:avLst/>
          </a:prstGeom>
        </p:spPr>
        <p:txBody>
          <a:bodyPr wrap="none">
            <a:spAutoFit/>
          </a:bodyPr>
          <a:lstStyle/>
          <a:p>
            <a:r>
              <a:rPr lang="en-US" sz="1800" dirty="0" err="1">
                <a:latin typeface="UTM Avo" panose="02040603050506020204" pitchFamily="18" charset="0"/>
              </a:rPr>
              <a:t>tr</a:t>
            </a:r>
            <a:r>
              <a:rPr lang="en-US" sz="1800" dirty="0" err="1">
                <a:solidFill>
                  <a:srgbClr val="FF0000"/>
                </a:solidFill>
                <a:latin typeface="UTM Avo" panose="02040603050506020204" pitchFamily="18" charset="0"/>
              </a:rPr>
              <a:t>ìu</a:t>
            </a:r>
            <a:r>
              <a:rPr lang="en-US" sz="1800" dirty="0">
                <a:latin typeface="UTM Avo" panose="02040603050506020204" pitchFamily="18" charset="0"/>
              </a:rPr>
              <a:t> </a:t>
            </a:r>
            <a:r>
              <a:rPr lang="en-US" sz="1800" dirty="0" err="1">
                <a:latin typeface="UTM Avo" panose="02040603050506020204" pitchFamily="18" charset="0"/>
              </a:rPr>
              <a:t>mến</a:t>
            </a:r>
            <a:r>
              <a:rPr lang="en-US" sz="1800" dirty="0">
                <a:latin typeface="UTM Avo" panose="02040603050506020204" pitchFamily="18" charset="0"/>
              </a:rPr>
              <a:t>, …</a:t>
            </a:r>
            <a:endParaRPr lang="en-VN" dirty="0"/>
          </a:p>
        </p:txBody>
      </p:sp>
      <p:sp>
        <p:nvSpPr>
          <p:cNvPr id="6" name="Rectangle 5">
            <a:extLst>
              <a:ext uri="{FF2B5EF4-FFF2-40B4-BE49-F238E27FC236}">
                <a16:creationId xmlns:a16="http://schemas.microsoft.com/office/drawing/2014/main" id="{8172E275-65E5-7347-8246-EA2BFED1ACAA}"/>
              </a:ext>
            </a:extLst>
          </p:cNvPr>
          <p:cNvSpPr/>
          <p:nvPr/>
        </p:nvSpPr>
        <p:spPr>
          <a:xfrm>
            <a:off x="1920320" y="1994137"/>
            <a:ext cx="1015021" cy="369332"/>
          </a:xfrm>
          <a:prstGeom prst="rect">
            <a:avLst/>
          </a:prstGeom>
        </p:spPr>
        <p:txBody>
          <a:bodyPr wrap="none">
            <a:spAutoFit/>
          </a:bodyPr>
          <a:lstStyle/>
          <a:p>
            <a:r>
              <a:rPr lang="en-US" sz="1800" dirty="0" err="1">
                <a:latin typeface="UTM Avo" panose="02040603050506020204" pitchFamily="18" charset="0"/>
              </a:rPr>
              <a:t>về</a:t>
            </a:r>
            <a:r>
              <a:rPr lang="en-US" sz="1800" dirty="0">
                <a:latin typeface="UTM Avo" panose="02040603050506020204" pitchFamily="18" charset="0"/>
              </a:rPr>
              <a:t> </a:t>
            </a:r>
            <a:r>
              <a:rPr lang="en-US" sz="1800" dirty="0" err="1">
                <a:solidFill>
                  <a:schemeClr val="tx1"/>
                </a:solidFill>
                <a:latin typeface="UTM Avo" panose="02040603050506020204" pitchFamily="18" charset="0"/>
              </a:rPr>
              <a:t>h</a:t>
            </a:r>
            <a:r>
              <a:rPr lang="en-US" sz="1800" dirty="0" err="1">
                <a:solidFill>
                  <a:srgbClr val="FF0000"/>
                </a:solidFill>
                <a:latin typeface="UTM Avo" panose="02040603050506020204" pitchFamily="18" charset="0"/>
              </a:rPr>
              <a:t>ưu</a:t>
            </a:r>
            <a:r>
              <a:rPr lang="en-US" sz="1800" dirty="0">
                <a:solidFill>
                  <a:srgbClr val="FF0000"/>
                </a:solidFill>
                <a:latin typeface="UTM Avo" panose="02040603050506020204" pitchFamily="18" charset="0"/>
              </a:rPr>
              <a:t>,</a:t>
            </a:r>
            <a:endParaRPr lang="en-VN" dirty="0">
              <a:solidFill>
                <a:srgbClr val="FF0000"/>
              </a:solidFill>
            </a:endParaRPr>
          </a:p>
        </p:txBody>
      </p:sp>
      <p:sp>
        <p:nvSpPr>
          <p:cNvPr id="15" name="Rectangle 14">
            <a:extLst>
              <a:ext uri="{FF2B5EF4-FFF2-40B4-BE49-F238E27FC236}">
                <a16:creationId xmlns:a16="http://schemas.microsoft.com/office/drawing/2014/main" id="{DF4E4E85-D7EB-5945-9CFB-DED36542FCB6}"/>
              </a:ext>
            </a:extLst>
          </p:cNvPr>
          <p:cNvSpPr/>
          <p:nvPr/>
        </p:nvSpPr>
        <p:spPr>
          <a:xfrm>
            <a:off x="2866726" y="1994137"/>
            <a:ext cx="1353256" cy="369332"/>
          </a:xfrm>
          <a:prstGeom prst="rect">
            <a:avLst/>
          </a:prstGeom>
        </p:spPr>
        <p:txBody>
          <a:bodyPr wrap="none">
            <a:spAutoFit/>
          </a:bodyPr>
          <a:lstStyle/>
          <a:p>
            <a:r>
              <a:rPr lang="en-US" sz="1800" dirty="0" err="1">
                <a:solidFill>
                  <a:schemeClr val="tx1"/>
                </a:solidFill>
                <a:latin typeface="UTM Avo" panose="02040603050506020204" pitchFamily="18" charset="0"/>
              </a:rPr>
              <a:t>quả</a:t>
            </a:r>
            <a:r>
              <a:rPr lang="en-US" sz="1800" dirty="0">
                <a:solidFill>
                  <a:schemeClr val="tx1"/>
                </a:solidFill>
                <a:latin typeface="UTM Avo" panose="02040603050506020204" pitchFamily="18" charset="0"/>
              </a:rPr>
              <a:t> </a:t>
            </a:r>
            <a:r>
              <a:rPr lang="en-US" sz="1800" dirty="0" err="1">
                <a:solidFill>
                  <a:schemeClr val="tx1"/>
                </a:solidFill>
                <a:latin typeface="UTM Avo" panose="02040603050506020204" pitchFamily="18" charset="0"/>
              </a:rPr>
              <a:t>l</a:t>
            </a:r>
            <a:r>
              <a:rPr lang="en-US" sz="1800" dirty="0" err="1">
                <a:solidFill>
                  <a:srgbClr val="FF0000"/>
                </a:solidFill>
                <a:latin typeface="UTM Avo" panose="02040603050506020204" pitchFamily="18" charset="0"/>
              </a:rPr>
              <a:t>ựu</a:t>
            </a:r>
            <a:r>
              <a:rPr lang="en-US" sz="1800" dirty="0">
                <a:solidFill>
                  <a:srgbClr val="FF0000"/>
                </a:solidFill>
                <a:latin typeface="UTM Avo" panose="02040603050506020204" pitchFamily="18" charset="0"/>
              </a:rPr>
              <a:t> </a:t>
            </a:r>
            <a:r>
              <a:rPr lang="en-US" sz="1800" dirty="0">
                <a:solidFill>
                  <a:schemeClr val="tx1"/>
                </a:solidFill>
                <a:latin typeface="UTM Avo" panose="02040603050506020204" pitchFamily="18" charset="0"/>
              </a:rPr>
              <a:t>....</a:t>
            </a:r>
            <a:endParaRPr lang="en-VN" dirty="0">
              <a:solidFill>
                <a:schemeClr val="tx1"/>
              </a:solidFill>
            </a:endParaRPr>
          </a:p>
        </p:txBody>
      </p:sp>
      <p:graphicFrame>
        <p:nvGraphicFramePr>
          <p:cNvPr id="21" name="Table 20">
            <a:extLst>
              <a:ext uri="{FF2B5EF4-FFF2-40B4-BE49-F238E27FC236}">
                <a16:creationId xmlns:a16="http://schemas.microsoft.com/office/drawing/2014/main" id="{BC27439E-7C15-364F-AC55-420AE0431CDC}"/>
              </a:ext>
            </a:extLst>
          </p:cNvPr>
          <p:cNvGraphicFramePr>
            <a:graphicFrameLocks noGrp="1"/>
          </p:cNvGraphicFramePr>
          <p:nvPr>
            <p:extLst>
              <p:ext uri="{D42A27DB-BD31-4B8C-83A1-F6EECF244321}">
                <p14:modId xmlns:p14="http://schemas.microsoft.com/office/powerpoint/2010/main" val="1949378559"/>
              </p:ext>
            </p:extLst>
          </p:nvPr>
        </p:nvGraphicFramePr>
        <p:xfrm>
          <a:off x="1140817" y="3138519"/>
          <a:ext cx="3897713" cy="1145621"/>
        </p:xfrm>
        <a:graphic>
          <a:graphicData uri="http://schemas.openxmlformats.org/drawingml/2006/table">
            <a:tbl>
              <a:tblPr firstRow="1" firstCol="1" bandRow="1">
                <a:tableStyleId>{98A10E9E-05DE-497A-B104-E80DA98F5660}</a:tableStyleId>
              </a:tblPr>
              <a:tblGrid>
                <a:gridCol w="760392">
                  <a:extLst>
                    <a:ext uri="{9D8B030D-6E8A-4147-A177-3AD203B41FA5}">
                      <a16:colId xmlns:a16="http://schemas.microsoft.com/office/drawing/2014/main" val="1162369807"/>
                    </a:ext>
                  </a:extLst>
                </a:gridCol>
                <a:gridCol w="3137321">
                  <a:extLst>
                    <a:ext uri="{9D8B030D-6E8A-4147-A177-3AD203B41FA5}">
                      <a16:colId xmlns:a16="http://schemas.microsoft.com/office/drawing/2014/main" val="1509586747"/>
                    </a:ext>
                  </a:extLst>
                </a:gridCol>
              </a:tblGrid>
              <a:tr h="560203">
                <a:tc>
                  <a:txBody>
                    <a:bodyPr/>
                    <a:lstStyle/>
                    <a:p>
                      <a:pPr marL="7938" indent="0" algn="ctr">
                        <a:lnSpc>
                          <a:spcPct val="107000"/>
                        </a:lnSpc>
                        <a:tabLst/>
                      </a:pPr>
                      <a:r>
                        <a:rPr lang="en-US" sz="1800" dirty="0" err="1">
                          <a:effectLst/>
                          <a:latin typeface="UTM Avo" panose="02040603050506020204" pitchFamily="18" charset="0"/>
                          <a:ea typeface="Calibri" panose="020F0502020204030204" pitchFamily="34" charset="0"/>
                          <a:cs typeface="Times New Roman" panose="02020603050405020304" pitchFamily="18" charset="0"/>
                        </a:rPr>
                        <a:t>iên</a:t>
                      </a:r>
                      <a:endParaRPr lang="en-VN"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49213" indent="0" algn="l">
                        <a:lnSpc>
                          <a:spcPct val="107000"/>
                        </a:lnSpc>
                        <a:spcAft>
                          <a:spcPts val="800"/>
                        </a:spcAft>
                        <a:tabLst/>
                      </a:pPr>
                      <a:endParaRPr lang="en-VN"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857809"/>
                  </a:ext>
                </a:extLst>
              </a:tr>
              <a:tr h="585418">
                <a:tc>
                  <a:txBody>
                    <a:bodyPr/>
                    <a:lstStyle/>
                    <a:p>
                      <a:pPr marL="7938" indent="0" algn="ctr">
                        <a:lnSpc>
                          <a:spcPct val="107000"/>
                        </a:lnSpc>
                        <a:tabLst/>
                      </a:pPr>
                      <a:r>
                        <a:rPr lang="en-US" sz="1800" dirty="0" err="1">
                          <a:effectLst/>
                          <a:latin typeface="UTM Avo" panose="02040603050506020204" pitchFamily="18" charset="0"/>
                          <a:ea typeface="Calibri" panose="020F0502020204030204" pitchFamily="34" charset="0"/>
                          <a:cs typeface="Times New Roman" panose="02020603050405020304" pitchFamily="18" charset="0"/>
                        </a:rPr>
                        <a:t>iêng</a:t>
                      </a:r>
                      <a:endParaRPr lang="en-VN"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7938" indent="0" algn="l">
                        <a:lnSpc>
                          <a:spcPct val="107000"/>
                        </a:lnSpc>
                        <a:spcAft>
                          <a:spcPts val="800"/>
                        </a:spcAft>
                        <a:tabLst/>
                      </a:pPr>
                      <a:endParaRPr lang="en-VN"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85440108"/>
                  </a:ext>
                </a:extLst>
              </a:tr>
            </a:tbl>
          </a:graphicData>
        </a:graphic>
      </p:graphicFrame>
      <p:sp>
        <p:nvSpPr>
          <p:cNvPr id="24" name="Rectangle 23">
            <a:extLst>
              <a:ext uri="{FF2B5EF4-FFF2-40B4-BE49-F238E27FC236}">
                <a16:creationId xmlns:a16="http://schemas.microsoft.com/office/drawing/2014/main" id="{95A4EA92-D8AE-2E44-9A40-FC4B801AB129}"/>
              </a:ext>
            </a:extLst>
          </p:cNvPr>
          <p:cNvSpPr/>
          <p:nvPr/>
        </p:nvSpPr>
        <p:spPr>
          <a:xfrm>
            <a:off x="1853826" y="3232781"/>
            <a:ext cx="1143583" cy="359650"/>
          </a:xfrm>
          <a:prstGeom prst="rect">
            <a:avLst/>
          </a:prstGeom>
        </p:spPr>
        <p:txBody>
          <a:bodyPr wrap="none">
            <a:spAutoFit/>
          </a:bodyPr>
          <a:lstStyle/>
          <a:p>
            <a:pPr marL="49213" lvl="0">
              <a:lnSpc>
                <a:spcPct val="107000"/>
              </a:lnSpc>
              <a:spcAft>
                <a:spcPts val="800"/>
              </a:spcAft>
            </a:pPr>
            <a:r>
              <a:rPr lang="en-US" sz="1800" dirty="0" err="1">
                <a:latin typeface="UTM Avo" panose="02040603050506020204" pitchFamily="18" charset="0"/>
              </a:rPr>
              <a:t>cô</a:t>
            </a:r>
            <a:r>
              <a:rPr lang="en-US" sz="1800" dirty="0">
                <a:latin typeface="UTM Avo" panose="02040603050506020204" pitchFamily="18" charset="0"/>
              </a:rPr>
              <a:t> </a:t>
            </a:r>
            <a:r>
              <a:rPr lang="en-US" sz="1800" dirty="0" err="1">
                <a:latin typeface="UTM Avo" panose="02040603050506020204" pitchFamily="18" charset="0"/>
              </a:rPr>
              <a:t>t</a:t>
            </a:r>
            <a:r>
              <a:rPr lang="en-US" sz="1800" dirty="0" err="1">
                <a:solidFill>
                  <a:srgbClr val="FF0000"/>
                </a:solidFill>
                <a:latin typeface="UTM Avo" panose="02040603050506020204" pitchFamily="18" charset="0"/>
              </a:rPr>
              <a:t>iên</a:t>
            </a:r>
            <a:r>
              <a:rPr lang="en-US" sz="1800" dirty="0">
                <a:latin typeface="UTM Avo" panose="02040603050506020204" pitchFamily="18" charset="0"/>
              </a:rPr>
              <a:t>, </a:t>
            </a:r>
            <a:endParaRPr lang="en-VN" sz="1800" dirty="0">
              <a:latin typeface="UTM Avo" panose="02040603050506020204" pitchFamily="18" charset="0"/>
              <a:ea typeface="Calibri" panose="020F0502020204030204" pitchFamily="34" charset="0"/>
              <a:cs typeface="Times New Roman" panose="02020603050405020304" pitchFamily="18" charset="0"/>
            </a:endParaRPr>
          </a:p>
        </p:txBody>
      </p:sp>
      <p:sp>
        <p:nvSpPr>
          <p:cNvPr id="28" name="Rectangle 27">
            <a:extLst>
              <a:ext uri="{FF2B5EF4-FFF2-40B4-BE49-F238E27FC236}">
                <a16:creationId xmlns:a16="http://schemas.microsoft.com/office/drawing/2014/main" id="{1F736B4D-90B8-A642-A40D-1D8ED9921100}"/>
              </a:ext>
            </a:extLst>
          </p:cNvPr>
          <p:cNvSpPr/>
          <p:nvPr/>
        </p:nvSpPr>
        <p:spPr>
          <a:xfrm>
            <a:off x="2822077" y="3232781"/>
            <a:ext cx="1641796" cy="369332"/>
          </a:xfrm>
          <a:prstGeom prst="rect">
            <a:avLst/>
          </a:prstGeom>
        </p:spPr>
        <p:txBody>
          <a:bodyPr wrap="none">
            <a:spAutoFit/>
          </a:bodyPr>
          <a:lstStyle/>
          <a:p>
            <a:r>
              <a:rPr lang="en-US" sz="1800" dirty="0" err="1">
                <a:latin typeface="UTM Avo" panose="02040603050506020204" pitchFamily="18" charset="0"/>
              </a:rPr>
              <a:t>m</a:t>
            </a:r>
            <a:r>
              <a:rPr lang="en-US" sz="1800" dirty="0" err="1">
                <a:solidFill>
                  <a:srgbClr val="FF0000"/>
                </a:solidFill>
                <a:latin typeface="UTM Avo" panose="02040603050506020204" pitchFamily="18" charset="0"/>
              </a:rPr>
              <a:t>iến</a:t>
            </a:r>
            <a:r>
              <a:rPr lang="en-US" sz="1800" dirty="0">
                <a:latin typeface="UTM Avo" panose="02040603050506020204" pitchFamily="18" charset="0"/>
              </a:rPr>
              <a:t> </a:t>
            </a:r>
            <a:r>
              <a:rPr lang="en-US" sz="1800" dirty="0" err="1">
                <a:latin typeface="UTM Avo" panose="02040603050506020204" pitchFamily="18" charset="0"/>
              </a:rPr>
              <a:t>lươn</a:t>
            </a:r>
            <a:r>
              <a:rPr lang="en-US" sz="1800" dirty="0">
                <a:latin typeface="UTM Avo" panose="02040603050506020204" pitchFamily="18" charset="0"/>
              </a:rPr>
              <a:t>, …</a:t>
            </a:r>
            <a:endParaRPr lang="en-VN" dirty="0"/>
          </a:p>
        </p:txBody>
      </p:sp>
      <p:sp>
        <p:nvSpPr>
          <p:cNvPr id="29" name="Rectangle 28">
            <a:extLst>
              <a:ext uri="{FF2B5EF4-FFF2-40B4-BE49-F238E27FC236}">
                <a16:creationId xmlns:a16="http://schemas.microsoft.com/office/drawing/2014/main" id="{37366B6E-1194-124B-99D7-E6B2E745181B}"/>
              </a:ext>
            </a:extLst>
          </p:cNvPr>
          <p:cNvSpPr/>
          <p:nvPr/>
        </p:nvSpPr>
        <p:spPr>
          <a:xfrm>
            <a:off x="1920320" y="3819385"/>
            <a:ext cx="1516762" cy="369332"/>
          </a:xfrm>
          <a:prstGeom prst="rect">
            <a:avLst/>
          </a:prstGeom>
        </p:spPr>
        <p:txBody>
          <a:bodyPr wrap="none">
            <a:spAutoFit/>
          </a:bodyPr>
          <a:lstStyle/>
          <a:p>
            <a:r>
              <a:rPr lang="en-US" sz="1800" dirty="0" err="1">
                <a:latin typeface="UTM Avo" panose="02040603050506020204" pitchFamily="18" charset="0"/>
              </a:rPr>
              <a:t>kh</a:t>
            </a:r>
            <a:r>
              <a:rPr lang="en-US" sz="1800" dirty="0" err="1">
                <a:solidFill>
                  <a:srgbClr val="FF0000"/>
                </a:solidFill>
                <a:latin typeface="UTM Avo" panose="02040603050506020204" pitchFamily="18" charset="0"/>
              </a:rPr>
              <a:t>iêng</a:t>
            </a:r>
            <a:r>
              <a:rPr lang="en-US" sz="1800" dirty="0">
                <a:latin typeface="UTM Avo" panose="02040603050506020204" pitchFamily="18" charset="0"/>
              </a:rPr>
              <a:t> </a:t>
            </a:r>
            <a:r>
              <a:rPr lang="en-US" sz="1800" dirty="0" err="1">
                <a:latin typeface="UTM Avo" panose="02040603050506020204" pitchFamily="18" charset="0"/>
              </a:rPr>
              <a:t>kiệu</a:t>
            </a:r>
            <a:r>
              <a:rPr lang="en-US" sz="1800" dirty="0">
                <a:solidFill>
                  <a:srgbClr val="FF0000"/>
                </a:solidFill>
                <a:latin typeface="UTM Avo" panose="02040603050506020204" pitchFamily="18" charset="0"/>
              </a:rPr>
              <a:t>,</a:t>
            </a:r>
            <a:endParaRPr lang="en-VN" dirty="0">
              <a:solidFill>
                <a:srgbClr val="FF0000"/>
              </a:solidFill>
            </a:endParaRPr>
          </a:p>
        </p:txBody>
      </p:sp>
      <p:sp>
        <p:nvSpPr>
          <p:cNvPr id="30" name="Rectangle 29">
            <a:extLst>
              <a:ext uri="{FF2B5EF4-FFF2-40B4-BE49-F238E27FC236}">
                <a16:creationId xmlns:a16="http://schemas.microsoft.com/office/drawing/2014/main" id="{29942AFB-B24E-1445-8391-84E0D6128E1E}"/>
              </a:ext>
            </a:extLst>
          </p:cNvPr>
          <p:cNvSpPr/>
          <p:nvPr/>
        </p:nvSpPr>
        <p:spPr>
          <a:xfrm>
            <a:off x="3300359" y="3819385"/>
            <a:ext cx="1786066" cy="369332"/>
          </a:xfrm>
          <a:prstGeom prst="rect">
            <a:avLst/>
          </a:prstGeom>
        </p:spPr>
        <p:txBody>
          <a:bodyPr wrap="none">
            <a:spAutoFit/>
          </a:bodyPr>
          <a:lstStyle/>
          <a:p>
            <a:r>
              <a:rPr lang="en-US" sz="1800" dirty="0" err="1">
                <a:solidFill>
                  <a:schemeClr val="tx1"/>
                </a:solidFill>
                <a:latin typeface="UTM Avo" panose="02040603050506020204" pitchFamily="18" charset="0"/>
              </a:rPr>
              <a:t>th</a:t>
            </a:r>
            <a:r>
              <a:rPr lang="en-US" sz="1800" dirty="0" err="1">
                <a:solidFill>
                  <a:srgbClr val="FF0000"/>
                </a:solidFill>
                <a:latin typeface="UTM Avo" panose="02040603050506020204" pitchFamily="18" charset="0"/>
              </a:rPr>
              <a:t>iêng</a:t>
            </a:r>
            <a:r>
              <a:rPr lang="en-US" sz="1800" dirty="0">
                <a:solidFill>
                  <a:schemeClr val="tx1"/>
                </a:solidFill>
                <a:latin typeface="UTM Avo" panose="02040603050506020204" pitchFamily="18" charset="0"/>
              </a:rPr>
              <a:t> </a:t>
            </a:r>
            <a:r>
              <a:rPr lang="en-US" sz="1800" dirty="0" err="1">
                <a:solidFill>
                  <a:schemeClr val="tx1"/>
                </a:solidFill>
                <a:latin typeface="UTM Avo" panose="02040603050506020204" pitchFamily="18" charset="0"/>
              </a:rPr>
              <a:t>l</a:t>
            </a:r>
            <a:r>
              <a:rPr lang="en-US" sz="1800" dirty="0" err="1">
                <a:solidFill>
                  <a:srgbClr val="FF0000"/>
                </a:solidFill>
                <a:latin typeface="UTM Avo" panose="02040603050506020204" pitchFamily="18" charset="0"/>
              </a:rPr>
              <a:t>iêng</a:t>
            </a:r>
            <a:r>
              <a:rPr lang="en-US" sz="1800" dirty="0">
                <a:solidFill>
                  <a:schemeClr val="tx1"/>
                </a:solidFill>
                <a:latin typeface="UTM Avo" panose="02040603050506020204" pitchFamily="18" charset="0"/>
              </a:rPr>
              <a:t>....</a:t>
            </a:r>
            <a:endParaRPr lang="en-VN" dirty="0">
              <a:solidFill>
                <a:schemeClr val="tx1"/>
              </a:solidFill>
            </a:endParaRPr>
          </a:p>
        </p:txBody>
      </p:sp>
    </p:spTree>
    <p:extLst>
      <p:ext uri="{BB962C8B-B14F-4D97-AF65-F5344CB8AC3E}">
        <p14:creationId xmlns:p14="http://schemas.microsoft.com/office/powerpoint/2010/main" val="55931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wipe(left)">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wipe(left)">
                                      <p:cBhvr>
                                        <p:cTn id="21" dur="500"/>
                                        <p:tgtEl>
                                          <p:spTgt spid="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build="p"/>
      <p:bldP spid="9" grpId="0" build="p"/>
      <p:bldP spid="4" grpId="0"/>
      <p:bldP spid="5" grpId="0"/>
      <p:bldP spid="6" grpId="0"/>
      <p:bldP spid="15" grpId="0"/>
      <p:bldP spid="24" grpId="0"/>
      <p:bldP spid="28" grpId="0"/>
      <p:bldP spid="29" grpId="0"/>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5E2A01A-37E7-4E49-A4B0-0BE4C4D94941}"/>
              </a:ext>
            </a:extLst>
          </p:cNvPr>
          <p:cNvGrpSpPr/>
          <p:nvPr/>
        </p:nvGrpSpPr>
        <p:grpSpPr>
          <a:xfrm>
            <a:off x="931611" y="1390819"/>
            <a:ext cx="4405927" cy="3318271"/>
            <a:chOff x="1417547" y="1264224"/>
            <a:chExt cx="4405927" cy="3318271"/>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id="{FF041EC8-55B2-4FCF-BB45-E1C5B0EA5B49}"/>
                </a:ext>
              </a:extLst>
            </p:cNvPr>
            <p:cNvSpPr txBox="1"/>
            <p:nvPr/>
          </p:nvSpPr>
          <p:spPr>
            <a:xfrm>
              <a:off x="1997286" y="3255980"/>
              <a:ext cx="3409987" cy="654731"/>
            </a:xfrm>
            <a:prstGeom prst="rect">
              <a:avLst/>
            </a:prstGeom>
            <a:noFill/>
          </p:spPr>
          <p:txBody>
            <a:bodyPr wrap="square" rtlCol="0">
              <a:spAutoFit/>
            </a:bodyPr>
            <a:lstStyle/>
            <a:p>
              <a:pPr algn="ctr">
                <a:lnSpc>
                  <a:spcPct val="150000"/>
                </a:lnSpc>
              </a:pPr>
              <a:r>
                <a:rPr lang="vi-VN" sz="2800" b="1">
                  <a:solidFill>
                    <a:srgbClr val="17479D"/>
                  </a:solidFill>
                  <a:latin typeface="UTM Avo" panose="02040603050506020204" pitchFamily="18" charset="0"/>
                </a:rPr>
                <a:t>LUYỆN TỪ VÀ CÂU</a:t>
              </a:r>
              <a:endParaRPr lang="en-US" sz="28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id="{1572C51F-CECB-48A7-8A70-7BA2BE8A7350}"/>
                </a:ext>
              </a:extLst>
            </p:cNvPr>
            <p:cNvSpPr txBox="1"/>
            <p:nvPr/>
          </p:nvSpPr>
          <p:spPr>
            <a:xfrm>
              <a:off x="2366264" y="2595991"/>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4</a:t>
              </a:r>
              <a:endParaRPr lang="en-US" sz="2800" b="1" dirty="0">
                <a:solidFill>
                  <a:schemeClr val="accent1">
                    <a:lumMod val="50000"/>
                  </a:schemeClr>
                </a:solidFill>
                <a:latin typeface="UTM Avo" panose="02040603050506020204" pitchFamily="18" charset="0"/>
              </a:endParaRPr>
            </a:p>
          </p:txBody>
        </p:sp>
      </p:grpSp>
      <p:pic>
        <p:nvPicPr>
          <p:cNvPr id="1026" name="Picture 2">
            <a:extLst>
              <a:ext uri="{FF2B5EF4-FFF2-40B4-BE49-F238E27FC236}">
                <a16:creationId xmlns:a16="http://schemas.microsoft.com/office/drawing/2014/main" id="{166231DB-40FF-4C3A-B8D2-2317012A90F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25695" y="3157026"/>
            <a:ext cx="1760560" cy="176056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85ED2183-2F89-DC4E-9F1A-A6AEF472A9EE}"/>
              </a:ext>
            </a:extLst>
          </p:cNvPr>
          <p:cNvGrpSpPr/>
          <p:nvPr/>
        </p:nvGrpSpPr>
        <p:grpSpPr>
          <a:xfrm>
            <a:off x="290855" y="670417"/>
            <a:ext cx="1639392" cy="628279"/>
            <a:chOff x="299533" y="629196"/>
            <a:chExt cx="1639392" cy="628279"/>
          </a:xfrm>
        </p:grpSpPr>
        <p:sp>
          <p:nvSpPr>
            <p:cNvPr id="16" name="TextBox 15">
              <a:extLst>
                <a:ext uri="{FF2B5EF4-FFF2-40B4-BE49-F238E27FC236}">
                  <a16:creationId xmlns:a16="http://schemas.microsoft.com/office/drawing/2014/main" id="{32882D84-5604-E043-9263-17B9B2571973}"/>
                </a:ext>
              </a:extLst>
            </p:cNvPr>
            <p:cNvSpPr txBox="1"/>
            <p:nvPr/>
          </p:nvSpPr>
          <p:spPr>
            <a:xfrm>
              <a:off x="325278" y="629196"/>
              <a:ext cx="1613647" cy="584775"/>
            </a:xfrm>
            <a:prstGeom prst="rect">
              <a:avLst/>
            </a:prstGeom>
            <a:noFill/>
          </p:spPr>
          <p:txBody>
            <a:bodyPr wrap="square" rtlCol="0">
              <a:spAutoFit/>
            </a:bodyPr>
            <a:lstStyle/>
            <a:p>
              <a:r>
                <a:rPr lang="en-US" sz="3200" dirty="0">
                  <a:solidFill>
                    <a:schemeClr val="accent1">
                      <a:lumMod val="50000"/>
                    </a:schemeClr>
                  </a:solidFill>
                  <a:latin typeface="UTM Cookies" panose="02040603050506020204" pitchFamily="18" charset="0"/>
                </a:rPr>
                <a:t>BÀI 20</a:t>
              </a:r>
            </a:p>
          </p:txBody>
        </p:sp>
        <p:sp>
          <p:nvSpPr>
            <p:cNvPr id="17" name="TextBox 16">
              <a:extLst>
                <a:ext uri="{FF2B5EF4-FFF2-40B4-BE49-F238E27FC236}">
                  <a16:creationId xmlns:a16="http://schemas.microsoft.com/office/drawing/2014/main" id="{123EE5DF-152A-1841-809C-22128105FCF5}"/>
                </a:ext>
              </a:extLst>
            </p:cNvPr>
            <p:cNvSpPr txBox="1"/>
            <p:nvPr/>
          </p:nvSpPr>
          <p:spPr>
            <a:xfrm>
              <a:off x="299533" y="672700"/>
              <a:ext cx="1613647" cy="584775"/>
            </a:xfrm>
            <a:prstGeom prst="rect">
              <a:avLst/>
            </a:prstGeom>
            <a:noFill/>
          </p:spPr>
          <p:txBody>
            <a:bodyPr wrap="square" rtlCol="0">
              <a:spAutoFit/>
            </a:bodyPr>
            <a:lstStyle/>
            <a:p>
              <a:r>
                <a:rPr lang="en-US" sz="3200" dirty="0">
                  <a:solidFill>
                    <a:schemeClr val="accent1"/>
                  </a:solidFill>
                  <a:latin typeface="UTM Cookies" panose="02040603050506020204" pitchFamily="18" charset="0"/>
                </a:rPr>
                <a:t>BÀI 20</a:t>
              </a:r>
            </a:p>
          </p:txBody>
        </p:sp>
      </p:grpSp>
      <p:sp>
        <p:nvSpPr>
          <p:cNvPr id="18" name="TextBox 17">
            <a:extLst>
              <a:ext uri="{FF2B5EF4-FFF2-40B4-BE49-F238E27FC236}">
                <a16:creationId xmlns:a16="http://schemas.microsoft.com/office/drawing/2014/main" id="{3DA570C9-EFCD-B848-9FBA-F9CC8E9510CB}"/>
              </a:ext>
            </a:extLst>
          </p:cNvPr>
          <p:cNvSpPr txBox="1"/>
          <p:nvPr/>
        </p:nvSpPr>
        <p:spPr>
          <a:xfrm>
            <a:off x="1739603" y="465713"/>
            <a:ext cx="4620268"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NHÍM NÂU KẾT BẠN</a:t>
            </a:r>
            <a:endParaRPr lang="en-US" sz="40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1488333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4">
            <a:extLst>
              <a:ext uri="{FF2B5EF4-FFF2-40B4-BE49-F238E27FC236}">
                <a16:creationId xmlns:a16="http://schemas.microsoft.com/office/drawing/2014/main" id="{FBB986BB-6921-4847-8593-0D270F07F4E6}"/>
              </a:ext>
            </a:extLst>
          </p:cNvPr>
          <p:cNvGraphicFramePr>
            <a:graphicFrameLocks noGrp="1"/>
          </p:cNvGraphicFramePr>
          <p:nvPr>
            <p:extLst>
              <p:ext uri="{D42A27DB-BD31-4B8C-83A1-F6EECF244321}">
                <p14:modId xmlns:p14="http://schemas.microsoft.com/office/powerpoint/2010/main" val="629462985"/>
              </p:ext>
            </p:extLst>
          </p:nvPr>
        </p:nvGraphicFramePr>
        <p:xfrm>
          <a:off x="453190" y="833609"/>
          <a:ext cx="5951620" cy="2547212"/>
        </p:xfrm>
        <a:graphic>
          <a:graphicData uri="http://schemas.openxmlformats.org/drawingml/2006/table">
            <a:tbl>
              <a:tblPr firstRow="1" bandRow="1">
                <a:tableStyleId>{98A10E9E-05DE-497A-B104-E80DA98F5660}</a:tableStyleId>
              </a:tblPr>
              <a:tblGrid>
                <a:gridCol w="2975810">
                  <a:extLst>
                    <a:ext uri="{9D8B030D-6E8A-4147-A177-3AD203B41FA5}">
                      <a16:colId xmlns:a16="http://schemas.microsoft.com/office/drawing/2014/main" val="3299483142"/>
                    </a:ext>
                  </a:extLst>
                </a:gridCol>
                <a:gridCol w="2975810">
                  <a:extLst>
                    <a:ext uri="{9D8B030D-6E8A-4147-A177-3AD203B41FA5}">
                      <a16:colId xmlns:a16="http://schemas.microsoft.com/office/drawing/2014/main" val="3025024103"/>
                    </a:ext>
                  </a:extLst>
                </a:gridCol>
              </a:tblGrid>
              <a:tr h="573739">
                <a:tc>
                  <a:txBody>
                    <a:bodyPr/>
                    <a:lstStyle/>
                    <a:p>
                      <a:pPr algn="ctr"/>
                      <a:r>
                        <a:rPr lang="en-VN" sz="1600" dirty="0">
                          <a:latin typeface="UTM Avo" panose="02040603050506020204" pitchFamily="18" charset="0"/>
                        </a:rPr>
                        <a:t>Từ ngữ chỉ hoạt động</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VN" sz="1600" dirty="0">
                          <a:latin typeface="UTM Avo" panose="02040603050506020204" pitchFamily="18" charset="0"/>
                        </a:rPr>
                        <a:t>Từ ngữ chỉ đặc điểm</a:t>
                      </a:r>
                    </a:p>
                  </a:txBody>
                  <a:tcPr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76617747"/>
                  </a:ext>
                </a:extLst>
              </a:tr>
              <a:tr h="1973473">
                <a:tc>
                  <a:txBody>
                    <a:bodyPr/>
                    <a:lstStyle/>
                    <a:p>
                      <a:endParaRPr lang="en-VN" dirty="0"/>
                    </a:p>
                    <a:p>
                      <a:endParaRPr lang="en-VN" dirty="0"/>
                    </a:p>
                    <a:p>
                      <a:endParaRPr lang="en-VN" dirty="0"/>
                    </a:p>
                    <a:p>
                      <a:endParaRPr lang="en-VN" dirty="0"/>
                    </a:p>
                    <a:p>
                      <a:endParaRPr lang="en-VN" dirty="0"/>
                    </a:p>
                    <a:p>
                      <a:endParaRPr lang="en-VN" dirty="0"/>
                    </a:p>
                    <a:p>
                      <a:endParaRPr lang="en-VN" dirty="0"/>
                    </a:p>
                    <a:p>
                      <a:endParaRPr lang="en-VN" dirty="0"/>
                    </a:p>
                    <a:p>
                      <a:endParaRPr lang="en-VN" dirty="0"/>
                    </a:p>
                    <a:p>
                      <a:endParaRPr lang="en-VN" dirty="0"/>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VN" dirty="0"/>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1163132"/>
                  </a:ext>
                </a:extLst>
              </a:tr>
            </a:tbl>
          </a:graphicData>
        </a:graphic>
      </p:graphicFrame>
      <p:sp>
        <p:nvSpPr>
          <p:cNvPr id="22" name="TextBox 21">
            <a:extLst>
              <a:ext uri="{FF2B5EF4-FFF2-40B4-BE49-F238E27FC236}">
                <a16:creationId xmlns:a16="http://schemas.microsoft.com/office/drawing/2014/main" id="{950C902B-43A1-4FFF-8147-8E8C5CEBAFB1}"/>
              </a:ext>
            </a:extLst>
          </p:cNvPr>
          <p:cNvSpPr txBox="1"/>
          <p:nvPr/>
        </p:nvSpPr>
        <p:spPr>
          <a:xfrm>
            <a:off x="267279" y="262256"/>
            <a:ext cx="4894730" cy="400110"/>
          </a:xfrm>
          <a:prstGeom prst="rect">
            <a:avLst/>
          </a:prstGeom>
          <a:noFill/>
        </p:spPr>
        <p:txBody>
          <a:bodyPr wrap="square" rtlCol="0">
            <a:spAutoFit/>
          </a:bodyPr>
          <a:lstStyle/>
          <a:p>
            <a:r>
              <a:rPr lang="en-US" sz="2000" b="1" dirty="0">
                <a:solidFill>
                  <a:schemeClr val="accent4">
                    <a:lumMod val="50000"/>
                  </a:schemeClr>
                </a:solidFill>
                <a:latin typeface="UTM Avo" panose="02040603050506020204" pitchFamily="18" charset="0"/>
              </a:rPr>
              <a:t>1. </a:t>
            </a:r>
            <a:r>
              <a:rPr lang="en-US" sz="2000" b="1" dirty="0" err="1">
                <a:solidFill>
                  <a:schemeClr val="accent4">
                    <a:lumMod val="50000"/>
                  </a:schemeClr>
                </a:solidFill>
                <a:latin typeface="UTM Avo" panose="02040603050506020204" pitchFamily="18" charset="0"/>
              </a:rPr>
              <a:t>Tìm</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từ</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ngữ</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chỉ</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tình</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cảm</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bạn</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bè</a:t>
            </a:r>
            <a:r>
              <a:rPr lang="en-US" sz="2000" b="1" dirty="0">
                <a:solidFill>
                  <a:schemeClr val="accent4">
                    <a:lumMod val="50000"/>
                  </a:schemeClr>
                </a:solidFill>
                <a:latin typeface="UTM Avo" panose="02040603050506020204" pitchFamily="18" charset="0"/>
              </a:rPr>
              <a:t>.</a:t>
            </a:r>
          </a:p>
        </p:txBody>
      </p:sp>
      <p:grpSp>
        <p:nvGrpSpPr>
          <p:cNvPr id="5" name="Group 4">
            <a:extLst>
              <a:ext uri="{FF2B5EF4-FFF2-40B4-BE49-F238E27FC236}">
                <a16:creationId xmlns:a16="http://schemas.microsoft.com/office/drawing/2014/main" id="{48D4E66A-7C5E-7C43-9F59-345E3BD1171F}"/>
              </a:ext>
            </a:extLst>
          </p:cNvPr>
          <p:cNvGrpSpPr/>
          <p:nvPr/>
        </p:nvGrpSpPr>
        <p:grpSpPr>
          <a:xfrm>
            <a:off x="343487" y="3444771"/>
            <a:ext cx="1929662" cy="838634"/>
            <a:chOff x="548959" y="3083251"/>
            <a:chExt cx="1912955" cy="751142"/>
          </a:xfrm>
        </p:grpSpPr>
        <p:pic>
          <p:nvPicPr>
            <p:cNvPr id="1026"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1C5ADEE9-95D4-5447-A3A2-9257C54D6446}"/>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8611" r="90556">
                          <a14:foregroundMark x1="90833" y1="59444" x2="90833" y2="59444"/>
                          <a14:foregroundMark x1="8611" y1="58056" x2="8611" y2="58056"/>
                        </a14:backgroundRemoval>
                      </a14:imgEffect>
                      <a14:imgEffect>
                        <a14:sharpenSoften amount="47000"/>
                      </a14:imgEffect>
                      <a14:imgEffect>
                        <a14:colorTemperature colorTemp="11200"/>
                      </a14:imgEffect>
                    </a14:imgLayer>
                  </a14:imgProps>
                </a:ext>
                <a:ext uri="{28A0092B-C50C-407E-A947-70E740481C1C}">
                  <a14:useLocalDpi xmlns:a14="http://schemas.microsoft.com/office/drawing/2010/main" val="0"/>
                </a:ext>
              </a:extLst>
            </a:blip>
            <a:srcRect l="2960" t="28036" r="2346" b="25434"/>
            <a:stretch/>
          </p:blipFill>
          <p:spPr bwMode="auto">
            <a:xfrm>
              <a:off x="548959" y="3083251"/>
              <a:ext cx="1808980" cy="7511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2028D78-1377-4646-89CF-FAEBF6553092}"/>
                </a:ext>
              </a:extLst>
            </p:cNvPr>
            <p:cNvSpPr txBox="1"/>
            <p:nvPr/>
          </p:nvSpPr>
          <p:spPr>
            <a:xfrm>
              <a:off x="767228" y="3334552"/>
              <a:ext cx="1694686" cy="404792"/>
            </a:xfrm>
            <a:prstGeom prst="rect">
              <a:avLst/>
            </a:prstGeom>
            <a:noFill/>
          </p:spPr>
          <p:txBody>
            <a:bodyPr wrap="none" rtlCol="0">
              <a:spAutoFit/>
            </a:bodyPr>
            <a:lstStyle/>
            <a:p>
              <a:r>
                <a:rPr lang="en-US" sz="1600" dirty="0">
                  <a:latin typeface="UTM Avo" panose="02040603050506020204" pitchFamily="18" charset="0"/>
                </a:rPr>
                <a:t>n</a:t>
              </a:r>
              <a:r>
                <a:rPr lang="en-VN" sz="1600" dirty="0">
                  <a:latin typeface="UTM Avo" panose="02040603050506020204" pitchFamily="18" charset="0"/>
                </a:rPr>
                <a:t>hường bạn</a:t>
              </a:r>
            </a:p>
          </p:txBody>
        </p:sp>
      </p:grpSp>
      <p:grpSp>
        <p:nvGrpSpPr>
          <p:cNvPr id="8" name="Group 7">
            <a:extLst>
              <a:ext uri="{FF2B5EF4-FFF2-40B4-BE49-F238E27FC236}">
                <a16:creationId xmlns:a16="http://schemas.microsoft.com/office/drawing/2014/main" id="{91399C9E-2F80-644D-948D-39AA10292570}"/>
              </a:ext>
            </a:extLst>
          </p:cNvPr>
          <p:cNvGrpSpPr/>
          <p:nvPr/>
        </p:nvGrpSpPr>
        <p:grpSpPr>
          <a:xfrm>
            <a:off x="3187283" y="4100501"/>
            <a:ext cx="1685463" cy="895743"/>
            <a:chOff x="3018088" y="3566909"/>
            <a:chExt cx="1670870" cy="802294"/>
          </a:xfrm>
        </p:grpSpPr>
        <p:pic>
          <p:nvPicPr>
            <p:cNvPr id="9"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36DFA0FC-4A92-5347-AE13-CB8680D8CEDF}"/>
                </a:ext>
              </a:extLst>
            </p:cNvPr>
            <p:cNvPicPr>
              <a:picLocks noChangeAspect="1" noChangeArrowheads="1"/>
            </p:cNvPicPr>
            <p:nvPr/>
          </p:nvPicPr>
          <p:blipFill rotWithShape="1">
            <a:blip r:embed="rId5">
              <a:duotone>
                <a:prstClr val="black"/>
                <a:schemeClr val="accent1">
                  <a:tint val="45000"/>
                  <a:satMod val="400000"/>
                </a:schemeClr>
              </a:duotone>
              <a:extLst>
                <a:ext uri="{BEBA8EAE-BF5A-486C-A8C5-ECC9F3942E4B}">
                  <a14:imgProps xmlns:a14="http://schemas.microsoft.com/office/drawing/2010/main">
                    <a14:imgLayer r:embed="rId6">
                      <a14:imgEffect>
                        <a14:backgroundRemoval t="10000" b="90000" l="8611" r="90556">
                          <a14:foregroundMark x1="90833" y1="59444" x2="90833" y2="59444"/>
                          <a14:foregroundMark x1="8611" y1="58056" x2="8611" y2="58056"/>
                        </a14:backgroundRemoval>
                      </a14:imgEffect>
                      <a14:imgEffect>
                        <a14:sharpenSoften amount="46000"/>
                      </a14:imgEffect>
                    </a14:imgLayer>
                  </a14:imgProps>
                </a:ext>
                <a:ext uri="{28A0092B-C50C-407E-A947-70E740481C1C}">
                  <a14:useLocalDpi xmlns:a14="http://schemas.microsoft.com/office/drawing/2010/main" val="0"/>
                </a:ext>
              </a:extLst>
            </a:blip>
            <a:srcRect l="2960" t="28036" r="2346" b="25434"/>
            <a:stretch/>
          </p:blipFill>
          <p:spPr bwMode="auto">
            <a:xfrm>
              <a:off x="3018088" y="3566909"/>
              <a:ext cx="1670870" cy="80229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0A56B39E-C17B-B94D-9E4C-256565BC6971}"/>
                </a:ext>
              </a:extLst>
            </p:cNvPr>
            <p:cNvSpPr txBox="1"/>
            <p:nvPr/>
          </p:nvSpPr>
          <p:spPr>
            <a:xfrm>
              <a:off x="3340961" y="3810080"/>
              <a:ext cx="982961" cy="369332"/>
            </a:xfrm>
            <a:prstGeom prst="rect">
              <a:avLst/>
            </a:prstGeom>
            <a:noFill/>
          </p:spPr>
          <p:txBody>
            <a:bodyPr wrap="none" rtlCol="0">
              <a:spAutoFit/>
            </a:bodyPr>
            <a:lstStyle/>
            <a:p>
              <a:r>
                <a:rPr lang="vi-VN" sz="1800" dirty="0">
                  <a:latin typeface="UTM Avo" panose="02040603050506020204" pitchFamily="18" charset="0"/>
                </a:rPr>
                <a:t>chia sẻ</a:t>
              </a:r>
              <a:endParaRPr lang="en-VN" sz="1800" dirty="0">
                <a:latin typeface="UTM Avo" panose="02040603050506020204" pitchFamily="18" charset="0"/>
              </a:endParaRPr>
            </a:p>
          </p:txBody>
        </p:sp>
      </p:grpSp>
      <p:grpSp>
        <p:nvGrpSpPr>
          <p:cNvPr id="7" name="Group 6">
            <a:extLst>
              <a:ext uri="{FF2B5EF4-FFF2-40B4-BE49-F238E27FC236}">
                <a16:creationId xmlns:a16="http://schemas.microsoft.com/office/drawing/2014/main" id="{7EDEA1EE-C9A6-164B-B334-EB9D26D77D00}"/>
              </a:ext>
            </a:extLst>
          </p:cNvPr>
          <p:cNvGrpSpPr/>
          <p:nvPr/>
        </p:nvGrpSpPr>
        <p:grpSpPr>
          <a:xfrm>
            <a:off x="4380130" y="3317991"/>
            <a:ext cx="1597680" cy="872250"/>
            <a:chOff x="4780150" y="2978288"/>
            <a:chExt cx="1583847" cy="781252"/>
          </a:xfrm>
        </p:grpSpPr>
        <p:pic>
          <p:nvPicPr>
            <p:cNvPr id="10"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E0D1893E-C98A-5949-9036-4162606CCA10}"/>
                </a:ext>
              </a:extLst>
            </p:cNvPr>
            <p:cNvPicPr>
              <a:picLocks noChangeAspect="1" noChangeArrowheads="1"/>
            </p:cNvPicPr>
            <p:nvPr/>
          </p:nvPicPr>
          <p:blipFill rotWithShape="1">
            <a:blip r:embed="rId7">
              <a:duotone>
                <a:prstClr val="black"/>
                <a:schemeClr val="accent6">
                  <a:tint val="45000"/>
                  <a:satMod val="400000"/>
                </a:schemeClr>
              </a:duotone>
              <a:extLst>
                <a:ext uri="{BEBA8EAE-BF5A-486C-A8C5-ECC9F3942E4B}">
                  <a14:imgProps xmlns:a14="http://schemas.microsoft.com/office/drawing/2010/main">
                    <a14:imgLayer r:embed="rId8">
                      <a14:imgEffect>
                        <a14:backgroundRemoval t="10000" b="90000" l="8611" r="90556">
                          <a14:foregroundMark x1="90833" y1="59444" x2="90833" y2="59444"/>
                          <a14:foregroundMark x1="8611" y1="58056" x2="8611" y2="58056"/>
                        </a14:backgroundRemoval>
                      </a14:imgEffect>
                      <a14:imgEffect>
                        <a14:sharpenSoften amount="39000"/>
                      </a14:imgEffect>
                    </a14:imgLayer>
                  </a14:imgProps>
                </a:ext>
                <a:ext uri="{28A0092B-C50C-407E-A947-70E740481C1C}">
                  <a14:useLocalDpi xmlns:a14="http://schemas.microsoft.com/office/drawing/2010/main" val="0"/>
                </a:ext>
              </a:extLst>
            </a:blip>
            <a:srcRect l="2960" t="28036" r="2346" b="25434"/>
            <a:stretch/>
          </p:blipFill>
          <p:spPr bwMode="auto">
            <a:xfrm>
              <a:off x="4780150" y="2978288"/>
              <a:ext cx="1583847" cy="78125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CE258A84-1CD0-C345-9C8B-81320BEAF23A}"/>
                </a:ext>
              </a:extLst>
            </p:cNvPr>
            <p:cNvSpPr txBox="1"/>
            <p:nvPr/>
          </p:nvSpPr>
          <p:spPr>
            <a:xfrm>
              <a:off x="5072889" y="3197536"/>
              <a:ext cx="1058303" cy="369332"/>
            </a:xfrm>
            <a:prstGeom prst="rect">
              <a:avLst/>
            </a:prstGeom>
            <a:noFill/>
          </p:spPr>
          <p:txBody>
            <a:bodyPr wrap="none" rtlCol="0">
              <a:spAutoFit/>
            </a:bodyPr>
            <a:lstStyle/>
            <a:p>
              <a:r>
                <a:rPr lang="vi-VN" sz="1800" dirty="0">
                  <a:latin typeface="UTM Avo" panose="02040603050506020204" pitchFamily="18" charset="0"/>
                </a:rPr>
                <a:t>giúp đỡ</a:t>
              </a:r>
              <a:endParaRPr lang="en-VN" sz="1800" dirty="0">
                <a:latin typeface="UTM Avo" panose="02040603050506020204" pitchFamily="18" charset="0"/>
              </a:endParaRPr>
            </a:p>
          </p:txBody>
        </p:sp>
      </p:grpSp>
      <p:grpSp>
        <p:nvGrpSpPr>
          <p:cNvPr id="6" name="Group 5">
            <a:extLst>
              <a:ext uri="{FF2B5EF4-FFF2-40B4-BE49-F238E27FC236}">
                <a16:creationId xmlns:a16="http://schemas.microsoft.com/office/drawing/2014/main" id="{31F05088-02D9-8849-8214-E1B2FC4E11B9}"/>
              </a:ext>
            </a:extLst>
          </p:cNvPr>
          <p:cNvGrpSpPr/>
          <p:nvPr/>
        </p:nvGrpSpPr>
        <p:grpSpPr>
          <a:xfrm>
            <a:off x="1427492" y="4115150"/>
            <a:ext cx="1621458" cy="921113"/>
            <a:chOff x="1296209" y="4151193"/>
            <a:chExt cx="1607419" cy="825017"/>
          </a:xfrm>
        </p:grpSpPr>
        <p:pic>
          <p:nvPicPr>
            <p:cNvPr id="12"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C039B0F0-C255-9A4A-B63C-9B571CCA3F50}"/>
                </a:ext>
              </a:extLst>
            </p:cNvPr>
            <p:cNvPicPr>
              <a:picLocks noChangeAspect="1" noChangeArrowheads="1"/>
            </p:cNvPicPr>
            <p:nvPr/>
          </p:nvPicPr>
          <p:blipFill rotWithShape="1">
            <a:blip r:embed="rId9">
              <a:biLevel thresh="75000"/>
              <a:extLst>
                <a:ext uri="{BEBA8EAE-BF5A-486C-A8C5-ECC9F3942E4B}">
                  <a14:imgProps xmlns:a14="http://schemas.microsoft.com/office/drawing/2010/main">
                    <a14:imgLayer r:embed="rId10">
                      <a14:imgEffect>
                        <a14:backgroundRemoval t="10000" b="90000" l="8611" r="90556">
                          <a14:foregroundMark x1="90833" y1="59444" x2="90833" y2="59444"/>
                          <a14:foregroundMark x1="8611" y1="58056" x2="8611" y2="58056"/>
                        </a14:backgroundRemoval>
                      </a14:imgEffect>
                      <a14:imgEffect>
                        <a14:sharpenSoften amount="56000"/>
                      </a14:imgEffect>
                    </a14:imgLayer>
                  </a14:imgProps>
                </a:ext>
                <a:ext uri="{28A0092B-C50C-407E-A947-70E740481C1C}">
                  <a14:useLocalDpi xmlns:a14="http://schemas.microsoft.com/office/drawing/2010/main" val="0"/>
                </a:ext>
              </a:extLst>
            </a:blip>
            <a:srcRect l="2960" t="28036" r="2346" b="25434"/>
            <a:stretch/>
          </p:blipFill>
          <p:spPr bwMode="auto">
            <a:xfrm>
              <a:off x="1296209" y="4151193"/>
              <a:ext cx="1607419" cy="82501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B9D572D7-00B8-8840-9109-52322ED29DA0}"/>
                </a:ext>
              </a:extLst>
            </p:cNvPr>
            <p:cNvSpPr txBox="1"/>
            <p:nvPr/>
          </p:nvSpPr>
          <p:spPr>
            <a:xfrm>
              <a:off x="1485299" y="4444701"/>
              <a:ext cx="1249060" cy="369332"/>
            </a:xfrm>
            <a:prstGeom prst="rect">
              <a:avLst/>
            </a:prstGeom>
            <a:noFill/>
          </p:spPr>
          <p:txBody>
            <a:bodyPr wrap="none" rtlCol="0">
              <a:spAutoFit/>
            </a:bodyPr>
            <a:lstStyle/>
            <a:p>
              <a:r>
                <a:rPr lang="vi-VN" sz="1800" dirty="0">
                  <a:latin typeface="UTM Avo" panose="02040603050506020204" pitchFamily="18" charset="0"/>
                </a:rPr>
                <a:t>chăm chỉ</a:t>
              </a:r>
              <a:endParaRPr lang="en-VN" sz="1800" dirty="0">
                <a:latin typeface="UTM Avo" panose="02040603050506020204" pitchFamily="18" charset="0"/>
              </a:endParaRPr>
            </a:p>
          </p:txBody>
        </p:sp>
      </p:grpSp>
      <p:grpSp>
        <p:nvGrpSpPr>
          <p:cNvPr id="13" name="Group 12">
            <a:extLst>
              <a:ext uri="{FF2B5EF4-FFF2-40B4-BE49-F238E27FC236}">
                <a16:creationId xmlns:a16="http://schemas.microsoft.com/office/drawing/2014/main" id="{CA0B1512-29D6-B147-B93D-988FE4AE5050}"/>
              </a:ext>
            </a:extLst>
          </p:cNvPr>
          <p:cNvGrpSpPr/>
          <p:nvPr/>
        </p:nvGrpSpPr>
        <p:grpSpPr>
          <a:xfrm>
            <a:off x="4951664" y="4071907"/>
            <a:ext cx="1624471" cy="924337"/>
            <a:chOff x="4739992" y="4151355"/>
            <a:chExt cx="1610406" cy="827905"/>
          </a:xfrm>
        </p:grpSpPr>
        <p:pic>
          <p:nvPicPr>
            <p:cNvPr id="11"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64C789F4-CBCE-5441-8C34-23232C70A9CE}"/>
                </a:ext>
              </a:extLst>
            </p:cNvPr>
            <p:cNvPicPr>
              <a:picLocks noChangeAspect="1" noChangeArrowheads="1"/>
            </p:cNvPicPr>
            <p:nvPr/>
          </p:nvPicPr>
          <p:blipFill rotWithShape="1">
            <a:blip r:embed="rId11">
              <a:duotone>
                <a:prstClr val="black"/>
                <a:schemeClr val="accent4">
                  <a:tint val="45000"/>
                  <a:satMod val="400000"/>
                </a:schemeClr>
              </a:duotone>
              <a:extLst>
                <a:ext uri="{BEBA8EAE-BF5A-486C-A8C5-ECC9F3942E4B}">
                  <a14:imgProps xmlns:a14="http://schemas.microsoft.com/office/drawing/2010/main">
                    <a14:imgLayer r:embed="rId12">
                      <a14:imgEffect>
                        <a14:backgroundRemoval t="10000" b="90000" l="8611" r="90556">
                          <a14:foregroundMark x1="90833" y1="59444" x2="90833" y2="59444"/>
                          <a14:foregroundMark x1="8611" y1="58056" x2="8611" y2="58056"/>
                        </a14:backgroundRemoval>
                      </a14:imgEffect>
                      <a14:imgEffect>
                        <a14:sharpenSoften amount="48000"/>
                      </a14:imgEffect>
                    </a14:imgLayer>
                  </a14:imgProps>
                </a:ext>
                <a:ext uri="{28A0092B-C50C-407E-A947-70E740481C1C}">
                  <a14:useLocalDpi xmlns:a14="http://schemas.microsoft.com/office/drawing/2010/main" val="0"/>
                </a:ext>
              </a:extLst>
            </a:blip>
            <a:srcRect l="2960" t="28036" r="2346" b="25434"/>
            <a:stretch/>
          </p:blipFill>
          <p:spPr bwMode="auto">
            <a:xfrm>
              <a:off x="4739992" y="4151355"/>
              <a:ext cx="1610406" cy="82790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05F7A0EC-90FF-0549-90AA-E91BE3879A32}"/>
                </a:ext>
              </a:extLst>
            </p:cNvPr>
            <p:cNvSpPr txBox="1"/>
            <p:nvPr/>
          </p:nvSpPr>
          <p:spPr>
            <a:xfrm>
              <a:off x="5054515" y="4414197"/>
              <a:ext cx="981359" cy="369332"/>
            </a:xfrm>
            <a:prstGeom prst="rect">
              <a:avLst/>
            </a:prstGeom>
            <a:noFill/>
          </p:spPr>
          <p:txBody>
            <a:bodyPr wrap="none" rtlCol="0">
              <a:spAutoFit/>
            </a:bodyPr>
            <a:lstStyle/>
            <a:p>
              <a:r>
                <a:rPr lang="vi-VN" sz="1800" dirty="0">
                  <a:latin typeface="UTM Avo" panose="02040603050506020204" pitchFamily="18" charset="0"/>
                </a:rPr>
                <a:t>tươi vui</a:t>
              </a:r>
              <a:endParaRPr lang="en-VN" sz="1800" dirty="0">
                <a:latin typeface="UTM Avo" panose="02040603050506020204" pitchFamily="18" charset="0"/>
              </a:endParaRPr>
            </a:p>
          </p:txBody>
        </p:sp>
      </p:grpSp>
      <p:grpSp>
        <p:nvGrpSpPr>
          <p:cNvPr id="24" name="Group 23">
            <a:extLst>
              <a:ext uri="{FF2B5EF4-FFF2-40B4-BE49-F238E27FC236}">
                <a16:creationId xmlns:a16="http://schemas.microsoft.com/office/drawing/2014/main" id="{6661D9E1-B944-BF42-A41C-FBB7D4819454}"/>
              </a:ext>
            </a:extLst>
          </p:cNvPr>
          <p:cNvGrpSpPr/>
          <p:nvPr/>
        </p:nvGrpSpPr>
        <p:grpSpPr>
          <a:xfrm>
            <a:off x="2439466" y="3362867"/>
            <a:ext cx="1719754" cy="875432"/>
            <a:chOff x="1193891" y="4197349"/>
            <a:chExt cx="1704864" cy="784102"/>
          </a:xfrm>
        </p:grpSpPr>
        <p:pic>
          <p:nvPicPr>
            <p:cNvPr id="25"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35CAEE17-B46F-8244-8E0B-DAA97B00CD14}"/>
                </a:ext>
              </a:extLst>
            </p:cNvPr>
            <p:cNvPicPr>
              <a:picLocks noChangeAspect="1" noChangeArrowheads="1"/>
            </p:cNvPicPr>
            <p:nvPr/>
          </p:nvPicPr>
          <p:blipFill rotWithShape="1">
            <a:blip r:embed="rId13">
              <a:duotone>
                <a:prstClr val="black"/>
                <a:schemeClr val="accent5">
                  <a:tint val="45000"/>
                  <a:satMod val="400000"/>
                </a:schemeClr>
              </a:duotone>
              <a:extLst>
                <a:ext uri="{BEBA8EAE-BF5A-486C-A8C5-ECC9F3942E4B}">
                  <a14:imgProps xmlns:a14="http://schemas.microsoft.com/office/drawing/2010/main">
                    <a14:imgLayer r:embed="rId14">
                      <a14:imgEffect>
                        <a14:backgroundRemoval t="10000" b="90000" l="8611" r="90556">
                          <a14:foregroundMark x1="90833" y1="59444" x2="90833" y2="59444"/>
                          <a14:foregroundMark x1="8611" y1="58056" x2="8611" y2="58056"/>
                        </a14:backgroundRemoval>
                      </a14:imgEffect>
                      <a14:imgEffect>
                        <a14:sharpenSoften amount="45000"/>
                      </a14:imgEffect>
                    </a14:imgLayer>
                  </a14:imgProps>
                </a:ext>
                <a:ext uri="{28A0092B-C50C-407E-A947-70E740481C1C}">
                  <a14:useLocalDpi xmlns:a14="http://schemas.microsoft.com/office/drawing/2010/main" val="0"/>
                </a:ext>
              </a:extLst>
            </a:blip>
            <a:srcRect l="2960" t="28036" r="2346" b="25434"/>
            <a:stretch/>
          </p:blipFill>
          <p:spPr bwMode="auto">
            <a:xfrm>
              <a:off x="1193891" y="4197349"/>
              <a:ext cx="1704864" cy="78410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7C7D97EE-E76A-7A46-B020-9A197FE31F73}"/>
                </a:ext>
              </a:extLst>
            </p:cNvPr>
            <p:cNvSpPr txBox="1"/>
            <p:nvPr/>
          </p:nvSpPr>
          <p:spPr>
            <a:xfrm>
              <a:off x="1466686" y="4451285"/>
              <a:ext cx="1213794" cy="369332"/>
            </a:xfrm>
            <a:prstGeom prst="rect">
              <a:avLst/>
            </a:prstGeom>
            <a:noFill/>
          </p:spPr>
          <p:txBody>
            <a:bodyPr wrap="none" rtlCol="0">
              <a:spAutoFit/>
            </a:bodyPr>
            <a:lstStyle/>
            <a:p>
              <a:r>
                <a:rPr lang="vi-VN" sz="1800" dirty="0">
                  <a:latin typeface="UTM Avo" panose="02040603050506020204" pitchFamily="18" charset="0"/>
                </a:rPr>
                <a:t>hiền lành</a:t>
              </a:r>
              <a:endParaRPr lang="en-VN" sz="1800" dirty="0">
                <a:latin typeface="UTM Avo" panose="02040603050506020204" pitchFamily="18" charset="0"/>
              </a:endParaRPr>
            </a:p>
          </p:txBody>
        </p:sp>
      </p:grpSp>
    </p:spTree>
    <p:extLst>
      <p:ext uri="{BB962C8B-B14F-4D97-AF65-F5344CB8AC3E}">
        <p14:creationId xmlns:p14="http://schemas.microsoft.com/office/powerpoint/2010/main" val="425647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repeatCount="indefinite" accel="50000" decel="50000" autoRev="1" fill="hold" nodeType="clickEffect">
                                  <p:stCondLst>
                                    <p:cond delay="250"/>
                                  </p:stCondLst>
                                  <p:childTnLst>
                                    <p:animMotion origin="layout" path="M -7.40741E-7 -4.5679E-6 L 0.04699 0.00896 " pathEditMode="relative" rAng="0" ptsTypes="AA">
                                      <p:cBhvr>
                                        <p:cTn id="6" dur="2000" fill="hold"/>
                                        <p:tgtEl>
                                          <p:spTgt spid="5"/>
                                        </p:tgtEl>
                                        <p:attrNameLst>
                                          <p:attrName>ppt_x</p:attrName>
                                          <p:attrName>ppt_y</p:attrName>
                                        </p:attrNameLst>
                                      </p:cBhvr>
                                      <p:rCtr x="2338" y="432"/>
                                    </p:animMotion>
                                  </p:childTnLst>
                                </p:cTn>
                              </p:par>
                              <p:par>
                                <p:cTn id="7" presetID="42" presetClass="path" presetSubtype="0" repeatCount="indefinite" accel="50000" decel="50000" autoRev="1" fill="hold" nodeType="withEffect">
                                  <p:stCondLst>
                                    <p:cond delay="750"/>
                                  </p:stCondLst>
                                  <p:childTnLst>
                                    <p:animMotion origin="layout" path="M 2.22222E-6 -1.48148E-6 L -0.05533 -0.00031 " pathEditMode="relative" rAng="0" ptsTypes="AA">
                                      <p:cBhvr>
                                        <p:cTn id="8" dur="2000" fill="hold"/>
                                        <p:tgtEl>
                                          <p:spTgt spid="13"/>
                                        </p:tgtEl>
                                        <p:attrNameLst>
                                          <p:attrName>ppt_x</p:attrName>
                                          <p:attrName>ppt_y</p:attrName>
                                        </p:attrNameLst>
                                      </p:cBhvr>
                                      <p:rCtr x="-2778" y="-31"/>
                                    </p:animMotion>
                                  </p:childTnLst>
                                </p:cTn>
                              </p:par>
                              <p:par>
                                <p:cTn id="9" presetID="42" presetClass="path" presetSubtype="0" repeatCount="indefinite" accel="50000" decel="50000" autoRev="1" fill="hold" nodeType="withEffect">
                                  <p:stCondLst>
                                    <p:cond delay="150"/>
                                  </p:stCondLst>
                                  <p:childTnLst>
                                    <p:animMotion origin="layout" path="M 1.48148E-6 1.11111E-6 L 0.0294 -0.00278 " pathEditMode="relative" rAng="0" ptsTypes="AA">
                                      <p:cBhvr>
                                        <p:cTn id="10" dur="2000" fill="hold"/>
                                        <p:tgtEl>
                                          <p:spTgt spid="24"/>
                                        </p:tgtEl>
                                        <p:attrNameLst>
                                          <p:attrName>ppt_x</p:attrName>
                                          <p:attrName>ppt_y</p:attrName>
                                        </p:attrNameLst>
                                      </p:cBhvr>
                                      <p:rCtr x="1458" y="-154"/>
                                    </p:animMotion>
                                  </p:childTnLst>
                                </p:cTn>
                              </p:par>
                              <p:par>
                                <p:cTn id="11" presetID="42" presetClass="path" presetSubtype="0" repeatCount="indefinite" accel="50000" decel="50000" autoRev="1" fill="hold" nodeType="withEffect">
                                  <p:stCondLst>
                                    <p:cond delay="500"/>
                                  </p:stCondLst>
                                  <p:childTnLst>
                                    <p:animMotion origin="layout" path="M -2.59259E-6 1.7284E-6 L 0.01991 0.00432 " pathEditMode="relative" rAng="0" ptsTypes="AA">
                                      <p:cBhvr>
                                        <p:cTn id="12" dur="2000" fill="hold"/>
                                        <p:tgtEl>
                                          <p:spTgt spid="7"/>
                                        </p:tgtEl>
                                        <p:attrNameLst>
                                          <p:attrName>ppt_x</p:attrName>
                                          <p:attrName>ppt_y</p:attrName>
                                        </p:attrNameLst>
                                      </p:cBhvr>
                                      <p:rCtr x="995" y="216"/>
                                    </p:animMotion>
                                  </p:childTnLst>
                                </p:cTn>
                              </p:par>
                              <p:par>
                                <p:cTn id="13" presetID="42" presetClass="path" presetSubtype="0" repeatCount="indefinite" accel="50000" decel="50000" autoRev="1" fill="hold" nodeType="withEffect">
                                  <p:stCondLst>
                                    <p:cond delay="900"/>
                                  </p:stCondLst>
                                  <p:childTnLst>
                                    <p:animMotion origin="layout" path="M 1.11111E-6 3.82716E-6 L -0.03079 -0.00216 " pathEditMode="relative" rAng="0" ptsTypes="AA">
                                      <p:cBhvr>
                                        <p:cTn id="14" dur="2000" fill="hold"/>
                                        <p:tgtEl>
                                          <p:spTgt spid="6"/>
                                        </p:tgtEl>
                                        <p:attrNameLst>
                                          <p:attrName>ppt_x</p:attrName>
                                          <p:attrName>ppt_y</p:attrName>
                                        </p:attrNameLst>
                                      </p:cBhvr>
                                      <p:rCtr x="-1551" y="-123"/>
                                    </p:animMotion>
                                  </p:childTnLst>
                                </p:cTn>
                              </p:par>
                              <p:par>
                                <p:cTn id="15" presetID="42" presetClass="path" presetSubtype="0" repeatCount="indefinite" accel="50000" decel="50000" autoRev="1" fill="hold" nodeType="withEffect">
                                  <p:stCondLst>
                                    <p:cond delay="600"/>
                                  </p:stCondLst>
                                  <p:childTnLst>
                                    <p:animMotion origin="layout" path="M 0 7.40741E-7 L -0.03727 0.02099 " pathEditMode="relative" rAng="0" ptsTypes="AA">
                                      <p:cBhvr>
                                        <p:cTn id="16" dur="2000" fill="hold"/>
                                        <p:tgtEl>
                                          <p:spTgt spid="8"/>
                                        </p:tgtEl>
                                        <p:attrNameLst>
                                          <p:attrName>ppt_x</p:attrName>
                                          <p:attrName>ppt_y</p:attrName>
                                        </p:attrNameLst>
                                      </p:cBhvr>
                                      <p:rCtr x="-1875" y="1049"/>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7.40741E-7 -4.5679E-6 L -0.00162 -0.39938 " pathEditMode="relative" rAng="0" ptsTypes="AA">
                                      <p:cBhvr>
                                        <p:cTn id="21" dur="2000" fill="hold"/>
                                        <p:tgtEl>
                                          <p:spTgt spid="5"/>
                                        </p:tgtEl>
                                        <p:attrNameLst>
                                          <p:attrName>ppt_x</p:attrName>
                                          <p:attrName>ppt_y</p:attrName>
                                        </p:attrNameLst>
                                      </p:cBhvr>
                                      <p:rCtr x="-93" y="-19969"/>
                                    </p:animMotion>
                                  </p:childTnLst>
                                </p:cTn>
                              </p:par>
                            </p:childTnLst>
                          </p:cTn>
                        </p:par>
                      </p:childTnLst>
                    </p:cTn>
                  </p:par>
                </p:childTnLst>
              </p:cTn>
              <p:nextCondLst>
                <p:cond evt="onClick" delay="0">
                  <p:tgtEl>
                    <p:spTgt spid="5"/>
                  </p:tgtEl>
                </p:cond>
              </p:nextCondLst>
            </p:seq>
            <p:seq concurrent="1" nextAc="seek">
              <p:cTn id="22" restart="whenNotActive" fill="hold" evtFilter="cancelBubble" nodeType="interactiveSeq">
                <p:stCondLst>
                  <p:cond evt="onClick" delay="0">
                    <p:tgtEl>
                      <p:spTgt spid="24"/>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1.48148E-6 1.11111E-6 L 0.13634 -0.36883 " pathEditMode="relative" rAng="0" ptsTypes="AA">
                                      <p:cBhvr>
                                        <p:cTn id="26" dur="2000" fill="hold"/>
                                        <p:tgtEl>
                                          <p:spTgt spid="24"/>
                                        </p:tgtEl>
                                        <p:attrNameLst>
                                          <p:attrName>ppt_x</p:attrName>
                                          <p:attrName>ppt_y</p:attrName>
                                        </p:attrNameLst>
                                      </p:cBhvr>
                                      <p:rCtr x="6806" y="-18457"/>
                                    </p:animMotion>
                                  </p:childTnLst>
                                </p:cTn>
                              </p:par>
                            </p:childTnLst>
                          </p:cTn>
                        </p:par>
                      </p:childTnLst>
                    </p:cTn>
                  </p:par>
                </p:childTnLst>
              </p:cTn>
              <p:nextCondLst>
                <p:cond evt="onClick" delay="0">
                  <p:tgtEl>
                    <p:spTgt spid="24"/>
                  </p:tgtEl>
                </p:cond>
              </p:nextCondLst>
            </p:seq>
            <p:seq concurrent="1" nextAc="seek">
              <p:cTn id="27" restart="whenNotActive" fill="hold" evtFilter="cancelBubble" nodeType="interactiveSeq">
                <p:stCondLst>
                  <p:cond evt="onClick" delay="0">
                    <p:tgtEl>
                      <p:spTgt spid="7"/>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2.59259E-6 1.7284E-6 L -0.38055 -0.26204 " pathEditMode="relative" rAng="0" ptsTypes="AA">
                                      <p:cBhvr>
                                        <p:cTn id="31" dur="2000" fill="hold"/>
                                        <p:tgtEl>
                                          <p:spTgt spid="7"/>
                                        </p:tgtEl>
                                        <p:attrNameLst>
                                          <p:attrName>ppt_x</p:attrName>
                                          <p:attrName>ppt_y</p:attrName>
                                        </p:attrNameLst>
                                      </p:cBhvr>
                                      <p:rCtr x="-19028" y="-13117"/>
                                    </p:animMotion>
                                  </p:child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13"/>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2.22222E-6 -1.48148E-6 L -0.2257 -0.31913 " pathEditMode="relative" rAng="0" ptsTypes="AA">
                                      <p:cBhvr>
                                        <p:cTn id="36" dur="2000" fill="hold"/>
                                        <p:tgtEl>
                                          <p:spTgt spid="13"/>
                                        </p:tgtEl>
                                        <p:attrNameLst>
                                          <p:attrName>ppt_x</p:attrName>
                                          <p:attrName>ppt_y</p:attrName>
                                        </p:attrNameLst>
                                      </p:cBhvr>
                                      <p:rCtr x="-11296" y="-15957"/>
                                    </p:animMotion>
                                  </p:childTnLst>
                                </p:cTn>
                              </p:par>
                            </p:childTnLst>
                          </p:cTn>
                        </p:par>
                      </p:childTnLst>
                    </p:cTn>
                  </p:par>
                </p:childTnLst>
              </p:cTn>
              <p:nextCondLst>
                <p:cond evt="onClick" delay="0">
                  <p:tgtEl>
                    <p:spTgt spid="13"/>
                  </p:tgtEl>
                </p:cond>
              </p:nextCondLst>
            </p:seq>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1.11111E-6 3.82716E-6 L 0.51111 -0.43426 " pathEditMode="relative" rAng="0" ptsTypes="AA">
                                      <p:cBhvr>
                                        <p:cTn id="41" dur="2000" fill="hold"/>
                                        <p:tgtEl>
                                          <p:spTgt spid="6"/>
                                        </p:tgtEl>
                                        <p:attrNameLst>
                                          <p:attrName>ppt_x</p:attrName>
                                          <p:attrName>ppt_y</p:attrName>
                                        </p:attrNameLst>
                                      </p:cBhvr>
                                      <p:rCtr x="25556" y="-21728"/>
                                    </p:animMotion>
                                  </p:childTnLst>
                                </p:cTn>
                              </p:par>
                            </p:childTnLst>
                          </p:cTn>
                        </p:par>
                      </p:childTnLst>
                    </p:cTn>
                  </p:par>
                </p:childTnLst>
              </p:cTn>
              <p:nextCondLst>
                <p:cond evt="onClick" delay="0">
                  <p:tgtEl>
                    <p:spTgt spid="6"/>
                  </p:tgtEl>
                </p:cond>
              </p:nextCondLst>
            </p:seq>
            <p:seq concurrent="1" nextAc="seek">
              <p:cTn id="42" restart="whenNotActive" fill="hold" evtFilter="cancelBubble" nodeType="interactiveSeq">
                <p:stCondLst>
                  <p:cond evt="onClick" delay="0">
                    <p:tgtEl>
                      <p:spTgt spid="8"/>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0 7.40741E-7 L -0.40116 -0.31821 " pathEditMode="relative" rAng="0" ptsTypes="AA">
                                      <p:cBhvr>
                                        <p:cTn id="46" dur="2000" fill="hold"/>
                                        <p:tgtEl>
                                          <p:spTgt spid="8"/>
                                        </p:tgtEl>
                                        <p:attrNameLst>
                                          <p:attrName>ppt_x</p:attrName>
                                          <p:attrName>ppt_y</p:attrName>
                                        </p:attrNameLst>
                                      </p:cBhvr>
                                      <p:rCtr x="-20069" y="-15926"/>
                                    </p:animMotion>
                                  </p:childTnLst>
                                </p:cTn>
                              </p:par>
                            </p:childTnLst>
                          </p:cTn>
                        </p:par>
                      </p:childTnLst>
                    </p:cTn>
                  </p:par>
                </p:childTnLst>
              </p:cTn>
              <p:nextCondLst>
                <p:cond evt="onClick" delay="0">
                  <p:tgtEl>
                    <p:spTgt spid="8"/>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725" y="38971"/>
            <a:ext cx="6528655" cy="823431"/>
          </a:xfrm>
          <a:prstGeom prst="rect">
            <a:avLst/>
          </a:prstGeom>
          <a:noFill/>
        </p:spPr>
        <p:txBody>
          <a:bodyPr wrap="square" rtlCol="0">
            <a:spAutoFit/>
          </a:bodyPr>
          <a:lstStyle/>
          <a:p>
            <a:pPr>
              <a:lnSpc>
                <a:spcPts val="3000"/>
              </a:lnSpc>
            </a:pPr>
            <a:r>
              <a:rPr lang="en-US" sz="1800" b="1" dirty="0">
                <a:solidFill>
                  <a:schemeClr val="accent4">
                    <a:lumMod val="50000"/>
                  </a:schemeClr>
                </a:solidFill>
                <a:latin typeface="UTM Avo" panose="02040603050506020204" pitchFamily="18" charset="0"/>
              </a:rPr>
              <a:t>2. </a:t>
            </a:r>
            <a:r>
              <a:rPr lang="vi-VN" sz="1800" b="1" dirty="0">
                <a:solidFill>
                  <a:schemeClr val="accent4">
                    <a:lumMod val="50000"/>
                  </a:schemeClr>
                </a:solidFill>
                <a:latin typeface="UTM Avo" panose="02040603050506020204" pitchFamily="18" charset="0"/>
              </a:rPr>
              <a:t>Chọn từ ngữ chỉ hoạt động đã tìm được ở bài tập 1 thay cho ô vuông.</a:t>
            </a:r>
            <a:endParaRPr lang="en-US" sz="1800" b="1" dirty="0">
              <a:solidFill>
                <a:schemeClr val="accent4">
                  <a:lumMod val="50000"/>
                </a:schemeClr>
              </a:solidFill>
              <a:latin typeface="UTM Avo" panose="02040603050506020204" pitchFamily="18" charset="0"/>
            </a:endParaRPr>
          </a:p>
        </p:txBody>
      </p:sp>
      <p:sp>
        <p:nvSpPr>
          <p:cNvPr id="3" name="Rounded Rectangle 2">
            <a:extLst>
              <a:ext uri="{FF2B5EF4-FFF2-40B4-BE49-F238E27FC236}">
                <a16:creationId xmlns:a16="http://schemas.microsoft.com/office/drawing/2014/main" id="{2B1C814D-A483-7543-9BD2-51A3FA551581}"/>
              </a:ext>
            </a:extLst>
          </p:cNvPr>
          <p:cNvSpPr/>
          <p:nvPr/>
        </p:nvSpPr>
        <p:spPr>
          <a:xfrm>
            <a:off x="114741" y="946382"/>
            <a:ext cx="6528655" cy="1264974"/>
          </a:xfrm>
          <a:prstGeom prst="roundRect">
            <a:avLst/>
          </a:prstGeom>
          <a:solidFill>
            <a:schemeClr val="accent1">
              <a:lumMod val="20000"/>
              <a:lumOff val="80000"/>
              <a:alpha val="83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3" name="Rounded Rectangle 22">
            <a:extLst>
              <a:ext uri="{FF2B5EF4-FFF2-40B4-BE49-F238E27FC236}">
                <a16:creationId xmlns:a16="http://schemas.microsoft.com/office/drawing/2014/main" id="{69E82100-5A6D-D84A-9D7D-1157B97EAC37}"/>
              </a:ext>
            </a:extLst>
          </p:cNvPr>
          <p:cNvSpPr/>
          <p:nvPr/>
        </p:nvSpPr>
        <p:spPr>
          <a:xfrm>
            <a:off x="108623" y="2332654"/>
            <a:ext cx="6534773" cy="1264975"/>
          </a:xfrm>
          <a:prstGeom prst="roundRect">
            <a:avLst/>
          </a:prstGeom>
          <a:solidFill>
            <a:schemeClr val="accent1">
              <a:lumMod val="20000"/>
              <a:lumOff val="80000"/>
              <a:alpha val="83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4" name="Rounded Rectangle 23">
            <a:extLst>
              <a:ext uri="{FF2B5EF4-FFF2-40B4-BE49-F238E27FC236}">
                <a16:creationId xmlns:a16="http://schemas.microsoft.com/office/drawing/2014/main" id="{34E876BF-7888-B846-86D0-19843D132832}"/>
              </a:ext>
            </a:extLst>
          </p:cNvPr>
          <p:cNvSpPr/>
          <p:nvPr/>
        </p:nvSpPr>
        <p:spPr>
          <a:xfrm>
            <a:off x="108623" y="3738565"/>
            <a:ext cx="6534773" cy="1264975"/>
          </a:xfrm>
          <a:prstGeom prst="roundRect">
            <a:avLst/>
          </a:prstGeom>
          <a:solidFill>
            <a:schemeClr val="accent1">
              <a:lumMod val="20000"/>
              <a:lumOff val="80000"/>
              <a:alpha val="83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5" name="Picture 4">
            <a:extLst>
              <a:ext uri="{FF2B5EF4-FFF2-40B4-BE49-F238E27FC236}">
                <a16:creationId xmlns:a16="http://schemas.microsoft.com/office/drawing/2014/main" id="{1EAB127B-179B-8140-AC41-E0756E240007}"/>
              </a:ext>
            </a:extLst>
          </p:cNvPr>
          <p:cNvPicPr>
            <a:picLocks noChangeAspect="1"/>
          </p:cNvPicPr>
          <p:nvPr/>
        </p:nvPicPr>
        <p:blipFill>
          <a:blip r:embed="rId2"/>
          <a:stretch>
            <a:fillRect/>
          </a:stretch>
        </p:blipFill>
        <p:spPr>
          <a:xfrm>
            <a:off x="4649858" y="890395"/>
            <a:ext cx="2002869" cy="1338609"/>
          </a:xfrm>
          <a:prstGeom prst="roundRect">
            <a:avLst/>
          </a:prstGeom>
        </p:spPr>
      </p:pic>
      <p:pic>
        <p:nvPicPr>
          <p:cNvPr id="19" name="Picture 18">
            <a:extLst>
              <a:ext uri="{FF2B5EF4-FFF2-40B4-BE49-F238E27FC236}">
                <a16:creationId xmlns:a16="http://schemas.microsoft.com/office/drawing/2014/main" id="{33CD26D7-FBC6-9A4A-BECF-A51B85A576C3}"/>
              </a:ext>
            </a:extLst>
          </p:cNvPr>
          <p:cNvPicPr>
            <a:picLocks noChangeAspect="1"/>
          </p:cNvPicPr>
          <p:nvPr/>
        </p:nvPicPr>
        <p:blipFill>
          <a:blip r:embed="rId3"/>
          <a:stretch>
            <a:fillRect/>
          </a:stretch>
        </p:blipFill>
        <p:spPr>
          <a:xfrm>
            <a:off x="5316021" y="3595974"/>
            <a:ext cx="1346038" cy="1407566"/>
          </a:xfrm>
          <a:prstGeom prst="roundRect">
            <a:avLst/>
          </a:prstGeom>
        </p:spPr>
      </p:pic>
      <p:grpSp>
        <p:nvGrpSpPr>
          <p:cNvPr id="9" name="Group 8">
            <a:extLst>
              <a:ext uri="{FF2B5EF4-FFF2-40B4-BE49-F238E27FC236}">
                <a16:creationId xmlns:a16="http://schemas.microsoft.com/office/drawing/2014/main" id="{11447C52-AF81-CC44-B6D9-0EE08949105F}"/>
              </a:ext>
            </a:extLst>
          </p:cNvPr>
          <p:cNvGrpSpPr/>
          <p:nvPr/>
        </p:nvGrpSpPr>
        <p:grpSpPr>
          <a:xfrm>
            <a:off x="4649858" y="2332654"/>
            <a:ext cx="2012200" cy="1303436"/>
            <a:chOff x="1698170" y="1346200"/>
            <a:chExt cx="3902529" cy="2451100"/>
          </a:xfrm>
        </p:grpSpPr>
        <p:pic>
          <p:nvPicPr>
            <p:cNvPr id="7" name="Picture 6">
              <a:extLst>
                <a:ext uri="{FF2B5EF4-FFF2-40B4-BE49-F238E27FC236}">
                  <a16:creationId xmlns:a16="http://schemas.microsoft.com/office/drawing/2014/main" id="{2D02D8F3-4395-5440-9172-F87D4AA28B83}"/>
                </a:ext>
              </a:extLst>
            </p:cNvPr>
            <p:cNvPicPr>
              <a:picLocks noChangeAspect="1"/>
            </p:cNvPicPr>
            <p:nvPr/>
          </p:nvPicPr>
          <p:blipFill rotWithShape="1">
            <a:blip r:embed="rId4"/>
            <a:srcRect l="10150"/>
            <a:stretch/>
          </p:blipFill>
          <p:spPr>
            <a:xfrm>
              <a:off x="1698170" y="1346200"/>
              <a:ext cx="3902529" cy="2451100"/>
            </a:xfrm>
            <a:prstGeom prst="roundRect">
              <a:avLst/>
            </a:prstGeom>
          </p:spPr>
        </p:pic>
        <p:sp>
          <p:nvSpPr>
            <p:cNvPr id="8" name="Rectangle 7">
              <a:extLst>
                <a:ext uri="{FF2B5EF4-FFF2-40B4-BE49-F238E27FC236}">
                  <a16:creationId xmlns:a16="http://schemas.microsoft.com/office/drawing/2014/main" id="{A7A390D4-9157-9D44-A8F9-7269429B752F}"/>
                </a:ext>
              </a:extLst>
            </p:cNvPr>
            <p:cNvSpPr/>
            <p:nvPr/>
          </p:nvSpPr>
          <p:spPr>
            <a:xfrm>
              <a:off x="1698170" y="1847461"/>
              <a:ext cx="279920" cy="11476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sp>
        <p:nvSpPr>
          <p:cNvPr id="22" name="TextBox 21">
            <a:extLst>
              <a:ext uri="{FF2B5EF4-FFF2-40B4-BE49-F238E27FC236}">
                <a16:creationId xmlns:a16="http://schemas.microsoft.com/office/drawing/2014/main" id="{B139F382-E1AA-0148-AC54-1AF8B036F1F1}"/>
              </a:ext>
            </a:extLst>
          </p:cNvPr>
          <p:cNvSpPr txBox="1"/>
          <p:nvPr/>
        </p:nvSpPr>
        <p:spPr>
          <a:xfrm>
            <a:off x="88635" y="999558"/>
            <a:ext cx="4505743" cy="1148007"/>
          </a:xfrm>
          <a:prstGeom prst="rect">
            <a:avLst/>
          </a:prstGeom>
          <a:noFill/>
        </p:spPr>
        <p:txBody>
          <a:bodyPr wrap="square" rtlCol="0">
            <a:spAutoFit/>
          </a:bodyPr>
          <a:lstStyle/>
          <a:p>
            <a:pPr algn="ctr">
              <a:lnSpc>
                <a:spcPct val="150000"/>
              </a:lnSpc>
              <a:spcAft>
                <a:spcPts val="600"/>
              </a:spcAft>
            </a:pPr>
            <a:r>
              <a:rPr lang="en-US" sz="1600" dirty="0">
                <a:latin typeface="UTM Avo" panose="02040603050506020204" pitchFamily="18" charset="0"/>
              </a:rPr>
              <a:t>a. </a:t>
            </a:r>
            <a:r>
              <a:rPr lang="en-US" sz="1600" dirty="0" err="1">
                <a:latin typeface="UTM Avo" panose="02040603050506020204" pitchFamily="18" charset="0"/>
              </a:rPr>
              <a:t>Mẹ</a:t>
            </a:r>
            <a:r>
              <a:rPr lang="en-US" sz="1600" dirty="0">
                <a:latin typeface="UTM Avo" panose="02040603050506020204" pitchFamily="18" charset="0"/>
              </a:rPr>
              <a:t> </a:t>
            </a:r>
            <a:r>
              <a:rPr lang="en-US" sz="1600" dirty="0" err="1">
                <a:latin typeface="UTM Avo" panose="02040603050506020204" pitchFamily="18" charset="0"/>
              </a:rPr>
              <a:t>cho</a:t>
            </a:r>
            <a:r>
              <a:rPr lang="en-US" sz="1600" dirty="0">
                <a:latin typeface="UTM Avo" panose="02040603050506020204" pitchFamily="18" charset="0"/>
              </a:rPr>
              <a:t> </a:t>
            </a:r>
            <a:r>
              <a:rPr lang="en-US" sz="1600" dirty="0" err="1">
                <a:latin typeface="UTM Avo" panose="02040603050506020204" pitchFamily="18" charset="0"/>
              </a:rPr>
              <a:t>Hải</a:t>
            </a:r>
            <a:r>
              <a:rPr lang="en-US" sz="1600" dirty="0">
                <a:latin typeface="UTM Avo" panose="02040603050506020204" pitchFamily="18" charset="0"/>
              </a:rPr>
              <a:t> </a:t>
            </a:r>
            <a:r>
              <a:rPr lang="en-US" sz="1600" dirty="0" err="1">
                <a:latin typeface="UTM Avo" panose="02040603050506020204" pitchFamily="18" charset="0"/>
              </a:rPr>
              <a:t>cái</a:t>
            </a:r>
            <a:r>
              <a:rPr lang="en-US" sz="1600" dirty="0">
                <a:latin typeface="UTM Avo" panose="02040603050506020204" pitchFamily="18" charset="0"/>
              </a:rPr>
              <a:t> </a:t>
            </a:r>
            <a:r>
              <a:rPr lang="en-US" sz="1600" dirty="0" err="1">
                <a:latin typeface="UTM Avo" panose="02040603050506020204" pitchFamily="18" charset="0"/>
              </a:rPr>
              <a:t>bánh</a:t>
            </a:r>
            <a:r>
              <a:rPr lang="en-US" sz="1600" dirty="0">
                <a:latin typeface="UTM Avo" panose="02040603050506020204" pitchFamily="18" charset="0"/>
              </a:rPr>
              <a:t> </a:t>
            </a:r>
            <a:r>
              <a:rPr lang="en-US" sz="1600" dirty="0" err="1">
                <a:latin typeface="UTM Avo" panose="02040603050506020204" pitchFamily="18" charset="0"/>
              </a:rPr>
              <a:t>rất</a:t>
            </a:r>
            <a:r>
              <a:rPr lang="en-US" sz="1600" dirty="0">
                <a:latin typeface="UTM Avo" panose="02040603050506020204" pitchFamily="18" charset="0"/>
              </a:rPr>
              <a:t> </a:t>
            </a:r>
            <a:r>
              <a:rPr lang="en-US" sz="1600" dirty="0" err="1">
                <a:latin typeface="UTM Avo" panose="02040603050506020204" pitchFamily="18" charset="0"/>
              </a:rPr>
              <a:t>ngon</a:t>
            </a:r>
            <a:r>
              <a:rPr lang="en-US" sz="1600" dirty="0">
                <a:latin typeface="UTM Avo" panose="02040603050506020204" pitchFamily="18" charset="0"/>
              </a:rPr>
              <a:t>. </a:t>
            </a:r>
            <a:r>
              <a:rPr lang="en-US" sz="1600" dirty="0" err="1">
                <a:latin typeface="UTM Avo" panose="02040603050506020204" pitchFamily="18" charset="0"/>
              </a:rPr>
              <a:t>Hải</a:t>
            </a:r>
            <a:r>
              <a:rPr lang="en-US" sz="1600" dirty="0">
                <a:latin typeface="UTM Avo" panose="02040603050506020204" pitchFamily="18" charset="0"/>
              </a:rPr>
              <a:t> </a:t>
            </a:r>
            <a:r>
              <a:rPr lang="en-US" sz="1600" dirty="0" err="1">
                <a:latin typeface="UTM Avo" panose="02040603050506020204" pitchFamily="18" charset="0"/>
              </a:rPr>
              <a:t>mang</a:t>
            </a:r>
            <a:r>
              <a:rPr lang="en-US" sz="1600" dirty="0">
                <a:latin typeface="UTM Avo" panose="02040603050506020204" pitchFamily="18" charset="0"/>
              </a:rPr>
              <a:t> </a:t>
            </a:r>
            <a:r>
              <a:rPr lang="en-US" sz="1600" dirty="0" err="1">
                <a:latin typeface="UTM Avo" panose="02040603050506020204" pitchFamily="18" charset="0"/>
              </a:rPr>
              <a:t>đến</a:t>
            </a:r>
            <a:r>
              <a:rPr lang="en-US" sz="1600" dirty="0">
                <a:latin typeface="UTM Avo" panose="02040603050506020204" pitchFamily="18" charset="0"/>
              </a:rPr>
              <a:t> </a:t>
            </a:r>
            <a:r>
              <a:rPr lang="en-US" sz="1600" dirty="0" err="1">
                <a:latin typeface="UTM Avo" panose="02040603050506020204" pitchFamily="18" charset="0"/>
              </a:rPr>
              <a:t>cho</a:t>
            </a:r>
            <a:r>
              <a:rPr lang="en-US" sz="1600" dirty="0">
                <a:latin typeface="UTM Avo" panose="02040603050506020204" pitchFamily="18" charset="0"/>
              </a:rPr>
              <a:t> </a:t>
            </a:r>
            <a:r>
              <a:rPr lang="en-US" sz="1600" dirty="0" err="1">
                <a:latin typeface="UTM Avo" panose="02040603050506020204" pitchFamily="18" charset="0"/>
              </a:rPr>
              <a:t>Hà</a:t>
            </a:r>
            <a:r>
              <a:rPr lang="en-US" sz="1600" dirty="0">
                <a:latin typeface="UTM Avo" panose="02040603050506020204" pitchFamily="18" charset="0"/>
              </a:rPr>
              <a:t> </a:t>
            </a:r>
            <a:r>
              <a:rPr lang="en-US" sz="1600" dirty="0" err="1">
                <a:latin typeface="UTM Avo" panose="02040603050506020204" pitchFamily="18" charset="0"/>
              </a:rPr>
              <a:t>và</a:t>
            </a:r>
            <a:r>
              <a:rPr lang="en-US" sz="1600" dirty="0">
                <a:latin typeface="UTM Avo" panose="02040603050506020204" pitchFamily="18" charset="0"/>
              </a:rPr>
              <a:t> </a:t>
            </a:r>
            <a:r>
              <a:rPr lang="en-US" sz="1600" dirty="0" err="1">
                <a:latin typeface="UTM Avo" panose="02040603050506020204" pitchFamily="18" charset="0"/>
              </a:rPr>
              <a:t>Xuân</a:t>
            </a:r>
            <a:r>
              <a:rPr lang="en-US" sz="1600" dirty="0">
                <a:latin typeface="UTM Avo" panose="02040603050506020204" pitchFamily="18" charset="0"/>
              </a:rPr>
              <a:t> </a:t>
            </a:r>
            <a:r>
              <a:rPr lang="en-US" sz="1600" dirty="0" err="1">
                <a:latin typeface="UTM Avo" panose="02040603050506020204" pitchFamily="18" charset="0"/>
              </a:rPr>
              <a:t>cùng</a:t>
            </a:r>
            <a:r>
              <a:rPr lang="en-US" sz="1600" dirty="0">
                <a:latin typeface="UTM Avo" panose="02040603050506020204" pitchFamily="18" charset="0"/>
              </a:rPr>
              <a:t> </a:t>
            </a:r>
            <a:r>
              <a:rPr lang="en-US" sz="1600" dirty="0" err="1">
                <a:latin typeface="UTM Avo" panose="02040603050506020204" pitchFamily="18" charset="0"/>
              </a:rPr>
              <a:t>ăn</a:t>
            </a:r>
            <a:r>
              <a:rPr lang="en-US" sz="1600" dirty="0">
                <a:latin typeface="UTM Avo" panose="02040603050506020204" pitchFamily="18" charset="0"/>
              </a:rPr>
              <a:t>. </a:t>
            </a:r>
            <a:r>
              <a:rPr lang="en-US" sz="1600" dirty="0" err="1">
                <a:latin typeface="UTM Avo" panose="02040603050506020204" pitchFamily="18" charset="0"/>
              </a:rPr>
              <a:t>Mẹ</a:t>
            </a:r>
            <a:r>
              <a:rPr lang="en-US" sz="1600" dirty="0">
                <a:latin typeface="UTM Avo" panose="02040603050506020204" pitchFamily="18" charset="0"/>
              </a:rPr>
              <a:t> </a:t>
            </a:r>
            <a:r>
              <a:rPr lang="en-US" sz="1600" dirty="0" err="1">
                <a:latin typeface="UTM Avo" panose="02040603050506020204" pitchFamily="18" charset="0"/>
              </a:rPr>
              <a:t>khen</a:t>
            </a:r>
            <a:r>
              <a:rPr lang="en-US" sz="1600" dirty="0">
                <a:latin typeface="UTM Avo" panose="02040603050506020204" pitchFamily="18" charset="0"/>
              </a:rPr>
              <a:t>: “Con </a:t>
            </a:r>
            <a:r>
              <a:rPr lang="en-US" sz="1600" dirty="0" err="1">
                <a:latin typeface="UTM Avo" panose="02040603050506020204" pitchFamily="18" charset="0"/>
              </a:rPr>
              <a:t>biết</a:t>
            </a:r>
            <a:r>
              <a:rPr lang="en-US" sz="1600" dirty="0">
                <a:latin typeface="UTM Avo" panose="02040603050506020204" pitchFamily="18" charset="0"/>
              </a:rPr>
              <a:t>                    </a:t>
            </a:r>
            <a:r>
              <a:rPr lang="en-US" sz="1600" dirty="0" err="1">
                <a:latin typeface="UTM Avo" panose="02040603050506020204" pitchFamily="18" charset="0"/>
              </a:rPr>
              <a:t>cùng</a:t>
            </a:r>
            <a:r>
              <a:rPr lang="en-US" sz="1600" dirty="0">
                <a:latin typeface="UTM Avo" panose="02040603050506020204" pitchFamily="18" charset="0"/>
              </a:rPr>
              <a:t> </a:t>
            </a:r>
            <a:r>
              <a:rPr lang="en-US" sz="1600" dirty="0" err="1">
                <a:latin typeface="UTM Avo" panose="02040603050506020204" pitchFamily="18" charset="0"/>
              </a:rPr>
              <a:t>bạn</a:t>
            </a:r>
            <a:r>
              <a:rPr lang="en-US" sz="1600" dirty="0">
                <a:latin typeface="UTM Avo" panose="02040603050506020204" pitchFamily="18" charset="0"/>
              </a:rPr>
              <a:t> </a:t>
            </a:r>
            <a:r>
              <a:rPr lang="en-US" sz="1600" dirty="0" err="1">
                <a:latin typeface="UTM Avo" panose="02040603050506020204" pitchFamily="18" charset="0"/>
              </a:rPr>
              <a:t>bè</a:t>
            </a:r>
            <a:r>
              <a:rPr lang="en-US" sz="1600" dirty="0">
                <a:latin typeface="UTM Avo" panose="02040603050506020204" pitchFamily="18" charset="0"/>
              </a:rPr>
              <a:t> </a:t>
            </a:r>
            <a:r>
              <a:rPr lang="en-US" sz="1600" dirty="0" err="1">
                <a:latin typeface="UTM Avo" panose="02040603050506020204" pitchFamily="18" charset="0"/>
              </a:rPr>
              <a:t>rồi</a:t>
            </a:r>
            <a:r>
              <a:rPr lang="en-US" sz="1600" dirty="0">
                <a:latin typeface="UTM Avo" panose="02040603050506020204" pitchFamily="18" charset="0"/>
              </a:rPr>
              <a:t> </a:t>
            </a:r>
            <a:r>
              <a:rPr lang="en-US" sz="1600" dirty="0" err="1">
                <a:latin typeface="UTM Avo" panose="02040603050506020204" pitchFamily="18" charset="0"/>
              </a:rPr>
              <a:t>đấy</a:t>
            </a:r>
            <a:r>
              <a:rPr lang="en-US" sz="1600" dirty="0">
                <a:latin typeface="UTM Avo" panose="02040603050506020204" pitchFamily="18" charset="0"/>
              </a:rPr>
              <a:t>.”.</a:t>
            </a:r>
            <a:endParaRPr lang="en-VN" sz="1600" dirty="0">
              <a:latin typeface="UTM Avo" panose="02040603050506020204" pitchFamily="18" charset="0"/>
            </a:endParaRPr>
          </a:p>
        </p:txBody>
      </p:sp>
      <p:sp>
        <p:nvSpPr>
          <p:cNvPr id="36" name="Rectangle 35">
            <a:extLst>
              <a:ext uri="{FF2B5EF4-FFF2-40B4-BE49-F238E27FC236}">
                <a16:creationId xmlns:a16="http://schemas.microsoft.com/office/drawing/2014/main" id="{25D394B6-29D5-EE4E-9563-5B3CD668568D}"/>
              </a:ext>
            </a:extLst>
          </p:cNvPr>
          <p:cNvSpPr/>
          <p:nvPr/>
        </p:nvSpPr>
        <p:spPr>
          <a:xfrm>
            <a:off x="1202962" y="1782147"/>
            <a:ext cx="989725" cy="307911"/>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7" name="TextBox 36">
            <a:extLst>
              <a:ext uri="{FF2B5EF4-FFF2-40B4-BE49-F238E27FC236}">
                <a16:creationId xmlns:a16="http://schemas.microsoft.com/office/drawing/2014/main" id="{B13B7C15-5414-0641-BA51-1020A6DE0392}"/>
              </a:ext>
            </a:extLst>
          </p:cNvPr>
          <p:cNvSpPr txBox="1"/>
          <p:nvPr/>
        </p:nvSpPr>
        <p:spPr>
          <a:xfrm>
            <a:off x="88634" y="2395786"/>
            <a:ext cx="4505743" cy="1148007"/>
          </a:xfrm>
          <a:prstGeom prst="rect">
            <a:avLst/>
          </a:prstGeom>
          <a:noFill/>
        </p:spPr>
        <p:txBody>
          <a:bodyPr wrap="square" rtlCol="0">
            <a:spAutoFit/>
          </a:bodyPr>
          <a:lstStyle/>
          <a:p>
            <a:pPr algn="ctr">
              <a:lnSpc>
                <a:spcPct val="150000"/>
              </a:lnSpc>
              <a:spcAft>
                <a:spcPts val="600"/>
              </a:spcAft>
            </a:pPr>
            <a:r>
              <a:rPr lang="en-US" sz="1600" dirty="0">
                <a:latin typeface="UTM Avo" panose="02040603050506020204" pitchFamily="18" charset="0"/>
              </a:rPr>
              <a:t>b. </a:t>
            </a:r>
            <a:r>
              <a:rPr lang="en-US" sz="1600" dirty="0" err="1">
                <a:latin typeface="UTM Avo" panose="02040603050506020204" pitchFamily="18" charset="0"/>
              </a:rPr>
              <a:t>Biết</a:t>
            </a:r>
            <a:r>
              <a:rPr lang="en-US" sz="1600" dirty="0">
                <a:latin typeface="UTM Avo" panose="02040603050506020204" pitchFamily="18" charset="0"/>
              </a:rPr>
              <a:t> </a:t>
            </a:r>
            <a:r>
              <a:rPr lang="en-US" sz="1600" dirty="0" err="1">
                <a:latin typeface="UTM Avo" panose="02040603050506020204" pitchFamily="18" charset="0"/>
              </a:rPr>
              <a:t>Hải</a:t>
            </a:r>
            <a:r>
              <a:rPr lang="en-US" sz="1600" dirty="0">
                <a:latin typeface="UTM Avo" panose="02040603050506020204" pitchFamily="18" charset="0"/>
              </a:rPr>
              <a:t> </a:t>
            </a:r>
            <a:r>
              <a:rPr lang="en-US" sz="1600" dirty="0" err="1">
                <a:latin typeface="UTM Avo" panose="02040603050506020204" pitchFamily="18" charset="0"/>
              </a:rPr>
              <a:t>ốm</a:t>
            </a:r>
            <a:r>
              <a:rPr lang="en-US" sz="1600" dirty="0">
                <a:latin typeface="UTM Avo" panose="02040603050506020204" pitchFamily="18" charset="0"/>
              </a:rPr>
              <a:t>, </a:t>
            </a:r>
            <a:r>
              <a:rPr lang="en-US" sz="1600" dirty="0" err="1">
                <a:latin typeface="UTM Avo" panose="02040603050506020204" pitchFamily="18" charset="0"/>
              </a:rPr>
              <a:t>phải</a:t>
            </a:r>
            <a:r>
              <a:rPr lang="en-US" sz="1600" dirty="0">
                <a:latin typeface="UTM Avo" panose="02040603050506020204" pitchFamily="18" charset="0"/>
              </a:rPr>
              <a:t> </a:t>
            </a:r>
            <a:r>
              <a:rPr lang="en-US" sz="1600" dirty="0" err="1">
                <a:latin typeface="UTM Avo" panose="02040603050506020204" pitchFamily="18" charset="0"/>
              </a:rPr>
              <a:t>nghỉ</a:t>
            </a:r>
            <a:r>
              <a:rPr lang="en-US" sz="1600" dirty="0">
                <a:latin typeface="UTM Avo" panose="02040603050506020204" pitchFamily="18" charset="0"/>
              </a:rPr>
              <a:t> </a:t>
            </a:r>
            <a:r>
              <a:rPr lang="en-US" sz="1600" dirty="0" err="1">
                <a:latin typeface="UTM Avo" panose="02040603050506020204" pitchFamily="18" charset="0"/>
              </a:rPr>
              <a:t>học</a:t>
            </a:r>
            <a:r>
              <a:rPr lang="en-US" sz="1600" dirty="0">
                <a:latin typeface="UTM Avo" panose="02040603050506020204" pitchFamily="18" charset="0"/>
              </a:rPr>
              <a:t>, </a:t>
            </a:r>
            <a:r>
              <a:rPr lang="en-US" sz="1600" dirty="0" err="1">
                <a:latin typeface="UTM Avo" panose="02040603050506020204" pitchFamily="18" charset="0"/>
              </a:rPr>
              <a:t>Xuân</a:t>
            </a:r>
            <a:r>
              <a:rPr lang="en-US" sz="1600" dirty="0">
                <a:latin typeface="UTM Avo" panose="02040603050506020204" pitchFamily="18" charset="0"/>
              </a:rPr>
              <a:t> </a:t>
            </a:r>
            <a:r>
              <a:rPr lang="en-US" sz="1600" dirty="0" err="1">
                <a:latin typeface="UTM Avo" panose="02040603050506020204" pitchFamily="18" charset="0"/>
              </a:rPr>
              <a:t>mang</a:t>
            </a:r>
            <a:r>
              <a:rPr lang="en-US" sz="1600" dirty="0">
                <a:latin typeface="UTM Avo" panose="02040603050506020204" pitchFamily="18" charset="0"/>
              </a:rPr>
              <a:t> </a:t>
            </a:r>
            <a:r>
              <a:rPr lang="en-US" sz="1600" dirty="0" err="1">
                <a:latin typeface="UTM Avo" panose="02040603050506020204" pitchFamily="18" charset="0"/>
              </a:rPr>
              <a:t>sách</a:t>
            </a:r>
            <a:r>
              <a:rPr lang="en-US" sz="1600" dirty="0">
                <a:latin typeface="UTM Avo" panose="02040603050506020204" pitchFamily="18" charset="0"/>
              </a:rPr>
              <a:t> </a:t>
            </a:r>
            <a:r>
              <a:rPr lang="en-US" sz="1600" dirty="0" err="1">
                <a:latin typeface="UTM Avo" panose="02040603050506020204" pitchFamily="18" charset="0"/>
              </a:rPr>
              <a:t>vở</a:t>
            </a:r>
            <a:r>
              <a:rPr lang="en-US" sz="1600" dirty="0">
                <a:latin typeface="UTM Avo" panose="02040603050506020204" pitchFamily="18" charset="0"/>
              </a:rPr>
              <a:t> sang, </a:t>
            </a:r>
            <a:r>
              <a:rPr lang="en-US" sz="1600" dirty="0" err="1">
                <a:latin typeface="UTM Avo" panose="02040603050506020204" pitchFamily="18" charset="0"/>
              </a:rPr>
              <a:t>giảng</a:t>
            </a:r>
            <a:r>
              <a:rPr lang="en-US" sz="1600" dirty="0">
                <a:latin typeface="UTM Avo" panose="02040603050506020204" pitchFamily="18" charset="0"/>
              </a:rPr>
              <a:t> </a:t>
            </a:r>
            <a:r>
              <a:rPr lang="en-US" sz="1600" dirty="0" err="1">
                <a:latin typeface="UTM Avo" panose="02040603050506020204" pitchFamily="18" charset="0"/>
              </a:rPr>
              <a:t>bài</a:t>
            </a:r>
            <a:r>
              <a:rPr lang="en-US" sz="1600" dirty="0">
                <a:latin typeface="UTM Avo" panose="02040603050506020204" pitchFamily="18" charset="0"/>
              </a:rPr>
              <a:t> </a:t>
            </a:r>
            <a:r>
              <a:rPr lang="en-US" sz="1600" dirty="0" err="1">
                <a:latin typeface="UTM Avo" panose="02040603050506020204" pitchFamily="18" charset="0"/>
              </a:rPr>
              <a:t>cho</a:t>
            </a:r>
            <a:r>
              <a:rPr lang="en-US" sz="1600" dirty="0">
                <a:latin typeface="UTM Avo" panose="02040603050506020204" pitchFamily="18" charset="0"/>
              </a:rPr>
              <a:t> </a:t>
            </a:r>
            <a:r>
              <a:rPr lang="en-US" sz="1600" dirty="0" err="1">
                <a:latin typeface="UTM Avo" panose="02040603050506020204" pitchFamily="18" charset="0"/>
              </a:rPr>
              <a:t>bạn</a:t>
            </a:r>
            <a:r>
              <a:rPr lang="en-US" sz="1600" dirty="0">
                <a:latin typeface="UTM Avo" panose="02040603050506020204" pitchFamily="18" charset="0"/>
              </a:rPr>
              <a:t>. </a:t>
            </a:r>
            <a:r>
              <a:rPr lang="en-US" sz="1600" dirty="0" err="1">
                <a:latin typeface="UTM Avo" panose="02040603050506020204" pitchFamily="18" charset="0"/>
              </a:rPr>
              <a:t>Hải</a:t>
            </a:r>
            <a:r>
              <a:rPr lang="en-US" sz="1600" dirty="0">
                <a:latin typeface="UTM Avo" panose="02040603050506020204" pitchFamily="18" charset="0"/>
              </a:rPr>
              <a:t> </a:t>
            </a:r>
            <a:r>
              <a:rPr lang="en-US" sz="1600" dirty="0" err="1">
                <a:latin typeface="UTM Avo" panose="02040603050506020204" pitchFamily="18" charset="0"/>
              </a:rPr>
              <a:t>xúc</a:t>
            </a:r>
            <a:r>
              <a:rPr lang="en-US" sz="1600" dirty="0">
                <a:latin typeface="UTM Avo" panose="02040603050506020204" pitchFamily="18" charset="0"/>
              </a:rPr>
              <a:t> </a:t>
            </a:r>
            <a:r>
              <a:rPr lang="en-US" sz="1600" dirty="0" err="1">
                <a:latin typeface="UTM Avo" panose="02040603050506020204" pitchFamily="18" charset="0"/>
              </a:rPr>
              <a:t>động</a:t>
            </a:r>
            <a:r>
              <a:rPr lang="en-US" sz="1600" dirty="0">
                <a:latin typeface="UTM Avo" panose="02040603050506020204" pitchFamily="18" charset="0"/>
              </a:rPr>
              <a:t> </a:t>
            </a:r>
            <a:r>
              <a:rPr lang="en-US" sz="1600" dirty="0" err="1">
                <a:latin typeface="UTM Avo" panose="02040603050506020204" pitchFamily="18" charset="0"/>
              </a:rPr>
              <a:t>vì</a:t>
            </a:r>
            <a:r>
              <a:rPr lang="en-US" sz="1600" dirty="0">
                <a:latin typeface="UTM Avo" panose="02040603050506020204" pitchFamily="18" charset="0"/>
              </a:rPr>
              <a:t> </a:t>
            </a:r>
            <a:r>
              <a:rPr lang="en-US" sz="1600" dirty="0" err="1">
                <a:latin typeface="UTM Avo" panose="02040603050506020204" pitchFamily="18" charset="0"/>
              </a:rPr>
              <a:t>bạn</a:t>
            </a:r>
            <a:r>
              <a:rPr lang="en-US" sz="1600" dirty="0">
                <a:latin typeface="UTM Avo" panose="02040603050506020204" pitchFamily="18" charset="0"/>
              </a:rPr>
              <a:t> </a:t>
            </a:r>
            <a:r>
              <a:rPr lang="en-US" sz="1600" dirty="0" err="1">
                <a:latin typeface="UTM Avo" panose="02040603050506020204" pitchFamily="18" charset="0"/>
              </a:rPr>
              <a:t>đã</a:t>
            </a:r>
            <a:r>
              <a:rPr lang="en-US" sz="1600" dirty="0">
                <a:latin typeface="UTM Avo" panose="02040603050506020204" pitchFamily="18" charset="0"/>
              </a:rPr>
              <a:t>                     </a:t>
            </a:r>
            <a:r>
              <a:rPr lang="en-US" sz="1600" dirty="0" err="1">
                <a:latin typeface="UTM Avo" panose="02040603050506020204" pitchFamily="18" charset="0"/>
              </a:rPr>
              <a:t>khi</a:t>
            </a:r>
            <a:r>
              <a:rPr lang="en-US" sz="1600" dirty="0">
                <a:latin typeface="UTM Avo" panose="02040603050506020204" pitchFamily="18" charset="0"/>
              </a:rPr>
              <a:t> </a:t>
            </a:r>
            <a:r>
              <a:rPr lang="en-US" sz="1600" dirty="0" err="1">
                <a:latin typeface="UTM Avo" panose="02040603050506020204" pitchFamily="18" charset="0"/>
              </a:rPr>
              <a:t>mình</a:t>
            </a:r>
            <a:r>
              <a:rPr lang="en-US" sz="1600" dirty="0">
                <a:latin typeface="UTM Avo" panose="02040603050506020204" pitchFamily="18" charset="0"/>
              </a:rPr>
              <a:t> </a:t>
            </a:r>
            <a:r>
              <a:rPr lang="en-US" sz="1600" dirty="0" err="1">
                <a:latin typeface="UTM Avo" panose="02040603050506020204" pitchFamily="18" charset="0"/>
              </a:rPr>
              <a:t>bị</a:t>
            </a:r>
            <a:r>
              <a:rPr lang="en-US" sz="1600" dirty="0">
                <a:latin typeface="UTM Avo" panose="02040603050506020204" pitchFamily="18" charset="0"/>
              </a:rPr>
              <a:t> </a:t>
            </a:r>
            <a:r>
              <a:rPr lang="en-US" sz="1600" dirty="0" err="1">
                <a:latin typeface="UTM Avo" panose="02040603050506020204" pitchFamily="18" charset="0"/>
              </a:rPr>
              <a:t>ốm</a:t>
            </a:r>
            <a:r>
              <a:rPr lang="en-US" sz="1600" dirty="0">
                <a:latin typeface="UTM Avo" panose="02040603050506020204" pitchFamily="18" charset="0"/>
              </a:rPr>
              <a:t>.</a:t>
            </a:r>
          </a:p>
        </p:txBody>
      </p:sp>
      <p:sp>
        <p:nvSpPr>
          <p:cNvPr id="38" name="Rectangle 37">
            <a:extLst>
              <a:ext uri="{FF2B5EF4-FFF2-40B4-BE49-F238E27FC236}">
                <a16:creationId xmlns:a16="http://schemas.microsoft.com/office/drawing/2014/main" id="{3A5FC125-5FD5-274B-88CB-04CCEFFA133A}"/>
              </a:ext>
            </a:extLst>
          </p:cNvPr>
          <p:cNvSpPr/>
          <p:nvPr/>
        </p:nvSpPr>
        <p:spPr>
          <a:xfrm>
            <a:off x="1893297" y="3196900"/>
            <a:ext cx="989725" cy="307911"/>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9" name="TextBox 38">
            <a:extLst>
              <a:ext uri="{FF2B5EF4-FFF2-40B4-BE49-F238E27FC236}">
                <a16:creationId xmlns:a16="http://schemas.microsoft.com/office/drawing/2014/main" id="{8D086F39-2209-494D-9830-9E4CACCEC575}"/>
              </a:ext>
            </a:extLst>
          </p:cNvPr>
          <p:cNvSpPr txBox="1"/>
          <p:nvPr/>
        </p:nvSpPr>
        <p:spPr>
          <a:xfrm>
            <a:off x="170725" y="3792014"/>
            <a:ext cx="5079979" cy="1148007"/>
          </a:xfrm>
          <a:prstGeom prst="rect">
            <a:avLst/>
          </a:prstGeom>
          <a:noFill/>
        </p:spPr>
        <p:txBody>
          <a:bodyPr wrap="square" rtlCol="0">
            <a:spAutoFit/>
          </a:bodyPr>
          <a:lstStyle/>
          <a:p>
            <a:pPr algn="just">
              <a:lnSpc>
                <a:spcPct val="150000"/>
              </a:lnSpc>
              <a:spcAft>
                <a:spcPts val="600"/>
              </a:spcAft>
            </a:pPr>
            <a:r>
              <a:rPr lang="vi-VN" sz="1600" dirty="0">
                <a:latin typeface="UTM Avo" panose="02040603050506020204" pitchFamily="18" charset="0"/>
              </a:rPr>
              <a:t>c. Hải và Xuân đều muốn ngồi bàn đầu. Nhưng ở đó chỉ còn một chỗ. Xuân xin cô cho Hải được ngồi chỗ mới. Cô khen Xuân đã biết</a:t>
            </a:r>
          </a:p>
        </p:txBody>
      </p:sp>
      <p:sp>
        <p:nvSpPr>
          <p:cNvPr id="40" name="Rectangle 39">
            <a:extLst>
              <a:ext uri="{FF2B5EF4-FFF2-40B4-BE49-F238E27FC236}">
                <a16:creationId xmlns:a16="http://schemas.microsoft.com/office/drawing/2014/main" id="{FA917906-FE61-7E40-9705-7C29A6EEA4D1}"/>
              </a:ext>
            </a:extLst>
          </p:cNvPr>
          <p:cNvSpPr/>
          <p:nvPr/>
        </p:nvSpPr>
        <p:spPr>
          <a:xfrm>
            <a:off x="3904667" y="4573433"/>
            <a:ext cx="1321616" cy="366588"/>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5" name="TextBox 44">
            <a:extLst>
              <a:ext uri="{FF2B5EF4-FFF2-40B4-BE49-F238E27FC236}">
                <a16:creationId xmlns:a16="http://schemas.microsoft.com/office/drawing/2014/main" id="{928C5D78-6C6D-3542-8A71-170DCCA87475}"/>
              </a:ext>
            </a:extLst>
          </p:cNvPr>
          <p:cNvSpPr txBox="1"/>
          <p:nvPr/>
        </p:nvSpPr>
        <p:spPr>
          <a:xfrm>
            <a:off x="3857581" y="4578119"/>
            <a:ext cx="1455225" cy="338554"/>
          </a:xfrm>
          <a:prstGeom prst="rect">
            <a:avLst/>
          </a:prstGeom>
          <a:noFill/>
        </p:spPr>
        <p:txBody>
          <a:bodyPr wrap="square" rtlCol="0">
            <a:spAutoFit/>
          </a:bodyPr>
          <a:lstStyle/>
          <a:p>
            <a:r>
              <a:rPr lang="en-US" sz="1600" dirty="0">
                <a:solidFill>
                  <a:srgbClr val="FF0000"/>
                </a:solidFill>
                <a:latin typeface="UTM Avo" panose="02040603050506020204" pitchFamily="18" charset="0"/>
              </a:rPr>
              <a:t>n</a:t>
            </a:r>
            <a:r>
              <a:rPr lang="en-VN" sz="1600" dirty="0">
                <a:solidFill>
                  <a:srgbClr val="FF0000"/>
                </a:solidFill>
                <a:latin typeface="UTM Avo" panose="02040603050506020204" pitchFamily="18" charset="0"/>
              </a:rPr>
              <a:t>hường bạn</a:t>
            </a:r>
          </a:p>
        </p:txBody>
      </p:sp>
      <p:sp>
        <p:nvSpPr>
          <p:cNvPr id="46" name="TextBox 45">
            <a:extLst>
              <a:ext uri="{FF2B5EF4-FFF2-40B4-BE49-F238E27FC236}">
                <a16:creationId xmlns:a16="http://schemas.microsoft.com/office/drawing/2014/main" id="{18457F7F-72F8-E546-BA8E-F5110DB542FC}"/>
              </a:ext>
            </a:extLst>
          </p:cNvPr>
          <p:cNvSpPr txBox="1"/>
          <p:nvPr/>
        </p:nvSpPr>
        <p:spPr>
          <a:xfrm>
            <a:off x="1901266" y="3179395"/>
            <a:ext cx="991087" cy="338554"/>
          </a:xfrm>
          <a:prstGeom prst="rect">
            <a:avLst/>
          </a:prstGeom>
          <a:noFill/>
        </p:spPr>
        <p:txBody>
          <a:bodyPr wrap="square" rtlCol="0">
            <a:spAutoFit/>
          </a:bodyPr>
          <a:lstStyle/>
          <a:p>
            <a:r>
              <a:rPr lang="en-US" sz="1600" dirty="0" err="1">
                <a:solidFill>
                  <a:srgbClr val="FF0000"/>
                </a:solidFill>
                <a:latin typeface="UTM Avo" panose="02040603050506020204" pitchFamily="18" charset="0"/>
              </a:rPr>
              <a:t>giúp</a:t>
            </a:r>
            <a:r>
              <a:rPr lang="en-US" sz="1600" dirty="0">
                <a:solidFill>
                  <a:srgbClr val="FF0000"/>
                </a:solidFill>
                <a:latin typeface="UTM Avo" panose="02040603050506020204" pitchFamily="18" charset="0"/>
              </a:rPr>
              <a:t> </a:t>
            </a:r>
            <a:r>
              <a:rPr lang="en-US" sz="1600" dirty="0" err="1">
                <a:solidFill>
                  <a:srgbClr val="FF0000"/>
                </a:solidFill>
                <a:latin typeface="UTM Avo" panose="02040603050506020204" pitchFamily="18" charset="0"/>
              </a:rPr>
              <a:t>đỡ</a:t>
            </a:r>
            <a:endParaRPr lang="en-VN" sz="1600" dirty="0">
              <a:solidFill>
                <a:srgbClr val="FF0000"/>
              </a:solidFill>
              <a:latin typeface="UTM Avo" panose="02040603050506020204" pitchFamily="18" charset="0"/>
            </a:endParaRPr>
          </a:p>
        </p:txBody>
      </p:sp>
      <p:sp>
        <p:nvSpPr>
          <p:cNvPr id="47" name="TextBox 46">
            <a:extLst>
              <a:ext uri="{FF2B5EF4-FFF2-40B4-BE49-F238E27FC236}">
                <a16:creationId xmlns:a16="http://schemas.microsoft.com/office/drawing/2014/main" id="{DE3712F8-2C14-8647-9E24-438890B71744}"/>
              </a:ext>
            </a:extLst>
          </p:cNvPr>
          <p:cNvSpPr txBox="1"/>
          <p:nvPr/>
        </p:nvSpPr>
        <p:spPr>
          <a:xfrm>
            <a:off x="1220262" y="1791580"/>
            <a:ext cx="991087" cy="338554"/>
          </a:xfrm>
          <a:prstGeom prst="rect">
            <a:avLst/>
          </a:prstGeom>
          <a:noFill/>
        </p:spPr>
        <p:txBody>
          <a:bodyPr wrap="square" rtlCol="0">
            <a:spAutoFit/>
          </a:bodyPr>
          <a:lstStyle/>
          <a:p>
            <a:r>
              <a:rPr lang="en-US" sz="1600" dirty="0">
                <a:solidFill>
                  <a:srgbClr val="FF0000"/>
                </a:solidFill>
                <a:latin typeface="UTM Avo" panose="02040603050506020204" pitchFamily="18" charset="0"/>
              </a:rPr>
              <a:t>c</a:t>
            </a:r>
            <a:r>
              <a:rPr lang="en-VN" sz="1600" dirty="0">
                <a:solidFill>
                  <a:srgbClr val="FF0000"/>
                </a:solidFill>
                <a:latin typeface="UTM Avo" panose="02040603050506020204" pitchFamily="18" charset="0"/>
              </a:rPr>
              <a:t>hia sẻ</a:t>
            </a:r>
          </a:p>
        </p:txBody>
      </p:sp>
    </p:spTree>
    <p:extLst>
      <p:ext uri="{BB962C8B-B14F-4D97-AF65-F5344CB8AC3E}">
        <p14:creationId xmlns:p14="http://schemas.microsoft.com/office/powerpoint/2010/main" val="184671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1000"/>
                                        <p:tgtEl>
                                          <p:spTgt spid="46"/>
                                        </p:tgtEl>
                                      </p:cBhvr>
                                    </p:animEffect>
                                    <p:anim calcmode="lin" valueType="num">
                                      <p:cBhvr>
                                        <p:cTn id="15" dur="1000" fill="hold"/>
                                        <p:tgtEl>
                                          <p:spTgt spid="46"/>
                                        </p:tgtEl>
                                        <p:attrNameLst>
                                          <p:attrName>ppt_x</p:attrName>
                                        </p:attrNameLst>
                                      </p:cBhvr>
                                      <p:tavLst>
                                        <p:tav tm="0">
                                          <p:val>
                                            <p:strVal val="#ppt_x"/>
                                          </p:val>
                                        </p:tav>
                                        <p:tav tm="100000">
                                          <p:val>
                                            <p:strVal val="#ppt_x"/>
                                          </p:val>
                                        </p:tav>
                                      </p:tavLst>
                                    </p:anim>
                                    <p:anim calcmode="lin" valueType="num">
                                      <p:cBhvr>
                                        <p:cTn id="16"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1000"/>
                                        <p:tgtEl>
                                          <p:spTgt spid="45"/>
                                        </p:tgtEl>
                                      </p:cBhvr>
                                    </p:animEffect>
                                    <p:anim calcmode="lin" valueType="num">
                                      <p:cBhvr>
                                        <p:cTn id="22" dur="1000" fill="hold"/>
                                        <p:tgtEl>
                                          <p:spTgt spid="45"/>
                                        </p:tgtEl>
                                        <p:attrNameLst>
                                          <p:attrName>ppt_x</p:attrName>
                                        </p:attrNameLst>
                                      </p:cBhvr>
                                      <p:tavLst>
                                        <p:tav tm="0">
                                          <p:val>
                                            <p:strVal val="#ppt_x"/>
                                          </p:val>
                                        </p:tav>
                                        <p:tav tm="100000">
                                          <p:val>
                                            <p:strVal val="#ppt_x"/>
                                          </p:val>
                                        </p:tav>
                                      </p:tavLst>
                                    </p:anim>
                                    <p:anim calcmode="lin" valueType="num">
                                      <p:cBhvr>
                                        <p:cTn id="2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27088" y="299201"/>
            <a:ext cx="6078471" cy="425245"/>
          </a:xfrm>
          <a:prstGeom prst="rect">
            <a:avLst/>
          </a:prstGeom>
          <a:noFill/>
        </p:spPr>
        <p:txBody>
          <a:bodyPr wrap="square" rtlCol="0">
            <a:spAutoFit/>
          </a:bodyPr>
          <a:lstStyle/>
          <a:p>
            <a:pPr>
              <a:lnSpc>
                <a:spcPts val="3000"/>
              </a:lnSpc>
            </a:pPr>
            <a:r>
              <a:rPr lang="en-US" sz="1600" b="1" dirty="0">
                <a:solidFill>
                  <a:schemeClr val="accent4">
                    <a:lumMod val="50000"/>
                  </a:schemeClr>
                </a:solidFill>
                <a:latin typeface="UTM Avo" panose="02040603050506020204" pitchFamily="18" charset="0"/>
              </a:rPr>
              <a:t>3. </a:t>
            </a:r>
            <a:r>
              <a:rPr lang="en-US" sz="1600" b="1" dirty="0" err="1">
                <a:solidFill>
                  <a:schemeClr val="accent4">
                    <a:lumMod val="50000"/>
                  </a:schemeClr>
                </a:solidFill>
                <a:latin typeface="UTM Avo" panose="02040603050506020204" pitchFamily="18" charset="0"/>
              </a:rPr>
              <a:t>Đặt</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một</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câu</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về</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hoạt</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động</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của</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các</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bạn</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trong</a:t>
            </a:r>
            <a:r>
              <a:rPr lang="en-US" sz="1600" b="1" dirty="0">
                <a:solidFill>
                  <a:schemeClr val="accent4">
                    <a:lumMod val="50000"/>
                  </a:schemeClr>
                </a:solidFill>
                <a:latin typeface="UTM Avo" panose="02040603050506020204" pitchFamily="18" charset="0"/>
              </a:rPr>
              <a:t> </a:t>
            </a:r>
            <a:r>
              <a:rPr lang="en-US" sz="1600" b="1" dirty="0" err="1">
                <a:solidFill>
                  <a:schemeClr val="accent4">
                    <a:lumMod val="50000"/>
                  </a:schemeClr>
                </a:solidFill>
                <a:latin typeface="UTM Avo" panose="02040603050506020204" pitchFamily="18" charset="0"/>
              </a:rPr>
              <a:t>tranh</a:t>
            </a:r>
            <a:r>
              <a:rPr lang="en-US" sz="1600" b="1" dirty="0">
                <a:solidFill>
                  <a:schemeClr val="accent4">
                    <a:lumMod val="50000"/>
                  </a:schemeClr>
                </a:solidFill>
                <a:latin typeface="UTM Avo" panose="02040603050506020204" pitchFamily="18" charset="0"/>
              </a:rPr>
              <a:t>.</a:t>
            </a:r>
          </a:p>
        </p:txBody>
      </p:sp>
      <p:pic>
        <p:nvPicPr>
          <p:cNvPr id="3" name="Picture 2">
            <a:extLst>
              <a:ext uri="{FF2B5EF4-FFF2-40B4-BE49-F238E27FC236}">
                <a16:creationId xmlns:a16="http://schemas.microsoft.com/office/drawing/2014/main" id="{44F7F7AF-2591-074D-A8F9-3E73DFBF1558}"/>
              </a:ext>
            </a:extLst>
          </p:cNvPr>
          <p:cNvPicPr>
            <a:picLocks noChangeAspect="1"/>
          </p:cNvPicPr>
          <p:nvPr/>
        </p:nvPicPr>
        <p:blipFill>
          <a:blip r:embed="rId2"/>
          <a:stretch>
            <a:fillRect/>
          </a:stretch>
        </p:blipFill>
        <p:spPr>
          <a:xfrm>
            <a:off x="661826" y="884140"/>
            <a:ext cx="2479043" cy="1613523"/>
          </a:xfrm>
          <a:prstGeom prst="roundRect">
            <a:avLst/>
          </a:prstGeom>
        </p:spPr>
      </p:pic>
      <p:pic>
        <p:nvPicPr>
          <p:cNvPr id="6" name="Picture 5">
            <a:extLst>
              <a:ext uri="{FF2B5EF4-FFF2-40B4-BE49-F238E27FC236}">
                <a16:creationId xmlns:a16="http://schemas.microsoft.com/office/drawing/2014/main" id="{892FF524-8E0D-9A43-B9ED-A5B012686D8C}"/>
              </a:ext>
            </a:extLst>
          </p:cNvPr>
          <p:cNvPicPr>
            <a:picLocks noChangeAspect="1"/>
          </p:cNvPicPr>
          <p:nvPr/>
        </p:nvPicPr>
        <p:blipFill rotWithShape="1">
          <a:blip r:embed="rId3"/>
          <a:srcRect l="3188" t="3629" r="4655" b="5872"/>
          <a:stretch/>
        </p:blipFill>
        <p:spPr>
          <a:xfrm>
            <a:off x="3643422" y="879252"/>
            <a:ext cx="2226643" cy="1613523"/>
          </a:xfrm>
          <a:prstGeom prst="roundRect">
            <a:avLst>
              <a:gd name="adj" fmla="val 11680"/>
            </a:avLst>
          </a:prstGeom>
        </p:spPr>
      </p:pic>
      <p:pic>
        <p:nvPicPr>
          <p:cNvPr id="8" name="Picture 7">
            <a:extLst>
              <a:ext uri="{FF2B5EF4-FFF2-40B4-BE49-F238E27FC236}">
                <a16:creationId xmlns:a16="http://schemas.microsoft.com/office/drawing/2014/main" id="{0B136333-8EA0-5743-B001-76C5FED46463}"/>
              </a:ext>
            </a:extLst>
          </p:cNvPr>
          <p:cNvPicPr>
            <a:picLocks noChangeAspect="1"/>
          </p:cNvPicPr>
          <p:nvPr/>
        </p:nvPicPr>
        <p:blipFill rotWithShape="1">
          <a:blip r:embed="rId4"/>
          <a:srcRect l="1888" t="5533" r="2659" b="3629"/>
          <a:stretch/>
        </p:blipFill>
        <p:spPr>
          <a:xfrm>
            <a:off x="783124" y="2989932"/>
            <a:ext cx="2357745" cy="1601842"/>
          </a:xfrm>
          <a:prstGeom prst="roundRect">
            <a:avLst>
              <a:gd name="adj" fmla="val 7152"/>
            </a:avLst>
          </a:prstGeom>
        </p:spPr>
      </p:pic>
      <p:pic>
        <p:nvPicPr>
          <p:cNvPr id="11" name="Picture 10">
            <a:extLst>
              <a:ext uri="{FF2B5EF4-FFF2-40B4-BE49-F238E27FC236}">
                <a16:creationId xmlns:a16="http://schemas.microsoft.com/office/drawing/2014/main" id="{F5464863-A207-0745-A416-7B0EA1A67B27}"/>
              </a:ext>
            </a:extLst>
          </p:cNvPr>
          <p:cNvPicPr>
            <a:picLocks noChangeAspect="1"/>
          </p:cNvPicPr>
          <p:nvPr/>
        </p:nvPicPr>
        <p:blipFill>
          <a:blip r:embed="rId5"/>
          <a:stretch>
            <a:fillRect/>
          </a:stretch>
        </p:blipFill>
        <p:spPr>
          <a:xfrm>
            <a:off x="3552953" y="2856889"/>
            <a:ext cx="2574066" cy="1788646"/>
          </a:xfrm>
          <a:prstGeom prst="rect">
            <a:avLst/>
          </a:prstGeom>
        </p:spPr>
      </p:pic>
      <p:sp>
        <p:nvSpPr>
          <p:cNvPr id="18" name="TextBox 17">
            <a:extLst>
              <a:ext uri="{FF2B5EF4-FFF2-40B4-BE49-F238E27FC236}">
                <a16:creationId xmlns:a16="http://schemas.microsoft.com/office/drawing/2014/main" id="{DACE5C41-335E-BA42-9365-B44ADE1A7059}"/>
              </a:ext>
            </a:extLst>
          </p:cNvPr>
          <p:cNvSpPr txBox="1"/>
          <p:nvPr/>
        </p:nvSpPr>
        <p:spPr>
          <a:xfrm>
            <a:off x="183066" y="2537947"/>
            <a:ext cx="3557860" cy="323165"/>
          </a:xfrm>
          <a:prstGeom prst="rect">
            <a:avLst/>
          </a:prstGeom>
          <a:noFill/>
        </p:spPr>
        <p:txBody>
          <a:bodyPr wrap="square" rtlCol="0">
            <a:spAutoFit/>
          </a:bodyPr>
          <a:lstStyle/>
          <a:p>
            <a:pPr algn="ctr"/>
            <a:r>
              <a:rPr lang="vi-VN" sz="1500" dirty="0">
                <a:solidFill>
                  <a:schemeClr val="accent6">
                    <a:lumMod val="75000"/>
                  </a:schemeClr>
                </a:solidFill>
                <a:latin typeface="UTM Avo" panose="02040603050506020204" pitchFamily="18" charset="0"/>
              </a:rPr>
              <a:t>M: </a:t>
            </a:r>
            <a:r>
              <a:rPr lang="vi-VN" sz="1500" dirty="0">
                <a:solidFill>
                  <a:schemeClr val="tx1">
                    <a:lumMod val="50000"/>
                  </a:schemeClr>
                </a:solidFill>
                <a:latin typeface="UTM Avo" panose="02040603050506020204" pitchFamily="18" charset="0"/>
              </a:rPr>
              <a:t>Bạn Lan cho bạn Hải mượn bút</a:t>
            </a:r>
          </a:p>
        </p:txBody>
      </p:sp>
    </p:spTree>
    <p:extLst>
      <p:ext uri="{BB962C8B-B14F-4D97-AF65-F5344CB8AC3E}">
        <p14:creationId xmlns:p14="http://schemas.microsoft.com/office/powerpoint/2010/main" val="386182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5E2A01A-37E7-4E49-A4B0-0BE4C4D94941}"/>
              </a:ext>
            </a:extLst>
          </p:cNvPr>
          <p:cNvGrpSpPr/>
          <p:nvPr/>
        </p:nvGrpSpPr>
        <p:grpSpPr>
          <a:xfrm>
            <a:off x="931611" y="1390819"/>
            <a:ext cx="4405927" cy="3318271"/>
            <a:chOff x="1417547" y="1264224"/>
            <a:chExt cx="4405927" cy="3318271"/>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id="{FF041EC8-55B2-4FCF-BB45-E1C5B0EA5B49}"/>
                </a:ext>
              </a:extLst>
            </p:cNvPr>
            <p:cNvSpPr txBox="1"/>
            <p:nvPr/>
          </p:nvSpPr>
          <p:spPr>
            <a:xfrm>
              <a:off x="1997286" y="3255980"/>
              <a:ext cx="3409987" cy="654731"/>
            </a:xfrm>
            <a:prstGeom prst="rect">
              <a:avLst/>
            </a:prstGeom>
            <a:noFill/>
          </p:spPr>
          <p:txBody>
            <a:bodyPr wrap="square" rtlCol="0">
              <a:spAutoFit/>
            </a:bodyPr>
            <a:lstStyle/>
            <a:p>
              <a:pPr algn="ctr">
                <a:lnSpc>
                  <a:spcPct val="150000"/>
                </a:lnSpc>
              </a:pPr>
              <a:r>
                <a:rPr lang="vi-VN" sz="2800" b="1" dirty="0">
                  <a:solidFill>
                    <a:srgbClr val="17479D"/>
                  </a:solidFill>
                  <a:latin typeface="UTM Avo" panose="02040603050506020204" pitchFamily="18" charset="0"/>
                </a:rPr>
                <a:t>LUYỆN VIẾT ĐOẠN</a:t>
              </a:r>
              <a:endParaRPr lang="en-US" sz="28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id="{1572C51F-CECB-48A7-8A70-7BA2BE8A7350}"/>
                </a:ext>
              </a:extLst>
            </p:cNvPr>
            <p:cNvSpPr txBox="1"/>
            <p:nvPr/>
          </p:nvSpPr>
          <p:spPr>
            <a:xfrm>
              <a:off x="2366264" y="2595991"/>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5 – 6</a:t>
              </a:r>
              <a:endParaRPr lang="en-US" sz="2800" b="1" dirty="0">
                <a:solidFill>
                  <a:schemeClr val="accent1">
                    <a:lumMod val="50000"/>
                  </a:schemeClr>
                </a:solidFill>
                <a:latin typeface="UTM Avo" panose="02040603050506020204" pitchFamily="18" charset="0"/>
              </a:endParaRPr>
            </a:p>
          </p:txBody>
        </p:sp>
      </p:grpSp>
      <p:pic>
        <p:nvPicPr>
          <p:cNvPr id="3074" name="Picture 2">
            <a:extLst>
              <a:ext uri="{FF2B5EF4-FFF2-40B4-BE49-F238E27FC236}">
                <a16:creationId xmlns:a16="http://schemas.microsoft.com/office/drawing/2014/main" id="{059E8847-6DF9-49B9-A6CB-3B711B446E0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3835" y="2904210"/>
            <a:ext cx="1985630" cy="19856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C74CC81-29C0-CF44-AA64-49AE086CB238}"/>
              </a:ext>
            </a:extLst>
          </p:cNvPr>
          <p:cNvPicPr>
            <a:picLocks noChangeAspect="1"/>
          </p:cNvPicPr>
          <p:nvPr/>
        </p:nvPicPr>
        <p:blipFill rotWithShape="1">
          <a:blip r:embed="rId4"/>
          <a:srcRect l="11939" t="2903" r="24457" b="3018"/>
          <a:stretch/>
        </p:blipFill>
        <p:spPr>
          <a:xfrm>
            <a:off x="356080" y="345231"/>
            <a:ext cx="1293654" cy="1263551"/>
          </a:xfrm>
          <a:prstGeom prst="ellipse">
            <a:avLst/>
          </a:prstGeom>
        </p:spPr>
      </p:pic>
      <p:sp>
        <p:nvSpPr>
          <p:cNvPr id="10" name="TextBox 9">
            <a:extLst>
              <a:ext uri="{FF2B5EF4-FFF2-40B4-BE49-F238E27FC236}">
                <a16:creationId xmlns:a16="http://schemas.microsoft.com/office/drawing/2014/main" id="{5F5816E3-5A8B-2444-8363-580B0C3B3F92}"/>
              </a:ext>
            </a:extLst>
          </p:cNvPr>
          <p:cNvSpPr txBox="1"/>
          <p:nvPr/>
        </p:nvSpPr>
        <p:spPr>
          <a:xfrm>
            <a:off x="1739603" y="465713"/>
            <a:ext cx="4620268"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NHÍM NÂU KẾT BẠN</a:t>
            </a:r>
            <a:endParaRPr lang="en-US" sz="40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3989008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C76404-64D1-8F45-A470-A31367AD469E}"/>
              </a:ext>
            </a:extLst>
          </p:cNvPr>
          <p:cNvSpPr txBox="1"/>
          <p:nvPr/>
        </p:nvSpPr>
        <p:spPr>
          <a:xfrm>
            <a:off x="634483" y="535130"/>
            <a:ext cx="5764812" cy="821122"/>
          </a:xfrm>
          <a:prstGeom prst="rect">
            <a:avLst/>
          </a:prstGeom>
          <a:noFill/>
        </p:spPr>
        <p:txBody>
          <a:bodyPr wrap="square" rtlCol="0">
            <a:spAutoFit/>
          </a:bodyPr>
          <a:lstStyle/>
          <a:p>
            <a:pPr>
              <a:lnSpc>
                <a:spcPts val="3000"/>
              </a:lnSpc>
            </a:pPr>
            <a:r>
              <a:rPr lang="en-US" sz="2000" b="1" dirty="0">
                <a:solidFill>
                  <a:schemeClr val="accent4">
                    <a:lumMod val="50000"/>
                  </a:schemeClr>
                </a:solidFill>
                <a:latin typeface="UTM Avo" panose="02040603050506020204" pitchFamily="18" charset="0"/>
              </a:rPr>
              <a:t>      1. </a:t>
            </a:r>
            <a:r>
              <a:rPr lang="vi-VN" sz="2000" b="1" dirty="0">
                <a:solidFill>
                  <a:schemeClr val="accent4">
                    <a:lumMod val="50000"/>
                  </a:schemeClr>
                </a:solidFill>
                <a:latin typeface="UTM Avo" panose="02040603050506020204" pitchFamily="18" charset="0"/>
              </a:rPr>
              <a:t>Kể tên một số hoạt động của học sinh trong giờ ra chơi.</a:t>
            </a:r>
          </a:p>
        </p:txBody>
      </p:sp>
      <p:pic>
        <p:nvPicPr>
          <p:cNvPr id="3" name="Picture 2" descr="20210409090849_wm_shs-tieng-viet-2-tap-1">
            <a:extLst>
              <a:ext uri="{FF2B5EF4-FFF2-40B4-BE49-F238E27FC236}">
                <a16:creationId xmlns:a16="http://schemas.microsoft.com/office/drawing/2014/main" id="{2433EBB5-1D2B-D243-97A0-EBAC8E2EE74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958" t="7289" r="85745" b="87276"/>
          <a:stretch/>
        </p:blipFill>
        <p:spPr bwMode="auto">
          <a:xfrm>
            <a:off x="458705" y="368640"/>
            <a:ext cx="696191" cy="640080"/>
          </a:xfrm>
          <a:prstGeom prst="roundRect">
            <a:avLst>
              <a:gd name="adj" fmla="val 45888"/>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FCF12FC-A0BF-5D47-AD67-018D5F63A796}"/>
              </a:ext>
            </a:extLst>
          </p:cNvPr>
          <p:cNvPicPr>
            <a:picLocks noChangeAspect="1"/>
          </p:cNvPicPr>
          <p:nvPr/>
        </p:nvPicPr>
        <p:blipFill>
          <a:blip r:embed="rId4"/>
          <a:stretch>
            <a:fillRect/>
          </a:stretch>
        </p:blipFill>
        <p:spPr>
          <a:xfrm>
            <a:off x="850401" y="1356252"/>
            <a:ext cx="5157197" cy="2968171"/>
          </a:xfrm>
          <a:prstGeom prst="rect">
            <a:avLst/>
          </a:prstGeom>
        </p:spPr>
      </p:pic>
      <p:sp>
        <p:nvSpPr>
          <p:cNvPr id="6" name="TextBox 5">
            <a:extLst>
              <a:ext uri="{FF2B5EF4-FFF2-40B4-BE49-F238E27FC236}">
                <a16:creationId xmlns:a16="http://schemas.microsoft.com/office/drawing/2014/main" id="{A1679C00-0C6E-B44E-A1D1-7DAE7ECF1DF8}"/>
              </a:ext>
            </a:extLst>
          </p:cNvPr>
          <p:cNvSpPr txBox="1"/>
          <p:nvPr/>
        </p:nvSpPr>
        <p:spPr>
          <a:xfrm>
            <a:off x="918438" y="4351461"/>
            <a:ext cx="1455225" cy="338554"/>
          </a:xfrm>
          <a:prstGeom prst="rect">
            <a:avLst/>
          </a:prstGeom>
          <a:noFill/>
        </p:spPr>
        <p:txBody>
          <a:bodyPr wrap="square" rtlCol="0">
            <a:spAutoFit/>
          </a:bodyPr>
          <a:lstStyle/>
          <a:p>
            <a:r>
              <a:rPr lang="en-US" sz="1600" dirty="0" err="1">
                <a:solidFill>
                  <a:srgbClr val="FF0000"/>
                </a:solidFill>
                <a:latin typeface="UTM Avo" panose="02040603050506020204" pitchFamily="18" charset="0"/>
              </a:rPr>
              <a:t>Đọc</a:t>
            </a:r>
            <a:r>
              <a:rPr lang="en-US" sz="1600" dirty="0">
                <a:solidFill>
                  <a:srgbClr val="FF0000"/>
                </a:solidFill>
                <a:latin typeface="UTM Avo" panose="02040603050506020204" pitchFamily="18" charset="0"/>
              </a:rPr>
              <a:t> </a:t>
            </a:r>
            <a:r>
              <a:rPr lang="en-US" sz="1600" dirty="0" err="1">
                <a:solidFill>
                  <a:srgbClr val="FF0000"/>
                </a:solidFill>
                <a:latin typeface="UTM Avo" panose="02040603050506020204" pitchFamily="18" charset="0"/>
              </a:rPr>
              <a:t>sách</a:t>
            </a:r>
            <a:r>
              <a:rPr lang="en-US" sz="1600" dirty="0">
                <a:solidFill>
                  <a:srgbClr val="FF0000"/>
                </a:solidFill>
                <a:latin typeface="UTM Avo" panose="02040603050506020204" pitchFamily="18" charset="0"/>
              </a:rPr>
              <a:t>, </a:t>
            </a:r>
            <a:endParaRPr lang="en-VN" sz="1600" dirty="0">
              <a:solidFill>
                <a:srgbClr val="FF0000"/>
              </a:solidFill>
              <a:latin typeface="UTM Avo" panose="02040603050506020204" pitchFamily="18" charset="0"/>
            </a:endParaRPr>
          </a:p>
        </p:txBody>
      </p:sp>
      <p:sp>
        <p:nvSpPr>
          <p:cNvPr id="7" name="TextBox 6">
            <a:extLst>
              <a:ext uri="{FF2B5EF4-FFF2-40B4-BE49-F238E27FC236}">
                <a16:creationId xmlns:a16="http://schemas.microsoft.com/office/drawing/2014/main" id="{5AB6E65E-5791-0543-AC47-0F28F13CB6A3}"/>
              </a:ext>
            </a:extLst>
          </p:cNvPr>
          <p:cNvSpPr txBox="1"/>
          <p:nvPr/>
        </p:nvSpPr>
        <p:spPr>
          <a:xfrm>
            <a:off x="1977688" y="4351461"/>
            <a:ext cx="1455225" cy="338554"/>
          </a:xfrm>
          <a:prstGeom prst="rect">
            <a:avLst/>
          </a:prstGeom>
          <a:noFill/>
        </p:spPr>
        <p:txBody>
          <a:bodyPr wrap="square" rtlCol="0">
            <a:spAutoFit/>
          </a:bodyPr>
          <a:lstStyle/>
          <a:p>
            <a:r>
              <a:rPr lang="en-US" sz="1600" dirty="0" err="1">
                <a:solidFill>
                  <a:srgbClr val="FF0000"/>
                </a:solidFill>
                <a:latin typeface="UTM Avo" panose="02040603050506020204" pitchFamily="18" charset="0"/>
              </a:rPr>
              <a:t>đá</a:t>
            </a:r>
            <a:r>
              <a:rPr lang="en-US" sz="1600" dirty="0">
                <a:solidFill>
                  <a:srgbClr val="FF0000"/>
                </a:solidFill>
                <a:latin typeface="UTM Avo" panose="02040603050506020204" pitchFamily="18" charset="0"/>
              </a:rPr>
              <a:t> </a:t>
            </a:r>
            <a:r>
              <a:rPr lang="en-US" sz="1600" dirty="0" err="1">
                <a:solidFill>
                  <a:srgbClr val="FF0000"/>
                </a:solidFill>
                <a:latin typeface="UTM Avo" panose="02040603050506020204" pitchFamily="18" charset="0"/>
              </a:rPr>
              <a:t>cầu</a:t>
            </a:r>
            <a:r>
              <a:rPr lang="en-US" sz="1600" dirty="0">
                <a:solidFill>
                  <a:srgbClr val="FF0000"/>
                </a:solidFill>
                <a:latin typeface="UTM Avo" panose="02040603050506020204" pitchFamily="18" charset="0"/>
              </a:rPr>
              <a:t>,</a:t>
            </a:r>
            <a:endParaRPr lang="en-VN" sz="1600" dirty="0">
              <a:solidFill>
                <a:srgbClr val="FF0000"/>
              </a:solidFill>
              <a:latin typeface="UTM Avo" panose="02040603050506020204" pitchFamily="18" charset="0"/>
            </a:endParaRPr>
          </a:p>
        </p:txBody>
      </p:sp>
      <p:sp>
        <p:nvSpPr>
          <p:cNvPr id="8" name="TextBox 7">
            <a:extLst>
              <a:ext uri="{FF2B5EF4-FFF2-40B4-BE49-F238E27FC236}">
                <a16:creationId xmlns:a16="http://schemas.microsoft.com/office/drawing/2014/main" id="{234BC516-688E-D446-96DB-7C0468EFDAED}"/>
              </a:ext>
            </a:extLst>
          </p:cNvPr>
          <p:cNvSpPr txBox="1"/>
          <p:nvPr/>
        </p:nvSpPr>
        <p:spPr>
          <a:xfrm>
            <a:off x="2851828" y="4351461"/>
            <a:ext cx="1455225" cy="338554"/>
          </a:xfrm>
          <a:prstGeom prst="rect">
            <a:avLst/>
          </a:prstGeom>
          <a:noFill/>
        </p:spPr>
        <p:txBody>
          <a:bodyPr wrap="square" rtlCol="0">
            <a:spAutoFit/>
          </a:bodyPr>
          <a:lstStyle/>
          <a:p>
            <a:r>
              <a:rPr lang="en-US" sz="1600" dirty="0" err="1">
                <a:solidFill>
                  <a:srgbClr val="FF0000"/>
                </a:solidFill>
                <a:latin typeface="UTM Avo" panose="02040603050506020204" pitchFamily="18" charset="0"/>
              </a:rPr>
              <a:t>đuổi</a:t>
            </a:r>
            <a:r>
              <a:rPr lang="en-US" sz="1600" dirty="0">
                <a:solidFill>
                  <a:srgbClr val="FF0000"/>
                </a:solidFill>
                <a:latin typeface="UTM Avo" panose="02040603050506020204" pitchFamily="18" charset="0"/>
              </a:rPr>
              <a:t> </a:t>
            </a:r>
            <a:r>
              <a:rPr lang="en-US" sz="1600" dirty="0" err="1">
                <a:solidFill>
                  <a:srgbClr val="FF0000"/>
                </a:solidFill>
                <a:latin typeface="UTM Avo" panose="02040603050506020204" pitchFamily="18" charset="0"/>
              </a:rPr>
              <a:t>bắt</a:t>
            </a:r>
            <a:r>
              <a:rPr lang="en-US" sz="1600" dirty="0">
                <a:solidFill>
                  <a:srgbClr val="FF0000"/>
                </a:solidFill>
                <a:latin typeface="UTM Avo" panose="02040603050506020204" pitchFamily="18" charset="0"/>
              </a:rPr>
              <a:t>, </a:t>
            </a:r>
            <a:endParaRPr lang="en-VN" sz="1600" dirty="0">
              <a:solidFill>
                <a:srgbClr val="FF0000"/>
              </a:solidFill>
              <a:latin typeface="UTM Avo" panose="02040603050506020204" pitchFamily="18" charset="0"/>
            </a:endParaRPr>
          </a:p>
        </p:txBody>
      </p:sp>
      <p:sp>
        <p:nvSpPr>
          <p:cNvPr id="9" name="TextBox 8">
            <a:extLst>
              <a:ext uri="{FF2B5EF4-FFF2-40B4-BE49-F238E27FC236}">
                <a16:creationId xmlns:a16="http://schemas.microsoft.com/office/drawing/2014/main" id="{BE46AD41-5FAC-904D-8DB1-C1492360F61A}"/>
              </a:ext>
            </a:extLst>
          </p:cNvPr>
          <p:cNvSpPr txBox="1"/>
          <p:nvPr/>
        </p:nvSpPr>
        <p:spPr>
          <a:xfrm>
            <a:off x="3825321" y="4351461"/>
            <a:ext cx="1455225" cy="338554"/>
          </a:xfrm>
          <a:prstGeom prst="rect">
            <a:avLst/>
          </a:prstGeom>
          <a:noFill/>
        </p:spPr>
        <p:txBody>
          <a:bodyPr wrap="square" rtlCol="0">
            <a:spAutoFit/>
          </a:bodyPr>
          <a:lstStyle/>
          <a:p>
            <a:r>
              <a:rPr lang="en-US" sz="1600" dirty="0" err="1">
                <a:solidFill>
                  <a:srgbClr val="FF0000"/>
                </a:solidFill>
                <a:latin typeface="UTM Avo" panose="02040603050506020204" pitchFamily="18" charset="0"/>
              </a:rPr>
              <a:t>trốn</a:t>
            </a:r>
            <a:r>
              <a:rPr lang="en-US" sz="1600" dirty="0">
                <a:solidFill>
                  <a:srgbClr val="FF0000"/>
                </a:solidFill>
                <a:latin typeface="UTM Avo" panose="02040603050506020204" pitchFamily="18" charset="0"/>
              </a:rPr>
              <a:t> </a:t>
            </a:r>
            <a:r>
              <a:rPr lang="en-US" sz="1600" dirty="0" err="1">
                <a:solidFill>
                  <a:srgbClr val="FF0000"/>
                </a:solidFill>
                <a:latin typeface="UTM Avo" panose="02040603050506020204" pitchFamily="18" charset="0"/>
              </a:rPr>
              <a:t>tìm</a:t>
            </a:r>
            <a:r>
              <a:rPr lang="en-US" sz="1600" dirty="0">
                <a:solidFill>
                  <a:srgbClr val="FF0000"/>
                </a:solidFill>
                <a:latin typeface="UTM Avo" panose="02040603050506020204" pitchFamily="18" charset="0"/>
              </a:rPr>
              <a:t>,…</a:t>
            </a:r>
            <a:endParaRPr lang="en-VN" sz="1600" dirty="0">
              <a:solidFill>
                <a:srgbClr val="FF0000"/>
              </a:solidFill>
              <a:latin typeface="UTM Avo" panose="02040603050506020204" pitchFamily="18" charset="0"/>
            </a:endParaRPr>
          </a:p>
        </p:txBody>
      </p:sp>
    </p:spTree>
    <p:extLst>
      <p:ext uri="{BB962C8B-B14F-4D97-AF65-F5344CB8AC3E}">
        <p14:creationId xmlns:p14="http://schemas.microsoft.com/office/powerpoint/2010/main" val="204880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2725" y="553792"/>
            <a:ext cx="5876569" cy="821122"/>
          </a:xfrm>
          <a:prstGeom prst="rect">
            <a:avLst/>
          </a:prstGeom>
          <a:noFill/>
        </p:spPr>
        <p:txBody>
          <a:bodyPr wrap="square" rtlCol="0">
            <a:spAutoFit/>
          </a:bodyPr>
          <a:lstStyle/>
          <a:p>
            <a:pPr>
              <a:lnSpc>
                <a:spcPts val="3000"/>
              </a:lnSpc>
            </a:pPr>
            <a:r>
              <a:rPr lang="en-US" sz="2000" b="1" dirty="0">
                <a:solidFill>
                  <a:schemeClr val="accent4">
                    <a:lumMod val="50000"/>
                  </a:schemeClr>
                </a:solidFill>
                <a:latin typeface="UTM Avo" panose="02040603050506020204" pitchFamily="18" charset="0"/>
              </a:rPr>
              <a:t>2. </a:t>
            </a:r>
            <a:r>
              <a:rPr lang="vi-VN" sz="2000" b="1" dirty="0">
                <a:solidFill>
                  <a:schemeClr val="accent4">
                    <a:lumMod val="50000"/>
                  </a:schemeClr>
                </a:solidFill>
                <a:latin typeface="UTM Avo" panose="02040603050506020204" pitchFamily="18" charset="0"/>
              </a:rPr>
              <a:t>Viết 3 – 4 câu kể về một giờ ra chơi ở trường em.</a:t>
            </a:r>
          </a:p>
        </p:txBody>
      </p:sp>
      <p:grpSp>
        <p:nvGrpSpPr>
          <p:cNvPr id="20" name="Group 19"/>
          <p:cNvGrpSpPr/>
          <p:nvPr/>
        </p:nvGrpSpPr>
        <p:grpSpPr>
          <a:xfrm>
            <a:off x="698659" y="1315790"/>
            <a:ext cx="5538956" cy="3190895"/>
            <a:chOff x="1090253" y="1641595"/>
            <a:chExt cx="4731219" cy="2511698"/>
          </a:xfrm>
        </p:grpSpPr>
        <p:grpSp>
          <p:nvGrpSpPr>
            <p:cNvPr id="16" name="Group 15"/>
            <p:cNvGrpSpPr/>
            <p:nvPr/>
          </p:nvGrpSpPr>
          <p:grpSpPr>
            <a:xfrm>
              <a:off x="1090253" y="1641595"/>
              <a:ext cx="4731219" cy="2511698"/>
              <a:chOff x="1090253" y="1641595"/>
              <a:chExt cx="4731219" cy="2511698"/>
            </a:xfrm>
          </p:grpSpPr>
          <p:sp>
            <p:nvSpPr>
              <p:cNvPr id="15" name="Rectangle 14"/>
              <p:cNvSpPr/>
              <p:nvPr/>
            </p:nvSpPr>
            <p:spPr>
              <a:xfrm>
                <a:off x="2820697" y="1661594"/>
                <a:ext cx="1269423" cy="589771"/>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oogle Shape;1251;p47"/>
              <p:cNvGrpSpPr/>
              <p:nvPr/>
            </p:nvGrpSpPr>
            <p:grpSpPr>
              <a:xfrm>
                <a:off x="1090253" y="1641595"/>
                <a:ext cx="4731219" cy="2511698"/>
                <a:chOff x="4951175" y="946666"/>
                <a:chExt cx="1109954" cy="1443671"/>
              </a:xfrm>
            </p:grpSpPr>
            <p:sp>
              <p:nvSpPr>
                <p:cNvPr id="4" name="Google Shape;1252;p47"/>
                <p:cNvSpPr/>
                <p:nvPr/>
              </p:nvSpPr>
              <p:spPr>
                <a:xfrm>
                  <a:off x="5455534" y="1055601"/>
                  <a:ext cx="53695" cy="44148"/>
                </a:xfrm>
                <a:custGeom>
                  <a:avLst/>
                  <a:gdLst/>
                  <a:ahLst/>
                  <a:cxnLst/>
                  <a:rect l="l" t="t" r="r" b="b"/>
                  <a:pathLst>
                    <a:path w="3442" h="2830" extrusionOk="0">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253;p47"/>
                <p:cNvSpPr/>
                <p:nvPr/>
              </p:nvSpPr>
              <p:spPr>
                <a:xfrm>
                  <a:off x="4952637" y="2200313"/>
                  <a:ext cx="1086088" cy="135782"/>
                </a:xfrm>
                <a:custGeom>
                  <a:avLst/>
                  <a:gdLst/>
                  <a:ahLst/>
                  <a:cxnLst/>
                  <a:rect l="l" t="t" r="r" b="b"/>
                  <a:pathLst>
                    <a:path w="69621" h="8704" extrusionOk="0">
                      <a:moveTo>
                        <a:pt x="68963" y="1"/>
                      </a:moveTo>
                      <a:cubicBezTo>
                        <a:pt x="68838" y="1"/>
                        <a:pt x="68709" y="56"/>
                        <a:pt x="68603" y="191"/>
                      </a:cubicBezTo>
                      <a:cubicBezTo>
                        <a:pt x="68096" y="771"/>
                        <a:pt x="67589" y="1278"/>
                        <a:pt x="67010" y="1821"/>
                      </a:cubicBezTo>
                      <a:cubicBezTo>
                        <a:pt x="66539" y="2256"/>
                        <a:pt x="66032" y="2727"/>
                        <a:pt x="65561" y="3234"/>
                      </a:cubicBezTo>
                      <a:cubicBezTo>
                        <a:pt x="65380" y="3415"/>
                        <a:pt x="65380" y="3704"/>
                        <a:pt x="65597" y="3886"/>
                      </a:cubicBezTo>
                      <a:cubicBezTo>
                        <a:pt x="65670" y="3958"/>
                        <a:pt x="65814" y="3994"/>
                        <a:pt x="65923" y="3994"/>
                      </a:cubicBezTo>
                      <a:cubicBezTo>
                        <a:pt x="66032" y="3994"/>
                        <a:pt x="66177" y="3958"/>
                        <a:pt x="66249" y="3849"/>
                      </a:cubicBezTo>
                      <a:cubicBezTo>
                        <a:pt x="66684" y="3415"/>
                        <a:pt x="67191" y="2944"/>
                        <a:pt x="67662" y="2509"/>
                      </a:cubicBezTo>
                      <a:cubicBezTo>
                        <a:pt x="68241" y="1966"/>
                        <a:pt x="68821" y="1386"/>
                        <a:pt x="69328" y="771"/>
                      </a:cubicBezTo>
                      <a:cubicBezTo>
                        <a:pt x="69620" y="425"/>
                        <a:pt x="69308" y="1"/>
                        <a:pt x="68963" y="1"/>
                      </a:cubicBezTo>
                      <a:close/>
                      <a:moveTo>
                        <a:pt x="65670" y="481"/>
                      </a:moveTo>
                      <a:cubicBezTo>
                        <a:pt x="64329" y="481"/>
                        <a:pt x="61214" y="4393"/>
                        <a:pt x="60599" y="5407"/>
                      </a:cubicBezTo>
                      <a:cubicBezTo>
                        <a:pt x="60417" y="5624"/>
                        <a:pt x="60490" y="5914"/>
                        <a:pt x="60743" y="6059"/>
                      </a:cubicBezTo>
                      <a:cubicBezTo>
                        <a:pt x="60816" y="6095"/>
                        <a:pt x="60888" y="6131"/>
                        <a:pt x="60961" y="6131"/>
                      </a:cubicBezTo>
                      <a:cubicBezTo>
                        <a:pt x="61142" y="6131"/>
                        <a:pt x="61287" y="6059"/>
                        <a:pt x="61359" y="5914"/>
                      </a:cubicBezTo>
                      <a:cubicBezTo>
                        <a:pt x="62373" y="4320"/>
                        <a:pt x="65054" y="1459"/>
                        <a:pt x="65670" y="1423"/>
                      </a:cubicBezTo>
                      <a:cubicBezTo>
                        <a:pt x="66285" y="1423"/>
                        <a:pt x="66285" y="481"/>
                        <a:pt x="65670" y="481"/>
                      </a:cubicBezTo>
                      <a:close/>
                      <a:moveTo>
                        <a:pt x="2877" y="4720"/>
                      </a:moveTo>
                      <a:cubicBezTo>
                        <a:pt x="2764" y="4720"/>
                        <a:pt x="2645" y="4763"/>
                        <a:pt x="2536" y="4864"/>
                      </a:cubicBezTo>
                      <a:cubicBezTo>
                        <a:pt x="1956" y="5479"/>
                        <a:pt x="1377" y="6168"/>
                        <a:pt x="906" y="6892"/>
                      </a:cubicBezTo>
                      <a:cubicBezTo>
                        <a:pt x="652" y="7254"/>
                        <a:pt x="435" y="7616"/>
                        <a:pt x="145" y="7942"/>
                      </a:cubicBezTo>
                      <a:cubicBezTo>
                        <a:pt x="0" y="8160"/>
                        <a:pt x="36" y="8449"/>
                        <a:pt x="254" y="8631"/>
                      </a:cubicBezTo>
                      <a:cubicBezTo>
                        <a:pt x="326" y="8667"/>
                        <a:pt x="435" y="8703"/>
                        <a:pt x="507" y="8703"/>
                      </a:cubicBezTo>
                      <a:cubicBezTo>
                        <a:pt x="688" y="8703"/>
                        <a:pt x="797" y="8667"/>
                        <a:pt x="906" y="8522"/>
                      </a:cubicBezTo>
                      <a:cubicBezTo>
                        <a:pt x="1159" y="8196"/>
                        <a:pt x="1449" y="7797"/>
                        <a:pt x="1703" y="7435"/>
                      </a:cubicBezTo>
                      <a:cubicBezTo>
                        <a:pt x="2137" y="6747"/>
                        <a:pt x="2644" y="6131"/>
                        <a:pt x="3224" y="5516"/>
                      </a:cubicBezTo>
                      <a:cubicBezTo>
                        <a:pt x="3558" y="5182"/>
                        <a:pt x="3251" y="4720"/>
                        <a:pt x="2877" y="4720"/>
                      </a:cubicBezTo>
                      <a:close/>
                    </a:path>
                  </a:pathLst>
                </a:custGeom>
                <a:solidFill>
                  <a:srgbClr val="213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54;p47"/>
                <p:cNvSpPr/>
                <p:nvPr/>
              </p:nvSpPr>
              <p:spPr>
                <a:xfrm>
                  <a:off x="4951175" y="946666"/>
                  <a:ext cx="1109954" cy="1443671"/>
                </a:xfrm>
                <a:custGeom>
                  <a:avLst/>
                  <a:gdLst/>
                  <a:ahLst/>
                  <a:cxnLst/>
                  <a:rect l="l" t="t" r="r" b="b"/>
                  <a:pathLst>
                    <a:path w="80992" h="92543" extrusionOk="0">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 name="Google Shape;1255;p47"/>
                <p:cNvSpPr/>
                <p:nvPr/>
              </p:nvSpPr>
              <p:spPr>
                <a:xfrm>
                  <a:off x="5451010" y="1048035"/>
                  <a:ext cx="109075" cy="99419"/>
                </a:xfrm>
                <a:custGeom>
                  <a:avLst/>
                  <a:gdLst/>
                  <a:ahLst/>
                  <a:cxnLst/>
                  <a:rect l="l" t="t" r="r" b="b"/>
                  <a:pathLst>
                    <a:path w="6992" h="6373" extrusionOk="0">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56;p47"/>
                <p:cNvSpPr/>
                <p:nvPr/>
              </p:nvSpPr>
              <p:spPr>
                <a:xfrm>
                  <a:off x="5519557" y="1088423"/>
                  <a:ext cx="44476" cy="37346"/>
                </a:xfrm>
                <a:custGeom>
                  <a:avLst/>
                  <a:gdLst/>
                  <a:ahLst/>
                  <a:cxnLst/>
                  <a:rect l="l" t="t" r="r" b="b"/>
                  <a:pathLst>
                    <a:path w="2851" h="2394" extrusionOk="0">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57;p47"/>
                <p:cNvSpPr/>
                <p:nvPr/>
              </p:nvSpPr>
              <p:spPr>
                <a:xfrm>
                  <a:off x="5895142" y="2207801"/>
                  <a:ext cx="92118" cy="88171"/>
                </a:xfrm>
                <a:custGeom>
                  <a:avLst/>
                  <a:gdLst/>
                  <a:ahLst/>
                  <a:cxnLst/>
                  <a:rect l="l" t="t" r="r" b="b"/>
                  <a:pathLst>
                    <a:path w="5905" h="5652" extrusionOk="0">
                      <a:moveTo>
                        <a:pt x="5253" y="1"/>
                      </a:moveTo>
                      <a:cubicBezTo>
                        <a:pt x="3912" y="1"/>
                        <a:pt x="797" y="3913"/>
                        <a:pt x="182" y="4927"/>
                      </a:cubicBezTo>
                      <a:cubicBezTo>
                        <a:pt x="0" y="5144"/>
                        <a:pt x="73" y="5434"/>
                        <a:pt x="326" y="5579"/>
                      </a:cubicBezTo>
                      <a:cubicBezTo>
                        <a:pt x="399" y="5615"/>
                        <a:pt x="471" y="5651"/>
                        <a:pt x="544" y="5651"/>
                      </a:cubicBezTo>
                      <a:cubicBezTo>
                        <a:pt x="725" y="5651"/>
                        <a:pt x="870" y="5579"/>
                        <a:pt x="942" y="5434"/>
                      </a:cubicBezTo>
                      <a:cubicBezTo>
                        <a:pt x="1956" y="3840"/>
                        <a:pt x="4637" y="979"/>
                        <a:pt x="5253" y="943"/>
                      </a:cubicBezTo>
                      <a:cubicBezTo>
                        <a:pt x="5904" y="943"/>
                        <a:pt x="5904" y="1"/>
                        <a:pt x="5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58;p47"/>
                <p:cNvSpPr/>
                <p:nvPr/>
              </p:nvSpPr>
              <p:spPr>
                <a:xfrm>
                  <a:off x="5972549" y="2200578"/>
                  <a:ext cx="66768" cy="62618"/>
                </a:xfrm>
                <a:custGeom>
                  <a:avLst/>
                  <a:gdLst/>
                  <a:ahLst/>
                  <a:cxnLst/>
                  <a:rect l="l" t="t" r="r" b="b"/>
                  <a:pathLst>
                    <a:path w="4280" h="4014" extrusionOk="0">
                      <a:moveTo>
                        <a:pt x="3613" y="0"/>
                      </a:moveTo>
                      <a:cubicBezTo>
                        <a:pt x="3490" y="0"/>
                        <a:pt x="3364" y="51"/>
                        <a:pt x="3261" y="174"/>
                      </a:cubicBezTo>
                      <a:cubicBezTo>
                        <a:pt x="2754" y="754"/>
                        <a:pt x="2210" y="1297"/>
                        <a:pt x="1631" y="1804"/>
                      </a:cubicBezTo>
                      <a:cubicBezTo>
                        <a:pt x="1160" y="2239"/>
                        <a:pt x="653" y="2710"/>
                        <a:pt x="182" y="3217"/>
                      </a:cubicBezTo>
                      <a:cubicBezTo>
                        <a:pt x="1" y="3398"/>
                        <a:pt x="37" y="3687"/>
                        <a:pt x="254" y="3869"/>
                      </a:cubicBezTo>
                      <a:cubicBezTo>
                        <a:pt x="327" y="3941"/>
                        <a:pt x="435" y="4013"/>
                        <a:pt x="544" y="4013"/>
                      </a:cubicBezTo>
                      <a:cubicBezTo>
                        <a:pt x="689" y="4013"/>
                        <a:pt x="798" y="3941"/>
                        <a:pt x="906" y="3832"/>
                      </a:cubicBezTo>
                      <a:cubicBezTo>
                        <a:pt x="1341" y="3398"/>
                        <a:pt x="1812" y="2927"/>
                        <a:pt x="2283" y="2492"/>
                      </a:cubicBezTo>
                      <a:cubicBezTo>
                        <a:pt x="2898" y="1949"/>
                        <a:pt x="3442" y="1369"/>
                        <a:pt x="3985" y="790"/>
                      </a:cubicBezTo>
                      <a:cubicBezTo>
                        <a:pt x="4280" y="415"/>
                        <a:pt x="3960" y="0"/>
                        <a:pt x="3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59;p47"/>
                <p:cNvSpPr/>
                <p:nvPr/>
              </p:nvSpPr>
              <p:spPr>
                <a:xfrm>
                  <a:off x="5653295" y="1253830"/>
                  <a:ext cx="46348" cy="54990"/>
                </a:xfrm>
                <a:custGeom>
                  <a:avLst/>
                  <a:gdLst/>
                  <a:ahLst/>
                  <a:cxnLst/>
                  <a:rect l="l" t="t" r="r" b="b"/>
                  <a:pathLst>
                    <a:path w="2971" h="3525" extrusionOk="0">
                      <a:moveTo>
                        <a:pt x="2423" y="1"/>
                      </a:moveTo>
                      <a:cubicBezTo>
                        <a:pt x="2312" y="1"/>
                        <a:pt x="2199" y="38"/>
                        <a:pt x="2102" y="120"/>
                      </a:cubicBezTo>
                      <a:cubicBezTo>
                        <a:pt x="1558" y="663"/>
                        <a:pt x="1087" y="1243"/>
                        <a:pt x="725" y="1931"/>
                      </a:cubicBezTo>
                      <a:cubicBezTo>
                        <a:pt x="544" y="2257"/>
                        <a:pt x="363" y="2547"/>
                        <a:pt x="182" y="2800"/>
                      </a:cubicBezTo>
                      <a:cubicBezTo>
                        <a:pt x="1" y="2981"/>
                        <a:pt x="37" y="3307"/>
                        <a:pt x="254" y="3452"/>
                      </a:cubicBezTo>
                      <a:cubicBezTo>
                        <a:pt x="327" y="3489"/>
                        <a:pt x="435" y="3525"/>
                        <a:pt x="544" y="3525"/>
                      </a:cubicBezTo>
                      <a:cubicBezTo>
                        <a:pt x="689" y="3525"/>
                        <a:pt x="834" y="3452"/>
                        <a:pt x="906" y="3344"/>
                      </a:cubicBezTo>
                      <a:cubicBezTo>
                        <a:pt x="1124" y="3054"/>
                        <a:pt x="1341" y="2764"/>
                        <a:pt x="1522" y="2402"/>
                      </a:cubicBezTo>
                      <a:cubicBezTo>
                        <a:pt x="1848" y="1822"/>
                        <a:pt x="2246" y="1315"/>
                        <a:pt x="2717" y="844"/>
                      </a:cubicBezTo>
                      <a:cubicBezTo>
                        <a:pt x="2935" y="663"/>
                        <a:pt x="2971" y="374"/>
                        <a:pt x="2790" y="156"/>
                      </a:cubicBezTo>
                      <a:cubicBezTo>
                        <a:pt x="2690" y="57"/>
                        <a:pt x="2558" y="1"/>
                        <a:pt x="2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60;p47"/>
                <p:cNvSpPr/>
                <p:nvPr/>
              </p:nvSpPr>
              <p:spPr>
                <a:xfrm>
                  <a:off x="5717458" y="1246482"/>
                  <a:ext cx="39406" cy="33056"/>
                </a:xfrm>
                <a:custGeom>
                  <a:avLst/>
                  <a:gdLst/>
                  <a:ahLst/>
                  <a:cxnLst/>
                  <a:rect l="l" t="t" r="r" b="b"/>
                  <a:pathLst>
                    <a:path w="2526" h="2119" extrusionOk="0">
                      <a:moveTo>
                        <a:pt x="1813" y="0"/>
                      </a:moveTo>
                      <a:cubicBezTo>
                        <a:pt x="1710" y="0"/>
                        <a:pt x="1602" y="36"/>
                        <a:pt x="1502" y="120"/>
                      </a:cubicBezTo>
                      <a:cubicBezTo>
                        <a:pt x="1104" y="482"/>
                        <a:pt x="705" y="917"/>
                        <a:pt x="307" y="1315"/>
                      </a:cubicBezTo>
                      <a:cubicBezTo>
                        <a:pt x="1" y="1621"/>
                        <a:pt x="205" y="2119"/>
                        <a:pt x="591" y="2119"/>
                      </a:cubicBezTo>
                      <a:cubicBezTo>
                        <a:pt x="616" y="2119"/>
                        <a:pt x="642" y="2117"/>
                        <a:pt x="669" y="2112"/>
                      </a:cubicBezTo>
                      <a:cubicBezTo>
                        <a:pt x="778" y="2112"/>
                        <a:pt x="922" y="2076"/>
                        <a:pt x="995" y="1967"/>
                      </a:cubicBezTo>
                      <a:cubicBezTo>
                        <a:pt x="1357" y="1569"/>
                        <a:pt x="1756" y="1171"/>
                        <a:pt x="2154" y="808"/>
                      </a:cubicBezTo>
                      <a:cubicBezTo>
                        <a:pt x="2525" y="494"/>
                        <a:pt x="2199" y="0"/>
                        <a:pt x="18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61;p47"/>
                <p:cNvSpPr/>
                <p:nvPr/>
              </p:nvSpPr>
              <p:spPr>
                <a:xfrm>
                  <a:off x="4952637" y="2273945"/>
                  <a:ext cx="55505" cy="62150"/>
                </a:xfrm>
                <a:custGeom>
                  <a:avLst/>
                  <a:gdLst/>
                  <a:ahLst/>
                  <a:cxnLst/>
                  <a:rect l="l" t="t" r="r" b="b"/>
                  <a:pathLst>
                    <a:path w="3558" h="3984" extrusionOk="0">
                      <a:moveTo>
                        <a:pt x="2894" y="0"/>
                      </a:moveTo>
                      <a:cubicBezTo>
                        <a:pt x="2786" y="0"/>
                        <a:pt x="2673" y="43"/>
                        <a:pt x="2572" y="144"/>
                      </a:cubicBezTo>
                      <a:cubicBezTo>
                        <a:pt x="1956" y="759"/>
                        <a:pt x="1377" y="1448"/>
                        <a:pt x="906" y="2172"/>
                      </a:cubicBezTo>
                      <a:cubicBezTo>
                        <a:pt x="688" y="2534"/>
                        <a:pt x="435" y="2896"/>
                        <a:pt x="145" y="3222"/>
                      </a:cubicBezTo>
                      <a:cubicBezTo>
                        <a:pt x="0" y="3440"/>
                        <a:pt x="36" y="3729"/>
                        <a:pt x="254" y="3911"/>
                      </a:cubicBezTo>
                      <a:cubicBezTo>
                        <a:pt x="326" y="3947"/>
                        <a:pt x="435" y="3983"/>
                        <a:pt x="544" y="3983"/>
                      </a:cubicBezTo>
                      <a:cubicBezTo>
                        <a:pt x="688" y="3983"/>
                        <a:pt x="797" y="3947"/>
                        <a:pt x="906" y="3802"/>
                      </a:cubicBezTo>
                      <a:cubicBezTo>
                        <a:pt x="1196" y="3476"/>
                        <a:pt x="1449" y="3077"/>
                        <a:pt x="1703" y="2715"/>
                      </a:cubicBezTo>
                      <a:cubicBezTo>
                        <a:pt x="2137" y="2027"/>
                        <a:pt x="2644" y="1411"/>
                        <a:pt x="3224" y="796"/>
                      </a:cubicBezTo>
                      <a:cubicBezTo>
                        <a:pt x="3558" y="462"/>
                        <a:pt x="3251" y="0"/>
                        <a:pt x="2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Rectangle 14"/>
              <p:cNvSpPr/>
              <p:nvPr/>
            </p:nvSpPr>
            <p:spPr>
              <a:xfrm>
                <a:off x="3161301" y="1767517"/>
                <a:ext cx="615357" cy="371363"/>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3089895" y="1790581"/>
              <a:ext cx="821928" cy="314945"/>
            </a:xfrm>
            <a:prstGeom prst="rect">
              <a:avLst/>
            </a:prstGeom>
            <a:noFill/>
          </p:spPr>
          <p:txBody>
            <a:bodyPr wrap="square" rtlCol="0">
              <a:spAutoFit/>
            </a:bodyPr>
            <a:lstStyle/>
            <a:p>
              <a:r>
                <a:rPr lang="en-US" sz="2000" dirty="0" err="1">
                  <a:latin typeface="UTM Avo" panose="02040603050506020204" pitchFamily="18" charset="0"/>
                </a:rPr>
                <a:t>Gợi</a:t>
              </a:r>
              <a:r>
                <a:rPr lang="en-US" sz="2000" dirty="0">
                  <a:latin typeface="UTM Avo" panose="02040603050506020204" pitchFamily="18" charset="0"/>
                </a:rPr>
                <a:t> ý</a:t>
              </a:r>
            </a:p>
          </p:txBody>
        </p:sp>
      </p:grpSp>
      <p:sp>
        <p:nvSpPr>
          <p:cNvPr id="19" name="TextBox 18"/>
          <p:cNvSpPr txBox="1"/>
          <p:nvPr/>
        </p:nvSpPr>
        <p:spPr>
          <a:xfrm>
            <a:off x="863227" y="2085527"/>
            <a:ext cx="5197731" cy="2349489"/>
          </a:xfrm>
          <a:prstGeom prst="rect">
            <a:avLst/>
          </a:prstGeom>
          <a:noFill/>
        </p:spPr>
        <p:txBody>
          <a:bodyPr wrap="square" rtlCol="0">
            <a:spAutoFit/>
          </a:bodyPr>
          <a:lstStyle/>
          <a:p>
            <a:pPr>
              <a:lnSpc>
                <a:spcPts val="3000"/>
              </a:lnSpc>
            </a:pPr>
            <a:r>
              <a:rPr lang="vi-VN" sz="1800" dirty="0">
                <a:latin typeface="UTM Avo" panose="02040603050506020204" pitchFamily="18" charset="0"/>
              </a:rPr>
              <a:t>- Trong giờ ra chơi, em và các bạn thường chơi ở đâu?</a:t>
            </a:r>
          </a:p>
          <a:p>
            <a:pPr>
              <a:lnSpc>
                <a:spcPts val="3000"/>
              </a:lnSpc>
            </a:pPr>
            <a:r>
              <a:rPr lang="vi-VN" sz="1800" dirty="0">
                <a:latin typeface="UTM Avo" panose="02040603050506020204" pitchFamily="18" charset="0"/>
              </a:rPr>
              <a:t>- Em và các bạn thường chơi trò chơi gì?</a:t>
            </a:r>
          </a:p>
          <a:p>
            <a:pPr>
              <a:lnSpc>
                <a:spcPts val="3000"/>
              </a:lnSpc>
            </a:pPr>
            <a:r>
              <a:rPr lang="vi-VN" sz="1800" dirty="0">
                <a:latin typeface="UTM Avo" panose="02040603050506020204" pitchFamily="18" charset="0"/>
              </a:rPr>
              <a:t>- Em thích hoạt động nào nhất?</a:t>
            </a:r>
          </a:p>
          <a:p>
            <a:pPr>
              <a:lnSpc>
                <a:spcPts val="3000"/>
              </a:lnSpc>
            </a:pPr>
            <a:r>
              <a:rPr lang="vi-VN" sz="1800" dirty="0">
                <a:latin typeface="UTM Avo" panose="02040603050506020204" pitchFamily="18" charset="0"/>
              </a:rPr>
              <a:t>- Em cảm thấy thế nào sau mỗi giờ ra chơi?</a:t>
            </a:r>
          </a:p>
          <a:p>
            <a:pPr>
              <a:lnSpc>
                <a:spcPts val="3000"/>
              </a:lnSpc>
            </a:pPr>
            <a:endParaRPr lang="en-US" sz="1800" dirty="0">
              <a:latin typeface="UTM Avo" panose="02040603050506020204" pitchFamily="18" charset="0"/>
            </a:endParaRPr>
          </a:p>
        </p:txBody>
      </p:sp>
      <p:grpSp>
        <p:nvGrpSpPr>
          <p:cNvPr id="22" name="Google Shape;1029;p42"/>
          <p:cNvGrpSpPr/>
          <p:nvPr/>
        </p:nvGrpSpPr>
        <p:grpSpPr>
          <a:xfrm rot="20594821">
            <a:off x="5374665" y="3937615"/>
            <a:ext cx="1175015" cy="898360"/>
            <a:chOff x="7570574" y="3912596"/>
            <a:chExt cx="1175015" cy="898360"/>
          </a:xfrm>
        </p:grpSpPr>
        <p:grpSp>
          <p:nvGrpSpPr>
            <p:cNvPr id="23" name="Google Shape;1030;p42"/>
            <p:cNvGrpSpPr/>
            <p:nvPr/>
          </p:nvGrpSpPr>
          <p:grpSpPr>
            <a:xfrm>
              <a:off x="8115957" y="3912596"/>
              <a:ext cx="629632" cy="591794"/>
              <a:chOff x="6528424" y="1260656"/>
              <a:chExt cx="1975626" cy="1856900"/>
            </a:xfrm>
          </p:grpSpPr>
          <p:sp>
            <p:nvSpPr>
              <p:cNvPr id="28" name="Google Shape;1031;p42"/>
              <p:cNvSpPr/>
              <p:nvPr/>
            </p:nvSpPr>
            <p:spPr>
              <a:xfrm>
                <a:off x="6940941" y="1771450"/>
                <a:ext cx="1116302" cy="963974"/>
              </a:xfrm>
              <a:custGeom>
                <a:avLst/>
                <a:gdLst/>
                <a:ahLst/>
                <a:cxnLst/>
                <a:rect l="l" t="t" r="r" b="b"/>
                <a:pathLst>
                  <a:path w="9666" h="8347" extrusionOk="0">
                    <a:moveTo>
                      <a:pt x="1743" y="1583"/>
                    </a:moveTo>
                    <a:cubicBezTo>
                      <a:pt x="1783" y="1583"/>
                      <a:pt x="1822" y="1593"/>
                      <a:pt x="1862" y="1612"/>
                    </a:cubicBezTo>
                    <a:cubicBezTo>
                      <a:pt x="1901" y="1692"/>
                      <a:pt x="1901" y="1771"/>
                      <a:pt x="1862" y="1850"/>
                    </a:cubicBezTo>
                    <a:cubicBezTo>
                      <a:pt x="1624" y="2325"/>
                      <a:pt x="1466" y="2880"/>
                      <a:pt x="1426" y="3435"/>
                    </a:cubicBezTo>
                    <a:cubicBezTo>
                      <a:pt x="1387" y="3553"/>
                      <a:pt x="1347" y="3672"/>
                      <a:pt x="1347" y="3791"/>
                    </a:cubicBezTo>
                    <a:lnTo>
                      <a:pt x="1268" y="3791"/>
                    </a:lnTo>
                    <a:cubicBezTo>
                      <a:pt x="1188" y="3672"/>
                      <a:pt x="1149" y="3553"/>
                      <a:pt x="1109" y="3435"/>
                    </a:cubicBezTo>
                    <a:cubicBezTo>
                      <a:pt x="1030" y="2920"/>
                      <a:pt x="1109" y="2365"/>
                      <a:pt x="1387" y="1890"/>
                    </a:cubicBezTo>
                    <a:cubicBezTo>
                      <a:pt x="1426" y="1771"/>
                      <a:pt x="1545" y="1692"/>
                      <a:pt x="1624" y="1612"/>
                    </a:cubicBezTo>
                    <a:cubicBezTo>
                      <a:pt x="1664" y="1593"/>
                      <a:pt x="1703" y="1583"/>
                      <a:pt x="1743" y="1583"/>
                    </a:cubicBezTo>
                    <a:close/>
                    <a:moveTo>
                      <a:pt x="8041" y="3870"/>
                    </a:moveTo>
                    <a:lnTo>
                      <a:pt x="8041" y="4187"/>
                    </a:lnTo>
                    <a:cubicBezTo>
                      <a:pt x="7843" y="4385"/>
                      <a:pt x="7685" y="4583"/>
                      <a:pt x="7487" y="4781"/>
                    </a:cubicBezTo>
                    <a:lnTo>
                      <a:pt x="7487" y="4742"/>
                    </a:lnTo>
                    <a:cubicBezTo>
                      <a:pt x="7447" y="4781"/>
                      <a:pt x="7398" y="4801"/>
                      <a:pt x="7348" y="4801"/>
                    </a:cubicBezTo>
                    <a:cubicBezTo>
                      <a:pt x="7299" y="4801"/>
                      <a:pt x="7249" y="4781"/>
                      <a:pt x="7210" y="4742"/>
                    </a:cubicBezTo>
                    <a:cubicBezTo>
                      <a:pt x="7170" y="4663"/>
                      <a:pt x="7170" y="4583"/>
                      <a:pt x="7210" y="4504"/>
                    </a:cubicBezTo>
                    <a:cubicBezTo>
                      <a:pt x="7368" y="4306"/>
                      <a:pt x="7566" y="4108"/>
                      <a:pt x="7764" y="3949"/>
                    </a:cubicBezTo>
                    <a:cubicBezTo>
                      <a:pt x="7804" y="3870"/>
                      <a:pt x="7923" y="3910"/>
                      <a:pt x="8041" y="3870"/>
                    </a:cubicBezTo>
                    <a:close/>
                    <a:moveTo>
                      <a:pt x="2288" y="3466"/>
                    </a:moveTo>
                    <a:cubicBezTo>
                      <a:pt x="2347" y="3466"/>
                      <a:pt x="2377" y="3564"/>
                      <a:pt x="2377" y="3633"/>
                    </a:cubicBezTo>
                    <a:cubicBezTo>
                      <a:pt x="2416" y="3870"/>
                      <a:pt x="2496" y="4148"/>
                      <a:pt x="2535" y="4425"/>
                    </a:cubicBezTo>
                    <a:cubicBezTo>
                      <a:pt x="2654" y="4663"/>
                      <a:pt x="2773" y="4900"/>
                      <a:pt x="2931" y="5138"/>
                    </a:cubicBezTo>
                    <a:cubicBezTo>
                      <a:pt x="2258" y="5019"/>
                      <a:pt x="1822" y="4306"/>
                      <a:pt x="2060" y="3633"/>
                    </a:cubicBezTo>
                    <a:cubicBezTo>
                      <a:pt x="2060" y="3593"/>
                      <a:pt x="2179" y="3514"/>
                      <a:pt x="2258" y="3474"/>
                    </a:cubicBezTo>
                    <a:cubicBezTo>
                      <a:pt x="2269" y="3469"/>
                      <a:pt x="2279" y="3466"/>
                      <a:pt x="2288" y="3466"/>
                    </a:cubicBezTo>
                    <a:close/>
                    <a:moveTo>
                      <a:pt x="1545" y="4266"/>
                    </a:moveTo>
                    <a:cubicBezTo>
                      <a:pt x="1624" y="4266"/>
                      <a:pt x="1703" y="4306"/>
                      <a:pt x="1743" y="4346"/>
                    </a:cubicBezTo>
                    <a:cubicBezTo>
                      <a:pt x="1783" y="4464"/>
                      <a:pt x="1822" y="4544"/>
                      <a:pt x="1822" y="4663"/>
                    </a:cubicBezTo>
                    <a:cubicBezTo>
                      <a:pt x="1822" y="4979"/>
                      <a:pt x="2020" y="5296"/>
                      <a:pt x="2298" y="5534"/>
                    </a:cubicBezTo>
                    <a:cubicBezTo>
                      <a:pt x="2298" y="5574"/>
                      <a:pt x="2337" y="5574"/>
                      <a:pt x="2377" y="5613"/>
                    </a:cubicBezTo>
                    <a:cubicBezTo>
                      <a:pt x="2279" y="5669"/>
                      <a:pt x="2175" y="5696"/>
                      <a:pt x="2076" y="5696"/>
                    </a:cubicBezTo>
                    <a:cubicBezTo>
                      <a:pt x="1895" y="5696"/>
                      <a:pt x="1727" y="5608"/>
                      <a:pt x="1624" y="5455"/>
                    </a:cubicBezTo>
                    <a:lnTo>
                      <a:pt x="1664" y="5455"/>
                    </a:lnTo>
                    <a:cubicBezTo>
                      <a:pt x="1426" y="5138"/>
                      <a:pt x="1347" y="4781"/>
                      <a:pt x="1426" y="4425"/>
                    </a:cubicBezTo>
                    <a:cubicBezTo>
                      <a:pt x="1426" y="4346"/>
                      <a:pt x="1505" y="4266"/>
                      <a:pt x="1545" y="4266"/>
                    </a:cubicBezTo>
                    <a:close/>
                    <a:moveTo>
                      <a:pt x="6932" y="5732"/>
                    </a:moveTo>
                    <a:cubicBezTo>
                      <a:pt x="6853" y="6247"/>
                      <a:pt x="6457" y="6683"/>
                      <a:pt x="5942" y="6841"/>
                    </a:cubicBezTo>
                    <a:cubicBezTo>
                      <a:pt x="5863" y="6802"/>
                      <a:pt x="5744" y="6762"/>
                      <a:pt x="5665" y="6722"/>
                    </a:cubicBezTo>
                    <a:cubicBezTo>
                      <a:pt x="5704" y="6643"/>
                      <a:pt x="5744" y="6564"/>
                      <a:pt x="5823" y="6524"/>
                    </a:cubicBezTo>
                    <a:cubicBezTo>
                      <a:pt x="6061" y="6287"/>
                      <a:pt x="6338" y="6089"/>
                      <a:pt x="6615" y="5890"/>
                    </a:cubicBezTo>
                    <a:cubicBezTo>
                      <a:pt x="6695" y="5851"/>
                      <a:pt x="6813" y="5772"/>
                      <a:pt x="6932" y="5732"/>
                    </a:cubicBezTo>
                    <a:close/>
                    <a:moveTo>
                      <a:pt x="2738" y="1"/>
                    </a:moveTo>
                    <a:cubicBezTo>
                      <a:pt x="1678" y="1"/>
                      <a:pt x="667" y="666"/>
                      <a:pt x="317" y="1771"/>
                    </a:cubicBezTo>
                    <a:cubicBezTo>
                      <a:pt x="0" y="2682"/>
                      <a:pt x="79" y="3672"/>
                      <a:pt x="515" y="4544"/>
                    </a:cubicBezTo>
                    <a:cubicBezTo>
                      <a:pt x="753" y="5019"/>
                      <a:pt x="1030" y="5494"/>
                      <a:pt x="1347" y="5930"/>
                    </a:cubicBezTo>
                    <a:cubicBezTo>
                      <a:pt x="2060" y="6762"/>
                      <a:pt x="2971" y="7475"/>
                      <a:pt x="3961" y="7950"/>
                    </a:cubicBezTo>
                    <a:cubicBezTo>
                      <a:pt x="4159" y="8069"/>
                      <a:pt x="4318" y="8188"/>
                      <a:pt x="4476" y="8346"/>
                    </a:cubicBezTo>
                    <a:cubicBezTo>
                      <a:pt x="4793" y="8188"/>
                      <a:pt x="5110" y="8030"/>
                      <a:pt x="5387" y="7832"/>
                    </a:cubicBezTo>
                    <a:cubicBezTo>
                      <a:pt x="6615" y="7000"/>
                      <a:pt x="7685" y="6009"/>
                      <a:pt x="8636" y="4861"/>
                    </a:cubicBezTo>
                    <a:cubicBezTo>
                      <a:pt x="9428" y="3910"/>
                      <a:pt x="9665" y="2642"/>
                      <a:pt x="9269" y="1454"/>
                    </a:cubicBezTo>
                    <a:cubicBezTo>
                      <a:pt x="9190" y="1137"/>
                      <a:pt x="8952" y="860"/>
                      <a:pt x="8675" y="662"/>
                    </a:cubicBezTo>
                    <a:cubicBezTo>
                      <a:pt x="8293" y="413"/>
                      <a:pt x="7847" y="285"/>
                      <a:pt x="7403" y="285"/>
                    </a:cubicBezTo>
                    <a:cubicBezTo>
                      <a:pt x="6925" y="285"/>
                      <a:pt x="6451" y="433"/>
                      <a:pt x="6061" y="741"/>
                    </a:cubicBezTo>
                    <a:cubicBezTo>
                      <a:pt x="5704" y="1018"/>
                      <a:pt x="5229" y="1216"/>
                      <a:pt x="4991" y="1652"/>
                    </a:cubicBezTo>
                    <a:cubicBezTo>
                      <a:pt x="4952" y="1692"/>
                      <a:pt x="4872" y="1731"/>
                      <a:pt x="4793" y="1731"/>
                    </a:cubicBezTo>
                    <a:cubicBezTo>
                      <a:pt x="4714" y="1652"/>
                      <a:pt x="4674" y="1612"/>
                      <a:pt x="4714" y="1533"/>
                    </a:cubicBezTo>
                    <a:cubicBezTo>
                      <a:pt x="4793" y="1097"/>
                      <a:pt x="4595" y="662"/>
                      <a:pt x="4199" y="464"/>
                    </a:cubicBezTo>
                    <a:cubicBezTo>
                      <a:pt x="3743" y="147"/>
                      <a:pt x="3235" y="1"/>
                      <a:pt x="27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32;p42"/>
              <p:cNvSpPr/>
              <p:nvPr/>
            </p:nvSpPr>
            <p:spPr>
              <a:xfrm>
                <a:off x="6876846" y="1714285"/>
                <a:ext cx="1230750" cy="1075882"/>
              </a:xfrm>
              <a:custGeom>
                <a:avLst/>
                <a:gdLst/>
                <a:ahLst/>
                <a:cxnLst/>
                <a:rect l="l" t="t" r="r" b="b"/>
                <a:pathLst>
                  <a:path w="10657" h="9316" extrusionOk="0">
                    <a:moveTo>
                      <a:pt x="3253" y="496"/>
                    </a:moveTo>
                    <a:cubicBezTo>
                      <a:pt x="3751" y="496"/>
                      <a:pt x="4259" y="642"/>
                      <a:pt x="4714" y="959"/>
                    </a:cubicBezTo>
                    <a:cubicBezTo>
                      <a:pt x="5110" y="1157"/>
                      <a:pt x="5309" y="1592"/>
                      <a:pt x="5229" y="2028"/>
                    </a:cubicBezTo>
                    <a:cubicBezTo>
                      <a:pt x="5190" y="2107"/>
                      <a:pt x="5229" y="2147"/>
                      <a:pt x="5309" y="2226"/>
                    </a:cubicBezTo>
                    <a:cubicBezTo>
                      <a:pt x="5388" y="2226"/>
                      <a:pt x="5467" y="2187"/>
                      <a:pt x="5507" y="2147"/>
                    </a:cubicBezTo>
                    <a:cubicBezTo>
                      <a:pt x="5744" y="1711"/>
                      <a:pt x="6220" y="1513"/>
                      <a:pt x="6576" y="1236"/>
                    </a:cubicBezTo>
                    <a:cubicBezTo>
                      <a:pt x="6966" y="928"/>
                      <a:pt x="7441" y="780"/>
                      <a:pt x="7918" y="780"/>
                    </a:cubicBezTo>
                    <a:cubicBezTo>
                      <a:pt x="8362" y="780"/>
                      <a:pt x="8809" y="908"/>
                      <a:pt x="9191" y="1157"/>
                    </a:cubicBezTo>
                    <a:cubicBezTo>
                      <a:pt x="9507" y="1355"/>
                      <a:pt x="9706" y="1632"/>
                      <a:pt x="9824" y="1949"/>
                    </a:cubicBezTo>
                    <a:cubicBezTo>
                      <a:pt x="10220" y="3098"/>
                      <a:pt x="9983" y="4405"/>
                      <a:pt x="9191" y="5356"/>
                    </a:cubicBezTo>
                    <a:cubicBezTo>
                      <a:pt x="8279" y="6465"/>
                      <a:pt x="7170" y="7495"/>
                      <a:pt x="5982" y="8327"/>
                    </a:cubicBezTo>
                    <a:cubicBezTo>
                      <a:pt x="5665" y="8525"/>
                      <a:pt x="5348" y="8683"/>
                      <a:pt x="5031" y="8841"/>
                    </a:cubicBezTo>
                    <a:cubicBezTo>
                      <a:pt x="4873" y="8683"/>
                      <a:pt x="4714" y="8564"/>
                      <a:pt x="4556" y="8445"/>
                    </a:cubicBezTo>
                    <a:cubicBezTo>
                      <a:pt x="3526" y="7970"/>
                      <a:pt x="2655" y="7257"/>
                      <a:pt x="1942" y="6425"/>
                    </a:cubicBezTo>
                    <a:cubicBezTo>
                      <a:pt x="1585" y="5989"/>
                      <a:pt x="1268" y="5514"/>
                      <a:pt x="1030" y="5039"/>
                    </a:cubicBezTo>
                    <a:cubicBezTo>
                      <a:pt x="595" y="4167"/>
                      <a:pt x="515" y="3177"/>
                      <a:pt x="832" y="2266"/>
                    </a:cubicBezTo>
                    <a:cubicBezTo>
                      <a:pt x="1183" y="1161"/>
                      <a:pt x="2194" y="496"/>
                      <a:pt x="3253" y="496"/>
                    </a:cubicBezTo>
                    <a:close/>
                    <a:moveTo>
                      <a:pt x="3289" y="1"/>
                    </a:moveTo>
                    <a:cubicBezTo>
                      <a:pt x="2023" y="1"/>
                      <a:pt x="828" y="771"/>
                      <a:pt x="357" y="2068"/>
                    </a:cubicBezTo>
                    <a:cubicBezTo>
                      <a:pt x="1" y="3177"/>
                      <a:pt x="119" y="4405"/>
                      <a:pt x="674" y="5435"/>
                    </a:cubicBezTo>
                    <a:cubicBezTo>
                      <a:pt x="1347" y="6663"/>
                      <a:pt x="2298" y="7693"/>
                      <a:pt x="3526" y="8406"/>
                    </a:cubicBezTo>
                    <a:cubicBezTo>
                      <a:pt x="3883" y="8723"/>
                      <a:pt x="4358" y="8921"/>
                      <a:pt x="4833" y="8960"/>
                    </a:cubicBezTo>
                    <a:cubicBezTo>
                      <a:pt x="4833" y="9201"/>
                      <a:pt x="4887" y="9315"/>
                      <a:pt x="5008" y="9315"/>
                    </a:cubicBezTo>
                    <a:cubicBezTo>
                      <a:pt x="5066" y="9315"/>
                      <a:pt x="5139" y="9289"/>
                      <a:pt x="5229" y="9238"/>
                    </a:cubicBezTo>
                    <a:cubicBezTo>
                      <a:pt x="5586" y="9119"/>
                      <a:pt x="5903" y="8921"/>
                      <a:pt x="6220" y="8723"/>
                    </a:cubicBezTo>
                    <a:cubicBezTo>
                      <a:pt x="7566" y="7851"/>
                      <a:pt x="8755" y="6702"/>
                      <a:pt x="9745" y="5395"/>
                    </a:cubicBezTo>
                    <a:cubicBezTo>
                      <a:pt x="10419" y="4563"/>
                      <a:pt x="10656" y="3454"/>
                      <a:pt x="10419" y="2385"/>
                    </a:cubicBezTo>
                    <a:cubicBezTo>
                      <a:pt x="10339" y="1751"/>
                      <a:pt x="10022" y="1196"/>
                      <a:pt x="9547" y="800"/>
                    </a:cubicBezTo>
                    <a:cubicBezTo>
                      <a:pt x="9079" y="482"/>
                      <a:pt x="8532" y="323"/>
                      <a:pt x="7985" y="323"/>
                    </a:cubicBezTo>
                    <a:cubicBezTo>
                      <a:pt x="7373" y="323"/>
                      <a:pt x="6761" y="522"/>
                      <a:pt x="6259" y="919"/>
                    </a:cubicBezTo>
                    <a:cubicBezTo>
                      <a:pt x="6061" y="1077"/>
                      <a:pt x="5863" y="1196"/>
                      <a:pt x="5665" y="1355"/>
                    </a:cubicBezTo>
                    <a:cubicBezTo>
                      <a:pt x="5427" y="879"/>
                      <a:pt x="5071" y="523"/>
                      <a:pt x="4596" y="285"/>
                    </a:cubicBezTo>
                    <a:cubicBezTo>
                      <a:pt x="4169" y="92"/>
                      <a:pt x="3725" y="1"/>
                      <a:pt x="3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33;p42"/>
              <p:cNvSpPr/>
              <p:nvPr/>
            </p:nvSpPr>
            <p:spPr>
              <a:xfrm>
                <a:off x="7764357" y="2222884"/>
                <a:ext cx="100705" cy="104285"/>
              </a:xfrm>
              <a:custGeom>
                <a:avLst/>
                <a:gdLst/>
                <a:ahLst/>
                <a:cxnLst/>
                <a:rect l="l" t="t" r="r" b="b"/>
                <a:pathLst>
                  <a:path w="872" h="903" extrusionOk="0">
                    <a:moveTo>
                      <a:pt x="872" y="1"/>
                    </a:moveTo>
                    <a:cubicBezTo>
                      <a:pt x="793" y="1"/>
                      <a:pt x="674" y="1"/>
                      <a:pt x="594" y="40"/>
                    </a:cubicBezTo>
                    <a:cubicBezTo>
                      <a:pt x="396" y="199"/>
                      <a:pt x="238" y="397"/>
                      <a:pt x="80" y="595"/>
                    </a:cubicBezTo>
                    <a:cubicBezTo>
                      <a:pt x="0" y="674"/>
                      <a:pt x="0" y="793"/>
                      <a:pt x="80" y="872"/>
                    </a:cubicBezTo>
                    <a:cubicBezTo>
                      <a:pt x="119" y="892"/>
                      <a:pt x="169" y="902"/>
                      <a:pt x="218" y="902"/>
                    </a:cubicBezTo>
                    <a:cubicBezTo>
                      <a:pt x="268" y="902"/>
                      <a:pt x="317" y="892"/>
                      <a:pt x="357" y="872"/>
                    </a:cubicBezTo>
                    <a:cubicBezTo>
                      <a:pt x="555" y="674"/>
                      <a:pt x="713" y="476"/>
                      <a:pt x="872" y="278"/>
                    </a:cubicBezTo>
                    <a:lnTo>
                      <a:pt x="8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34;p42"/>
              <p:cNvSpPr/>
              <p:nvPr/>
            </p:nvSpPr>
            <p:spPr>
              <a:xfrm>
                <a:off x="7595055" y="2437918"/>
                <a:ext cx="146554" cy="123687"/>
              </a:xfrm>
              <a:custGeom>
                <a:avLst/>
                <a:gdLst/>
                <a:ahLst/>
                <a:cxnLst/>
                <a:rect l="l" t="t" r="r" b="b"/>
                <a:pathLst>
                  <a:path w="1269" h="1071" extrusionOk="0">
                    <a:moveTo>
                      <a:pt x="1268" y="1"/>
                    </a:moveTo>
                    <a:cubicBezTo>
                      <a:pt x="1149" y="40"/>
                      <a:pt x="1031" y="80"/>
                      <a:pt x="951" y="159"/>
                    </a:cubicBezTo>
                    <a:cubicBezTo>
                      <a:pt x="674" y="357"/>
                      <a:pt x="397" y="555"/>
                      <a:pt x="159" y="753"/>
                    </a:cubicBezTo>
                    <a:cubicBezTo>
                      <a:pt x="80" y="833"/>
                      <a:pt x="40" y="912"/>
                      <a:pt x="1" y="991"/>
                    </a:cubicBezTo>
                    <a:cubicBezTo>
                      <a:pt x="80" y="1031"/>
                      <a:pt x="159" y="1070"/>
                      <a:pt x="278" y="1070"/>
                    </a:cubicBezTo>
                    <a:cubicBezTo>
                      <a:pt x="793" y="951"/>
                      <a:pt x="1189" y="516"/>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35;p42"/>
              <p:cNvSpPr/>
              <p:nvPr/>
            </p:nvSpPr>
            <p:spPr>
              <a:xfrm>
                <a:off x="7151357" y="2172648"/>
                <a:ext cx="128191" cy="192171"/>
              </a:xfrm>
              <a:custGeom>
                <a:avLst/>
                <a:gdLst/>
                <a:ahLst/>
                <a:cxnLst/>
                <a:rect l="l" t="t" r="r" b="b"/>
                <a:pathLst>
                  <a:path w="1110" h="1664" extrusionOk="0">
                    <a:moveTo>
                      <a:pt x="436" y="0"/>
                    </a:moveTo>
                    <a:cubicBezTo>
                      <a:pt x="396" y="40"/>
                      <a:pt x="238" y="119"/>
                      <a:pt x="238" y="159"/>
                    </a:cubicBezTo>
                    <a:cubicBezTo>
                      <a:pt x="0" y="832"/>
                      <a:pt x="396" y="1545"/>
                      <a:pt x="1109" y="1664"/>
                    </a:cubicBezTo>
                    <a:cubicBezTo>
                      <a:pt x="951" y="1426"/>
                      <a:pt x="832" y="1189"/>
                      <a:pt x="713" y="951"/>
                    </a:cubicBezTo>
                    <a:cubicBezTo>
                      <a:pt x="634" y="674"/>
                      <a:pt x="594" y="396"/>
                      <a:pt x="555" y="159"/>
                    </a:cubicBezTo>
                    <a:cubicBezTo>
                      <a:pt x="555" y="79"/>
                      <a:pt x="436"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36;p42"/>
              <p:cNvSpPr/>
              <p:nvPr/>
            </p:nvSpPr>
            <p:spPr>
              <a:xfrm>
                <a:off x="7096385" y="2264112"/>
                <a:ext cx="114564" cy="165147"/>
              </a:xfrm>
              <a:custGeom>
                <a:avLst/>
                <a:gdLst/>
                <a:ahLst/>
                <a:cxnLst/>
                <a:rect l="l" t="t" r="r" b="b"/>
                <a:pathLst>
                  <a:path w="992" h="1430" extrusionOk="0">
                    <a:moveTo>
                      <a:pt x="199" y="0"/>
                    </a:moveTo>
                    <a:cubicBezTo>
                      <a:pt x="120" y="0"/>
                      <a:pt x="41" y="80"/>
                      <a:pt x="41" y="159"/>
                    </a:cubicBezTo>
                    <a:cubicBezTo>
                      <a:pt x="1" y="515"/>
                      <a:pt x="80" y="872"/>
                      <a:pt x="278" y="1189"/>
                    </a:cubicBezTo>
                    <a:cubicBezTo>
                      <a:pt x="381" y="1342"/>
                      <a:pt x="549" y="1430"/>
                      <a:pt x="719" y="1430"/>
                    </a:cubicBezTo>
                    <a:cubicBezTo>
                      <a:pt x="813" y="1430"/>
                      <a:pt x="907" y="1403"/>
                      <a:pt x="991" y="1347"/>
                    </a:cubicBezTo>
                    <a:cubicBezTo>
                      <a:pt x="991" y="1308"/>
                      <a:pt x="952" y="1308"/>
                      <a:pt x="912" y="1268"/>
                    </a:cubicBezTo>
                    <a:cubicBezTo>
                      <a:pt x="635" y="1030"/>
                      <a:pt x="476" y="713"/>
                      <a:pt x="476" y="397"/>
                    </a:cubicBezTo>
                    <a:cubicBezTo>
                      <a:pt x="437" y="278"/>
                      <a:pt x="437" y="198"/>
                      <a:pt x="397" y="80"/>
                    </a:cubicBezTo>
                    <a:cubicBezTo>
                      <a:pt x="318" y="40"/>
                      <a:pt x="278" y="0"/>
                      <a:pt x="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37;p42"/>
              <p:cNvSpPr/>
              <p:nvPr/>
            </p:nvSpPr>
            <p:spPr>
              <a:xfrm>
                <a:off x="7059892" y="1958768"/>
                <a:ext cx="100705" cy="250608"/>
              </a:xfrm>
              <a:custGeom>
                <a:avLst/>
                <a:gdLst/>
                <a:ahLst/>
                <a:cxnLst/>
                <a:rect l="l" t="t" r="r" b="b"/>
                <a:pathLst>
                  <a:path w="872" h="2170" extrusionOk="0">
                    <a:moveTo>
                      <a:pt x="713" y="0"/>
                    </a:moveTo>
                    <a:cubicBezTo>
                      <a:pt x="673" y="0"/>
                      <a:pt x="634" y="10"/>
                      <a:pt x="594" y="30"/>
                    </a:cubicBezTo>
                    <a:cubicBezTo>
                      <a:pt x="475" y="109"/>
                      <a:pt x="396" y="188"/>
                      <a:pt x="317" y="307"/>
                    </a:cubicBezTo>
                    <a:cubicBezTo>
                      <a:pt x="79" y="783"/>
                      <a:pt x="0" y="1337"/>
                      <a:pt x="79" y="1852"/>
                    </a:cubicBezTo>
                    <a:cubicBezTo>
                      <a:pt x="119" y="1971"/>
                      <a:pt x="158" y="2090"/>
                      <a:pt x="198" y="2169"/>
                    </a:cubicBezTo>
                    <a:lnTo>
                      <a:pt x="317" y="2169"/>
                    </a:lnTo>
                    <a:cubicBezTo>
                      <a:pt x="357" y="2090"/>
                      <a:pt x="357" y="1971"/>
                      <a:pt x="396" y="1852"/>
                    </a:cubicBezTo>
                    <a:cubicBezTo>
                      <a:pt x="436" y="1298"/>
                      <a:pt x="594" y="743"/>
                      <a:pt x="832" y="268"/>
                    </a:cubicBezTo>
                    <a:cubicBezTo>
                      <a:pt x="871" y="188"/>
                      <a:pt x="871" y="109"/>
                      <a:pt x="832" y="30"/>
                    </a:cubicBezTo>
                    <a:cubicBezTo>
                      <a:pt x="792" y="10"/>
                      <a:pt x="753" y="0"/>
                      <a:pt x="7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38;p42"/>
              <p:cNvSpPr/>
              <p:nvPr/>
            </p:nvSpPr>
            <p:spPr>
              <a:xfrm>
                <a:off x="7523800" y="1260656"/>
                <a:ext cx="87771" cy="327754"/>
              </a:xfrm>
              <a:custGeom>
                <a:avLst/>
                <a:gdLst/>
                <a:ahLst/>
                <a:cxnLst/>
                <a:rect l="l" t="t" r="r" b="b"/>
                <a:pathLst>
                  <a:path w="760" h="2838" extrusionOk="0">
                    <a:moveTo>
                      <a:pt x="486" y="0"/>
                    </a:moveTo>
                    <a:cubicBezTo>
                      <a:pt x="389" y="0"/>
                      <a:pt x="301" y="53"/>
                      <a:pt x="301" y="173"/>
                    </a:cubicBezTo>
                    <a:cubicBezTo>
                      <a:pt x="222" y="965"/>
                      <a:pt x="142" y="1757"/>
                      <a:pt x="23" y="2549"/>
                    </a:cubicBezTo>
                    <a:cubicBezTo>
                      <a:pt x="0" y="2734"/>
                      <a:pt x="138" y="2838"/>
                      <a:pt x="266" y="2838"/>
                    </a:cubicBezTo>
                    <a:cubicBezTo>
                      <a:pt x="357" y="2838"/>
                      <a:pt x="443" y="2784"/>
                      <a:pt x="459" y="2668"/>
                    </a:cubicBezTo>
                    <a:cubicBezTo>
                      <a:pt x="618" y="1836"/>
                      <a:pt x="697" y="1044"/>
                      <a:pt x="736" y="252"/>
                    </a:cubicBezTo>
                    <a:cubicBezTo>
                      <a:pt x="759" y="94"/>
                      <a:pt x="614" y="0"/>
                      <a:pt x="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39;p42"/>
              <p:cNvSpPr/>
              <p:nvPr/>
            </p:nvSpPr>
            <p:spPr>
              <a:xfrm>
                <a:off x="7887928" y="1374872"/>
                <a:ext cx="150942" cy="245988"/>
              </a:xfrm>
              <a:custGeom>
                <a:avLst/>
                <a:gdLst/>
                <a:ahLst/>
                <a:cxnLst/>
                <a:rect l="l" t="t" r="r" b="b"/>
                <a:pathLst>
                  <a:path w="1307" h="2130" extrusionOk="0">
                    <a:moveTo>
                      <a:pt x="1018" y="1"/>
                    </a:moveTo>
                    <a:cubicBezTo>
                      <a:pt x="944" y="1"/>
                      <a:pt x="872" y="40"/>
                      <a:pt x="832" y="134"/>
                    </a:cubicBezTo>
                    <a:cubicBezTo>
                      <a:pt x="594" y="689"/>
                      <a:pt x="317" y="1244"/>
                      <a:pt x="79" y="1798"/>
                    </a:cubicBezTo>
                    <a:cubicBezTo>
                      <a:pt x="1" y="1981"/>
                      <a:pt x="164" y="2130"/>
                      <a:pt x="318" y="2130"/>
                    </a:cubicBezTo>
                    <a:cubicBezTo>
                      <a:pt x="397" y="2130"/>
                      <a:pt x="474" y="2090"/>
                      <a:pt x="515" y="1996"/>
                    </a:cubicBezTo>
                    <a:cubicBezTo>
                      <a:pt x="752" y="1442"/>
                      <a:pt x="990" y="887"/>
                      <a:pt x="1228" y="332"/>
                    </a:cubicBezTo>
                    <a:cubicBezTo>
                      <a:pt x="1306" y="149"/>
                      <a:pt x="1160" y="1"/>
                      <a:pt x="1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40;p42"/>
              <p:cNvSpPr/>
              <p:nvPr/>
            </p:nvSpPr>
            <p:spPr>
              <a:xfrm>
                <a:off x="8148811" y="1612888"/>
                <a:ext cx="214229" cy="157294"/>
              </a:xfrm>
              <a:custGeom>
                <a:avLst/>
                <a:gdLst/>
                <a:ahLst/>
                <a:cxnLst/>
                <a:rect l="l" t="t" r="r" b="b"/>
                <a:pathLst>
                  <a:path w="1855" h="1362" extrusionOk="0">
                    <a:moveTo>
                      <a:pt x="1558" y="0"/>
                    </a:moveTo>
                    <a:cubicBezTo>
                      <a:pt x="1516" y="0"/>
                      <a:pt x="1470" y="16"/>
                      <a:pt x="1425" y="54"/>
                    </a:cubicBezTo>
                    <a:cubicBezTo>
                      <a:pt x="1029" y="371"/>
                      <a:pt x="633" y="688"/>
                      <a:pt x="197" y="965"/>
                    </a:cubicBezTo>
                    <a:cubicBezTo>
                      <a:pt x="1" y="1096"/>
                      <a:pt x="128" y="1361"/>
                      <a:pt x="334" y="1361"/>
                    </a:cubicBezTo>
                    <a:cubicBezTo>
                      <a:pt x="378" y="1361"/>
                      <a:pt x="426" y="1349"/>
                      <a:pt x="474" y="1322"/>
                    </a:cubicBezTo>
                    <a:cubicBezTo>
                      <a:pt x="870" y="1044"/>
                      <a:pt x="1306" y="767"/>
                      <a:pt x="1662" y="450"/>
                    </a:cubicBezTo>
                    <a:cubicBezTo>
                      <a:pt x="1855" y="290"/>
                      <a:pt x="1736" y="0"/>
                      <a:pt x="15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41;p42"/>
              <p:cNvSpPr/>
              <p:nvPr/>
            </p:nvSpPr>
            <p:spPr>
              <a:xfrm>
                <a:off x="8194312" y="2076217"/>
                <a:ext cx="309737" cy="73681"/>
              </a:xfrm>
              <a:custGeom>
                <a:avLst/>
                <a:gdLst/>
                <a:ahLst/>
                <a:cxnLst/>
                <a:rect l="l" t="t" r="r" b="b"/>
                <a:pathLst>
                  <a:path w="2682" h="638" extrusionOk="0">
                    <a:moveTo>
                      <a:pt x="2375" y="1"/>
                    </a:moveTo>
                    <a:cubicBezTo>
                      <a:pt x="2363" y="1"/>
                      <a:pt x="2351" y="2"/>
                      <a:pt x="2338" y="3"/>
                    </a:cubicBezTo>
                    <a:cubicBezTo>
                      <a:pt x="1665" y="82"/>
                      <a:pt x="991" y="122"/>
                      <a:pt x="318" y="162"/>
                    </a:cubicBezTo>
                    <a:cubicBezTo>
                      <a:pt x="1" y="201"/>
                      <a:pt x="40" y="637"/>
                      <a:pt x="357" y="637"/>
                    </a:cubicBezTo>
                    <a:cubicBezTo>
                      <a:pt x="1031" y="597"/>
                      <a:pt x="1704" y="518"/>
                      <a:pt x="2378" y="479"/>
                    </a:cubicBezTo>
                    <a:cubicBezTo>
                      <a:pt x="2682" y="441"/>
                      <a:pt x="2657" y="1"/>
                      <a:pt x="2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42;p42"/>
              <p:cNvSpPr/>
              <p:nvPr/>
            </p:nvSpPr>
            <p:spPr>
              <a:xfrm>
                <a:off x="8079750" y="2389876"/>
                <a:ext cx="229358" cy="114564"/>
              </a:xfrm>
              <a:custGeom>
                <a:avLst/>
                <a:gdLst/>
                <a:ahLst/>
                <a:cxnLst/>
                <a:rect l="l" t="t" r="r" b="b"/>
                <a:pathLst>
                  <a:path w="1986" h="992" extrusionOk="0">
                    <a:moveTo>
                      <a:pt x="372" y="0"/>
                    </a:moveTo>
                    <a:cubicBezTo>
                      <a:pt x="122" y="0"/>
                      <a:pt x="0" y="356"/>
                      <a:pt x="280" y="496"/>
                    </a:cubicBezTo>
                    <a:cubicBezTo>
                      <a:pt x="676" y="654"/>
                      <a:pt x="1072" y="813"/>
                      <a:pt x="1508" y="971"/>
                    </a:cubicBezTo>
                    <a:cubicBezTo>
                      <a:pt x="1541" y="985"/>
                      <a:pt x="1573" y="992"/>
                      <a:pt x="1604" y="992"/>
                    </a:cubicBezTo>
                    <a:cubicBezTo>
                      <a:pt x="1834" y="992"/>
                      <a:pt x="1985" y="645"/>
                      <a:pt x="1706" y="575"/>
                    </a:cubicBezTo>
                    <a:cubicBezTo>
                      <a:pt x="1310" y="417"/>
                      <a:pt x="874" y="219"/>
                      <a:pt x="478" y="21"/>
                    </a:cubicBezTo>
                    <a:cubicBezTo>
                      <a:pt x="441" y="7"/>
                      <a:pt x="405" y="0"/>
                      <a:pt x="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43;p42"/>
              <p:cNvSpPr/>
              <p:nvPr/>
            </p:nvSpPr>
            <p:spPr>
              <a:xfrm>
                <a:off x="7815518" y="2680785"/>
                <a:ext cx="190670" cy="267123"/>
              </a:xfrm>
              <a:custGeom>
                <a:avLst/>
                <a:gdLst/>
                <a:ahLst/>
                <a:cxnLst/>
                <a:rect l="l" t="t" r="r" b="b"/>
                <a:pathLst>
                  <a:path w="1651" h="2313" extrusionOk="0">
                    <a:moveTo>
                      <a:pt x="311" y="0"/>
                    </a:moveTo>
                    <a:cubicBezTo>
                      <a:pt x="163" y="0"/>
                      <a:pt x="1" y="187"/>
                      <a:pt x="112" y="354"/>
                    </a:cubicBezTo>
                    <a:cubicBezTo>
                      <a:pt x="429" y="987"/>
                      <a:pt x="785" y="1621"/>
                      <a:pt x="1181" y="2215"/>
                    </a:cubicBezTo>
                    <a:cubicBezTo>
                      <a:pt x="1227" y="2284"/>
                      <a:pt x="1289" y="2313"/>
                      <a:pt x="1351" y="2313"/>
                    </a:cubicBezTo>
                    <a:cubicBezTo>
                      <a:pt x="1502" y="2313"/>
                      <a:pt x="1651" y="2136"/>
                      <a:pt x="1538" y="1938"/>
                    </a:cubicBezTo>
                    <a:cubicBezTo>
                      <a:pt x="1181" y="1344"/>
                      <a:pt x="825" y="750"/>
                      <a:pt x="468" y="116"/>
                    </a:cubicBezTo>
                    <a:cubicBezTo>
                      <a:pt x="433" y="34"/>
                      <a:pt x="373" y="0"/>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44;p42"/>
              <p:cNvSpPr/>
              <p:nvPr/>
            </p:nvSpPr>
            <p:spPr>
              <a:xfrm>
                <a:off x="7521836" y="2870182"/>
                <a:ext cx="57166" cy="247374"/>
              </a:xfrm>
              <a:custGeom>
                <a:avLst/>
                <a:gdLst/>
                <a:ahLst/>
                <a:cxnLst/>
                <a:rect l="l" t="t" r="r" b="b"/>
                <a:pathLst>
                  <a:path w="495" h="2142" extrusionOk="0">
                    <a:moveTo>
                      <a:pt x="294" y="0"/>
                    </a:moveTo>
                    <a:cubicBezTo>
                      <a:pt x="175" y="0"/>
                      <a:pt x="40" y="90"/>
                      <a:pt x="40" y="259"/>
                    </a:cubicBezTo>
                    <a:cubicBezTo>
                      <a:pt x="40" y="813"/>
                      <a:pt x="40" y="1368"/>
                      <a:pt x="1" y="1922"/>
                    </a:cubicBezTo>
                    <a:cubicBezTo>
                      <a:pt x="1" y="2071"/>
                      <a:pt x="105" y="2141"/>
                      <a:pt x="216" y="2141"/>
                    </a:cubicBezTo>
                    <a:cubicBezTo>
                      <a:pt x="342" y="2141"/>
                      <a:pt x="476" y="2051"/>
                      <a:pt x="476" y="1883"/>
                    </a:cubicBezTo>
                    <a:lnTo>
                      <a:pt x="476" y="219"/>
                    </a:lnTo>
                    <a:cubicBezTo>
                      <a:pt x="495" y="70"/>
                      <a:pt x="400" y="0"/>
                      <a:pt x="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45;p42"/>
              <p:cNvSpPr/>
              <p:nvPr/>
            </p:nvSpPr>
            <p:spPr>
              <a:xfrm>
                <a:off x="7060238" y="2794192"/>
                <a:ext cx="209032" cy="239868"/>
              </a:xfrm>
              <a:custGeom>
                <a:avLst/>
                <a:gdLst/>
                <a:ahLst/>
                <a:cxnLst/>
                <a:rect l="l" t="t" r="r" b="b"/>
                <a:pathLst>
                  <a:path w="1810" h="2077" extrusionOk="0">
                    <a:moveTo>
                      <a:pt x="1471" y="0"/>
                    </a:moveTo>
                    <a:cubicBezTo>
                      <a:pt x="1413" y="0"/>
                      <a:pt x="1354" y="25"/>
                      <a:pt x="1304" y="85"/>
                    </a:cubicBezTo>
                    <a:lnTo>
                      <a:pt x="116" y="1709"/>
                    </a:lnTo>
                    <a:cubicBezTo>
                      <a:pt x="0" y="1882"/>
                      <a:pt x="159" y="2077"/>
                      <a:pt x="315" y="2077"/>
                    </a:cubicBezTo>
                    <a:cubicBezTo>
                      <a:pt x="372" y="2077"/>
                      <a:pt x="430" y="2050"/>
                      <a:pt x="472" y="1986"/>
                    </a:cubicBezTo>
                    <a:lnTo>
                      <a:pt x="1661" y="402"/>
                    </a:lnTo>
                    <a:cubicBezTo>
                      <a:pt x="1809" y="223"/>
                      <a:pt x="1646" y="0"/>
                      <a:pt x="1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46;p42"/>
              <p:cNvSpPr/>
              <p:nvPr/>
            </p:nvSpPr>
            <p:spPr>
              <a:xfrm>
                <a:off x="6816447" y="2595095"/>
                <a:ext cx="226355" cy="153714"/>
              </a:xfrm>
              <a:custGeom>
                <a:avLst/>
                <a:gdLst/>
                <a:ahLst/>
                <a:cxnLst/>
                <a:rect l="l" t="t" r="r" b="b"/>
                <a:pathLst>
                  <a:path w="1960" h="1331" extrusionOk="0">
                    <a:moveTo>
                      <a:pt x="1620" y="0"/>
                    </a:moveTo>
                    <a:cubicBezTo>
                      <a:pt x="1586" y="0"/>
                      <a:pt x="1550" y="8"/>
                      <a:pt x="1514" y="26"/>
                    </a:cubicBezTo>
                    <a:cubicBezTo>
                      <a:pt x="1078" y="343"/>
                      <a:pt x="642" y="620"/>
                      <a:pt x="167" y="898"/>
                    </a:cubicBezTo>
                    <a:cubicBezTo>
                      <a:pt x="1" y="1030"/>
                      <a:pt x="141" y="1330"/>
                      <a:pt x="331" y="1330"/>
                    </a:cubicBezTo>
                    <a:cubicBezTo>
                      <a:pt x="368" y="1330"/>
                      <a:pt x="406" y="1319"/>
                      <a:pt x="444" y="1294"/>
                    </a:cubicBezTo>
                    <a:cubicBezTo>
                      <a:pt x="880" y="1016"/>
                      <a:pt x="1355" y="700"/>
                      <a:pt x="1791" y="422"/>
                    </a:cubicBezTo>
                    <a:cubicBezTo>
                      <a:pt x="1959" y="254"/>
                      <a:pt x="1813" y="0"/>
                      <a:pt x="1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47;p42"/>
              <p:cNvSpPr/>
              <p:nvPr/>
            </p:nvSpPr>
            <p:spPr>
              <a:xfrm>
                <a:off x="6535007" y="2382716"/>
                <a:ext cx="312740" cy="105902"/>
              </a:xfrm>
              <a:custGeom>
                <a:avLst/>
                <a:gdLst/>
                <a:ahLst/>
                <a:cxnLst/>
                <a:rect l="l" t="t" r="r" b="b"/>
                <a:pathLst>
                  <a:path w="2708" h="917" extrusionOk="0">
                    <a:moveTo>
                      <a:pt x="2291" y="1"/>
                    </a:moveTo>
                    <a:cubicBezTo>
                      <a:pt x="2277" y="1"/>
                      <a:pt x="2263" y="1"/>
                      <a:pt x="2247" y="3"/>
                    </a:cubicBezTo>
                    <a:cubicBezTo>
                      <a:pt x="1614" y="201"/>
                      <a:pt x="940" y="320"/>
                      <a:pt x="267" y="439"/>
                    </a:cubicBezTo>
                    <a:cubicBezTo>
                      <a:pt x="1" y="477"/>
                      <a:pt x="27" y="917"/>
                      <a:pt x="274" y="917"/>
                    </a:cubicBezTo>
                    <a:cubicBezTo>
                      <a:pt x="285" y="917"/>
                      <a:pt x="295" y="916"/>
                      <a:pt x="306" y="914"/>
                    </a:cubicBezTo>
                    <a:cubicBezTo>
                      <a:pt x="1020" y="796"/>
                      <a:pt x="1733" y="637"/>
                      <a:pt x="2406" y="439"/>
                    </a:cubicBezTo>
                    <a:cubicBezTo>
                      <a:pt x="2708" y="364"/>
                      <a:pt x="2578" y="1"/>
                      <a:pt x="2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48;p42"/>
              <p:cNvSpPr/>
              <p:nvPr/>
            </p:nvSpPr>
            <p:spPr>
              <a:xfrm>
                <a:off x="6652687" y="2090306"/>
                <a:ext cx="178544" cy="59592"/>
              </a:xfrm>
              <a:custGeom>
                <a:avLst/>
                <a:gdLst/>
                <a:ahLst/>
                <a:cxnLst/>
                <a:rect l="l" t="t" r="r" b="b"/>
                <a:pathLst>
                  <a:path w="1546" h="516" extrusionOk="0">
                    <a:moveTo>
                      <a:pt x="1228" y="0"/>
                    </a:moveTo>
                    <a:cubicBezTo>
                      <a:pt x="951" y="40"/>
                      <a:pt x="634" y="40"/>
                      <a:pt x="317" y="40"/>
                    </a:cubicBezTo>
                    <a:cubicBezTo>
                      <a:pt x="1" y="40"/>
                      <a:pt x="40" y="515"/>
                      <a:pt x="357" y="515"/>
                    </a:cubicBezTo>
                    <a:cubicBezTo>
                      <a:pt x="674" y="515"/>
                      <a:pt x="951" y="515"/>
                      <a:pt x="1268" y="475"/>
                    </a:cubicBezTo>
                    <a:cubicBezTo>
                      <a:pt x="1545" y="396"/>
                      <a:pt x="1506" y="40"/>
                      <a:pt x="1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49;p42"/>
              <p:cNvSpPr/>
              <p:nvPr/>
            </p:nvSpPr>
            <p:spPr>
              <a:xfrm>
                <a:off x="6528424" y="1685298"/>
                <a:ext cx="358473" cy="160412"/>
              </a:xfrm>
              <a:custGeom>
                <a:avLst/>
                <a:gdLst/>
                <a:ahLst/>
                <a:cxnLst/>
                <a:rect l="l" t="t" r="r" b="b"/>
                <a:pathLst>
                  <a:path w="3104" h="1389" extrusionOk="0">
                    <a:moveTo>
                      <a:pt x="386" y="1"/>
                    </a:moveTo>
                    <a:cubicBezTo>
                      <a:pt x="156" y="1"/>
                      <a:pt x="0" y="348"/>
                      <a:pt x="245" y="417"/>
                    </a:cubicBezTo>
                    <a:lnTo>
                      <a:pt x="2621" y="1368"/>
                    </a:lnTo>
                    <a:cubicBezTo>
                      <a:pt x="2659" y="1382"/>
                      <a:pt x="2695" y="1388"/>
                      <a:pt x="2729" y="1388"/>
                    </a:cubicBezTo>
                    <a:cubicBezTo>
                      <a:pt x="2979" y="1388"/>
                      <a:pt x="3103" y="1042"/>
                      <a:pt x="2859" y="972"/>
                    </a:cubicBezTo>
                    <a:lnTo>
                      <a:pt x="482" y="21"/>
                    </a:lnTo>
                    <a:cubicBezTo>
                      <a:pt x="449" y="7"/>
                      <a:pt x="417"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50;p42"/>
              <p:cNvSpPr/>
              <p:nvPr/>
            </p:nvSpPr>
            <p:spPr>
              <a:xfrm>
                <a:off x="6920962" y="1439428"/>
                <a:ext cx="157409" cy="228781"/>
              </a:xfrm>
              <a:custGeom>
                <a:avLst/>
                <a:gdLst/>
                <a:ahLst/>
                <a:cxnLst/>
                <a:rect l="l" t="t" r="r" b="b"/>
                <a:pathLst>
                  <a:path w="1363" h="1981" extrusionOk="0">
                    <a:moveTo>
                      <a:pt x="270" y="1"/>
                    </a:moveTo>
                    <a:cubicBezTo>
                      <a:pt x="131" y="1"/>
                      <a:pt x="0" y="126"/>
                      <a:pt x="54" y="288"/>
                    </a:cubicBezTo>
                    <a:cubicBezTo>
                      <a:pt x="252" y="843"/>
                      <a:pt x="530" y="1398"/>
                      <a:pt x="886" y="1913"/>
                    </a:cubicBezTo>
                    <a:cubicBezTo>
                      <a:pt x="934" y="1961"/>
                      <a:pt x="989" y="1981"/>
                      <a:pt x="1043" y="1981"/>
                    </a:cubicBezTo>
                    <a:cubicBezTo>
                      <a:pt x="1210" y="1981"/>
                      <a:pt x="1363" y="1785"/>
                      <a:pt x="1243" y="1635"/>
                    </a:cubicBezTo>
                    <a:cubicBezTo>
                      <a:pt x="926" y="1160"/>
                      <a:pt x="648" y="645"/>
                      <a:pt x="450" y="90"/>
                    </a:cubicBezTo>
                    <a:cubicBezTo>
                      <a:pt x="400" y="28"/>
                      <a:pt x="334"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51;p42"/>
              <p:cNvSpPr/>
              <p:nvPr/>
            </p:nvSpPr>
            <p:spPr>
              <a:xfrm>
                <a:off x="7245016" y="1392541"/>
                <a:ext cx="85807" cy="178197"/>
              </a:xfrm>
              <a:custGeom>
                <a:avLst/>
                <a:gdLst/>
                <a:ahLst/>
                <a:cxnLst/>
                <a:rect l="l" t="t" r="r" b="b"/>
                <a:pathLst>
                  <a:path w="743" h="1543" extrusionOk="0">
                    <a:moveTo>
                      <a:pt x="236" y="0"/>
                    </a:moveTo>
                    <a:cubicBezTo>
                      <a:pt x="113" y="0"/>
                      <a:pt x="0" y="90"/>
                      <a:pt x="21" y="259"/>
                    </a:cubicBezTo>
                    <a:cubicBezTo>
                      <a:pt x="61" y="615"/>
                      <a:pt x="180" y="1011"/>
                      <a:pt x="259" y="1368"/>
                    </a:cubicBezTo>
                    <a:cubicBezTo>
                      <a:pt x="290" y="1492"/>
                      <a:pt x="375" y="1543"/>
                      <a:pt x="463" y="1543"/>
                    </a:cubicBezTo>
                    <a:cubicBezTo>
                      <a:pt x="600" y="1543"/>
                      <a:pt x="743" y="1418"/>
                      <a:pt x="695" y="1249"/>
                    </a:cubicBezTo>
                    <a:cubicBezTo>
                      <a:pt x="615" y="892"/>
                      <a:pt x="536" y="536"/>
                      <a:pt x="496" y="219"/>
                    </a:cubicBezTo>
                    <a:cubicBezTo>
                      <a:pt x="459" y="70"/>
                      <a:pt x="344"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1052;p42"/>
            <p:cNvSpPr/>
            <p:nvPr/>
          </p:nvSpPr>
          <p:spPr>
            <a:xfrm>
              <a:off x="7570574" y="4280149"/>
              <a:ext cx="715594" cy="530807"/>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5778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93AD1E2-BAA4-614B-8AA8-95EF8A805123}"/>
              </a:ext>
            </a:extLst>
          </p:cNvPr>
          <p:cNvSpPr txBox="1"/>
          <p:nvPr/>
        </p:nvSpPr>
        <p:spPr>
          <a:xfrm>
            <a:off x="629432" y="2095226"/>
            <a:ext cx="5525166" cy="323165"/>
          </a:xfrm>
          <a:prstGeom prst="rect">
            <a:avLst/>
          </a:prstGeom>
          <a:noFill/>
        </p:spPr>
        <p:txBody>
          <a:bodyPr wrap="square" rtlCol="0">
            <a:spAutoFit/>
          </a:bodyPr>
          <a:lstStyle/>
          <a:p>
            <a:pPr algn="just">
              <a:spcBef>
                <a:spcPts val="100"/>
              </a:spcBef>
              <a:spcAft>
                <a:spcPts val="100"/>
              </a:spcAft>
            </a:pPr>
            <a:r>
              <a:rPr lang="vi-VN" sz="1500" b="1" dirty="0">
                <a:solidFill>
                  <a:srgbClr val="17479D"/>
                </a:solidFill>
                <a:latin typeface="UTM Avo" panose="02040603050506020204" pitchFamily="18" charset="0"/>
              </a:rPr>
              <a:t>2. </a:t>
            </a:r>
            <a:r>
              <a:rPr lang="vi-VN" sz="1500" dirty="0">
                <a:latin typeface="UTM Avo" panose="02040603050506020204" pitchFamily="18" charset="0"/>
              </a:rPr>
              <a:t>Nói với bạn về hoạt động em yêu thích </a:t>
            </a:r>
          </a:p>
        </p:txBody>
      </p:sp>
      <p:sp>
        <p:nvSpPr>
          <p:cNvPr id="14" name="TextBox 13">
            <a:extLst>
              <a:ext uri="{FF2B5EF4-FFF2-40B4-BE49-F238E27FC236}">
                <a16:creationId xmlns:a16="http://schemas.microsoft.com/office/drawing/2014/main" id="{2973DBAD-5BB2-7047-92C6-0362FF3C5BC3}"/>
              </a:ext>
            </a:extLst>
          </p:cNvPr>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Đọc mở rộng</a:t>
            </a:r>
            <a:endParaRPr lang="en-US" sz="4400" dirty="0">
              <a:solidFill>
                <a:schemeClr val="accent2"/>
              </a:solidFill>
              <a:latin typeface="UTM Cookies" panose="02040603050506020204" pitchFamily="18" charset="0"/>
            </a:endParaRPr>
          </a:p>
        </p:txBody>
      </p:sp>
      <p:sp>
        <p:nvSpPr>
          <p:cNvPr id="5" name="TextBox 4">
            <a:extLst>
              <a:ext uri="{FF2B5EF4-FFF2-40B4-BE49-F238E27FC236}">
                <a16:creationId xmlns:a16="http://schemas.microsoft.com/office/drawing/2014/main" id="{9A5FBF8A-C683-DC4F-8D52-7E14A6824B00}"/>
              </a:ext>
            </a:extLst>
          </p:cNvPr>
          <p:cNvSpPr txBox="1"/>
          <p:nvPr/>
        </p:nvSpPr>
        <p:spPr>
          <a:xfrm>
            <a:off x="596050" y="1707191"/>
            <a:ext cx="5823411" cy="323165"/>
          </a:xfrm>
          <a:prstGeom prst="rect">
            <a:avLst/>
          </a:prstGeom>
          <a:noFill/>
        </p:spPr>
        <p:txBody>
          <a:bodyPr wrap="square" rtlCol="0">
            <a:spAutoFit/>
          </a:bodyPr>
          <a:lstStyle/>
          <a:p>
            <a:pPr algn="just">
              <a:spcBef>
                <a:spcPts val="100"/>
              </a:spcBef>
              <a:spcAft>
                <a:spcPts val="100"/>
              </a:spcAft>
            </a:pPr>
            <a:r>
              <a:rPr lang="vi-VN" sz="1500" b="1" dirty="0">
                <a:solidFill>
                  <a:srgbClr val="17479D"/>
                </a:solidFill>
                <a:latin typeface="UTM Avo" panose="02040603050506020204" pitchFamily="18" charset="0"/>
              </a:rPr>
              <a:t>1. </a:t>
            </a:r>
            <a:r>
              <a:rPr lang="vi-VN" sz="1500" dirty="0">
                <a:latin typeface="UTM Avo" panose="02040603050506020204" pitchFamily="18" charset="0"/>
              </a:rPr>
              <a:t>Tìm đọc các bài viết về hoạt động cuả học sinh ở trường.</a:t>
            </a:r>
          </a:p>
        </p:txBody>
      </p:sp>
      <p:pic>
        <p:nvPicPr>
          <p:cNvPr id="7" name="Picture 6">
            <a:extLst>
              <a:ext uri="{FF2B5EF4-FFF2-40B4-BE49-F238E27FC236}">
                <a16:creationId xmlns:a16="http://schemas.microsoft.com/office/drawing/2014/main" id="{14310F24-3F39-744C-96C8-D869EEF015AF}"/>
              </a:ext>
            </a:extLst>
          </p:cNvPr>
          <p:cNvPicPr>
            <a:picLocks noChangeAspect="1"/>
          </p:cNvPicPr>
          <p:nvPr/>
        </p:nvPicPr>
        <p:blipFill rotWithShape="1">
          <a:blip r:embed="rId2"/>
          <a:srcRect l="11939" t="2903" r="24457" b="3018"/>
          <a:stretch/>
        </p:blipFill>
        <p:spPr>
          <a:xfrm>
            <a:off x="356080" y="345231"/>
            <a:ext cx="1293654" cy="1263551"/>
          </a:xfrm>
          <a:prstGeom prst="ellipse">
            <a:avLst/>
          </a:prstGeom>
        </p:spPr>
      </p:pic>
      <p:grpSp>
        <p:nvGrpSpPr>
          <p:cNvPr id="9" name="Group 8">
            <a:extLst>
              <a:ext uri="{FF2B5EF4-FFF2-40B4-BE49-F238E27FC236}">
                <a16:creationId xmlns:a16="http://schemas.microsoft.com/office/drawing/2014/main" id="{E4DC0ED2-02C2-5E4B-BDB7-CD493BC188E3}"/>
              </a:ext>
            </a:extLst>
          </p:cNvPr>
          <p:cNvGrpSpPr/>
          <p:nvPr/>
        </p:nvGrpSpPr>
        <p:grpSpPr>
          <a:xfrm>
            <a:off x="356080" y="2561834"/>
            <a:ext cx="6145840" cy="2143125"/>
            <a:chOff x="356080" y="2561834"/>
            <a:chExt cx="6145840" cy="2143125"/>
          </a:xfrm>
        </p:grpSpPr>
        <p:pic>
          <p:nvPicPr>
            <p:cNvPr id="3" name="Picture 2">
              <a:extLst>
                <a:ext uri="{FF2B5EF4-FFF2-40B4-BE49-F238E27FC236}">
                  <a16:creationId xmlns:a16="http://schemas.microsoft.com/office/drawing/2014/main" id="{FDD78292-D6D6-9244-82C4-3BBF645C9730}"/>
                </a:ext>
              </a:extLst>
            </p:cNvPr>
            <p:cNvPicPr>
              <a:picLocks noChangeAspect="1"/>
            </p:cNvPicPr>
            <p:nvPr/>
          </p:nvPicPr>
          <p:blipFill>
            <a:blip r:embed="rId3"/>
            <a:stretch>
              <a:fillRect/>
            </a:stretch>
          </p:blipFill>
          <p:spPr>
            <a:xfrm>
              <a:off x="356080" y="2561834"/>
              <a:ext cx="6145840" cy="2143125"/>
            </a:xfrm>
            <a:prstGeom prst="roundRect">
              <a:avLst>
                <a:gd name="adj" fmla="val 30164"/>
              </a:avLst>
            </a:prstGeom>
          </p:spPr>
        </p:pic>
        <p:sp>
          <p:nvSpPr>
            <p:cNvPr id="4" name="Oval Callout 3">
              <a:extLst>
                <a:ext uri="{FF2B5EF4-FFF2-40B4-BE49-F238E27FC236}">
                  <a16:creationId xmlns:a16="http://schemas.microsoft.com/office/drawing/2014/main" id="{D522655F-9D2D-BA41-9624-03A6051E0262}"/>
                </a:ext>
              </a:extLst>
            </p:cNvPr>
            <p:cNvSpPr/>
            <p:nvPr/>
          </p:nvSpPr>
          <p:spPr>
            <a:xfrm>
              <a:off x="356080" y="2561834"/>
              <a:ext cx="3329512" cy="1972844"/>
            </a:xfrm>
            <a:prstGeom prst="wedgeEllipseCallout">
              <a:avLst>
                <a:gd name="adj1" fmla="val 55223"/>
                <a:gd name="adj2" fmla="val -11996"/>
              </a:avLst>
            </a:prstGeom>
            <a:solidFill>
              <a:schemeClr val="accent2"/>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Rectangle 7">
              <a:extLst>
                <a:ext uri="{FF2B5EF4-FFF2-40B4-BE49-F238E27FC236}">
                  <a16:creationId xmlns:a16="http://schemas.microsoft.com/office/drawing/2014/main" id="{735C4E1F-34F6-0349-BB61-A6982002C947}"/>
                </a:ext>
              </a:extLst>
            </p:cNvPr>
            <p:cNvSpPr/>
            <p:nvPr/>
          </p:nvSpPr>
          <p:spPr>
            <a:xfrm>
              <a:off x="666417" y="2913940"/>
              <a:ext cx="2580299" cy="307777"/>
            </a:xfrm>
            <a:prstGeom prst="rect">
              <a:avLst/>
            </a:prstGeom>
          </p:spPr>
          <p:txBody>
            <a:bodyPr wrap="square">
              <a:spAutoFit/>
            </a:bodyPr>
            <a:lstStyle/>
            <a:p>
              <a:pPr algn="just">
                <a:spcBef>
                  <a:spcPts val="100"/>
                </a:spcBef>
                <a:spcAft>
                  <a:spcPts val="100"/>
                </a:spcAft>
              </a:pPr>
              <a:r>
                <a:rPr lang="vi-VN" dirty="0">
                  <a:latin typeface="UTM Avo" panose="02040603050506020204" pitchFamily="18" charset="0"/>
                </a:rPr>
                <a:t>- Tên của hoạt động là gì?</a:t>
              </a:r>
            </a:p>
          </p:txBody>
        </p:sp>
        <p:sp>
          <p:nvSpPr>
            <p:cNvPr id="12" name="Rectangle 11">
              <a:extLst>
                <a:ext uri="{FF2B5EF4-FFF2-40B4-BE49-F238E27FC236}">
                  <a16:creationId xmlns:a16="http://schemas.microsoft.com/office/drawing/2014/main" id="{1068A3B2-FAB3-4C4B-8387-637BCD9AD630}"/>
                </a:ext>
              </a:extLst>
            </p:cNvPr>
            <p:cNvSpPr/>
            <p:nvPr/>
          </p:nvSpPr>
          <p:spPr>
            <a:xfrm>
              <a:off x="666417" y="3159388"/>
              <a:ext cx="2861939" cy="523220"/>
            </a:xfrm>
            <a:prstGeom prst="rect">
              <a:avLst/>
            </a:prstGeom>
          </p:spPr>
          <p:txBody>
            <a:bodyPr wrap="square">
              <a:spAutoFit/>
            </a:bodyPr>
            <a:lstStyle/>
            <a:p>
              <a:pPr algn="just">
                <a:spcBef>
                  <a:spcPts val="100"/>
                </a:spcBef>
                <a:spcAft>
                  <a:spcPts val="100"/>
                </a:spcAft>
              </a:pPr>
              <a:r>
                <a:rPr lang="vi-VN" dirty="0">
                  <a:latin typeface="UTM Avo" panose="02040603050506020204" pitchFamily="18" charset="0"/>
                </a:rPr>
                <a:t>- Những ai đã tham gia hoạt động đó?</a:t>
              </a:r>
            </a:p>
          </p:txBody>
        </p:sp>
        <p:sp>
          <p:nvSpPr>
            <p:cNvPr id="13" name="Rectangle 12">
              <a:extLst>
                <a:ext uri="{FF2B5EF4-FFF2-40B4-BE49-F238E27FC236}">
                  <a16:creationId xmlns:a16="http://schemas.microsoft.com/office/drawing/2014/main" id="{5875D3E1-95B5-FA41-AB0C-FD3A24B48E5A}"/>
                </a:ext>
              </a:extLst>
            </p:cNvPr>
            <p:cNvSpPr/>
            <p:nvPr/>
          </p:nvSpPr>
          <p:spPr>
            <a:xfrm>
              <a:off x="666417" y="3668737"/>
              <a:ext cx="2861938" cy="523220"/>
            </a:xfrm>
            <a:prstGeom prst="rect">
              <a:avLst/>
            </a:prstGeom>
          </p:spPr>
          <p:txBody>
            <a:bodyPr wrap="square">
              <a:spAutoFit/>
            </a:bodyPr>
            <a:lstStyle/>
            <a:p>
              <a:pPr algn="just">
                <a:spcBef>
                  <a:spcPts val="100"/>
                </a:spcBef>
                <a:spcAft>
                  <a:spcPts val="100"/>
                </a:spcAft>
              </a:pPr>
              <a:r>
                <a:rPr lang="vi-VN" dirty="0">
                  <a:latin typeface="UTM Avo" panose="02040603050506020204" pitchFamily="18" charset="0"/>
                </a:rPr>
                <a:t>- Điều bạn thích nhất ở hoạt động đó là gì?</a:t>
              </a:r>
            </a:p>
          </p:txBody>
        </p:sp>
      </p:grpSp>
    </p:spTree>
    <p:extLst>
      <p:ext uri="{BB962C8B-B14F-4D97-AF65-F5344CB8AC3E}">
        <p14:creationId xmlns:p14="http://schemas.microsoft.com/office/powerpoint/2010/main" val="24648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8AC771-11AC-400E-96E2-B494D9CA0570}"/>
              </a:ext>
            </a:extLst>
          </p:cNvPr>
          <p:cNvGrpSpPr/>
          <p:nvPr/>
        </p:nvGrpSpPr>
        <p:grpSpPr>
          <a:xfrm>
            <a:off x="1144267" y="1390819"/>
            <a:ext cx="4405927" cy="3318271"/>
            <a:chOff x="1417547" y="1264224"/>
            <a:chExt cx="4405927" cy="3318271"/>
          </a:xfrm>
        </p:grpSpPr>
        <p:pic>
          <p:nvPicPr>
            <p:cNvPr id="3" name="Picture 2">
              <a:extLst>
                <a:ext uri="{FF2B5EF4-FFF2-40B4-BE49-F238E27FC236}">
                  <a16:creationId xmlns:a16="http://schemas.microsoft.com/office/drawing/2014/main" id="{CF86228A-6437-445F-B487-0BD01EAFDA14}"/>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4" name="TextBox 3">
              <a:extLst>
                <a:ext uri="{FF2B5EF4-FFF2-40B4-BE49-F238E27FC236}">
                  <a16:creationId xmlns:a16="http://schemas.microsoft.com/office/drawing/2014/main" id="{72E96B82-CFE8-4E3D-9861-F35AD32A3F47}"/>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5" name="TextBox 4">
              <a:extLst>
                <a:ext uri="{FF2B5EF4-FFF2-40B4-BE49-F238E27FC236}">
                  <a16:creationId xmlns:a16="http://schemas.microsoft.com/office/drawing/2014/main" id="{47C20E4F-5598-4543-99AA-79D922EC798E}"/>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6" name="Picture 4">
            <a:extLst>
              <a:ext uri="{FF2B5EF4-FFF2-40B4-BE49-F238E27FC236}">
                <a16:creationId xmlns:a16="http://schemas.microsoft.com/office/drawing/2014/main" id="{92AC510F-4E04-400B-8C1C-074ABFBB20F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2FE20742-3AEA-364E-A407-D66C29478C71}"/>
              </a:ext>
            </a:extLst>
          </p:cNvPr>
          <p:cNvGrpSpPr/>
          <p:nvPr/>
        </p:nvGrpSpPr>
        <p:grpSpPr>
          <a:xfrm>
            <a:off x="297937" y="670417"/>
            <a:ext cx="1632310" cy="623630"/>
            <a:chOff x="306615" y="629196"/>
            <a:chExt cx="1632310" cy="623630"/>
          </a:xfrm>
        </p:grpSpPr>
        <p:sp>
          <p:nvSpPr>
            <p:cNvPr id="16" name="TextBox 15">
              <a:extLst>
                <a:ext uri="{FF2B5EF4-FFF2-40B4-BE49-F238E27FC236}">
                  <a16:creationId xmlns:a16="http://schemas.microsoft.com/office/drawing/2014/main" id="{7A1A8491-CF5E-C444-8151-D697323EF242}"/>
                </a:ext>
              </a:extLst>
            </p:cNvPr>
            <p:cNvSpPr txBox="1"/>
            <p:nvPr/>
          </p:nvSpPr>
          <p:spPr>
            <a:xfrm>
              <a:off x="325278" y="629196"/>
              <a:ext cx="1613647" cy="584775"/>
            </a:xfrm>
            <a:prstGeom prst="rect">
              <a:avLst/>
            </a:prstGeom>
            <a:noFill/>
          </p:spPr>
          <p:txBody>
            <a:bodyPr wrap="square" rtlCol="0">
              <a:spAutoFit/>
            </a:bodyPr>
            <a:lstStyle/>
            <a:p>
              <a:r>
                <a:rPr lang="en-US" sz="3200" dirty="0">
                  <a:solidFill>
                    <a:schemeClr val="accent1">
                      <a:lumMod val="50000"/>
                    </a:schemeClr>
                  </a:solidFill>
                  <a:latin typeface="UTM Cookies" panose="02040603050506020204" pitchFamily="18" charset="0"/>
                </a:rPr>
                <a:t>BÀI 20</a:t>
              </a:r>
            </a:p>
          </p:txBody>
        </p:sp>
        <p:sp>
          <p:nvSpPr>
            <p:cNvPr id="17" name="TextBox 16">
              <a:extLst>
                <a:ext uri="{FF2B5EF4-FFF2-40B4-BE49-F238E27FC236}">
                  <a16:creationId xmlns:a16="http://schemas.microsoft.com/office/drawing/2014/main" id="{48C3558A-9B71-0D41-9999-EDEB505CA418}"/>
                </a:ext>
              </a:extLst>
            </p:cNvPr>
            <p:cNvSpPr txBox="1"/>
            <p:nvPr/>
          </p:nvSpPr>
          <p:spPr>
            <a:xfrm>
              <a:off x="306615" y="668051"/>
              <a:ext cx="1613647" cy="584775"/>
            </a:xfrm>
            <a:prstGeom prst="rect">
              <a:avLst/>
            </a:prstGeom>
            <a:noFill/>
          </p:spPr>
          <p:txBody>
            <a:bodyPr wrap="square" rtlCol="0">
              <a:spAutoFit/>
            </a:bodyPr>
            <a:lstStyle/>
            <a:p>
              <a:r>
                <a:rPr lang="en-US" sz="3200" dirty="0">
                  <a:solidFill>
                    <a:schemeClr val="accent1"/>
                  </a:solidFill>
                  <a:latin typeface="UTM Cookies" panose="02040603050506020204" pitchFamily="18" charset="0"/>
                </a:rPr>
                <a:t>BÀI 20</a:t>
              </a:r>
            </a:p>
          </p:txBody>
        </p:sp>
      </p:grpSp>
      <p:sp>
        <p:nvSpPr>
          <p:cNvPr id="18" name="TextBox 17">
            <a:extLst>
              <a:ext uri="{FF2B5EF4-FFF2-40B4-BE49-F238E27FC236}">
                <a16:creationId xmlns:a16="http://schemas.microsoft.com/office/drawing/2014/main" id="{BB1BC2FD-C34F-A943-ACE2-0334291A27F4}"/>
              </a:ext>
            </a:extLst>
          </p:cNvPr>
          <p:cNvSpPr txBox="1"/>
          <p:nvPr/>
        </p:nvSpPr>
        <p:spPr>
          <a:xfrm>
            <a:off x="1400499" y="455898"/>
            <a:ext cx="518069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NHÍM NÂU KẾT BẠN</a:t>
            </a:r>
            <a:endParaRPr lang="en-US" sz="40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334848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6" y="309728"/>
            <a:ext cx="5365827"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Nhím nâu kết bạn</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786002"/>
            <a:ext cx="6456219" cy="4250972"/>
          </a:xfrm>
          <a:prstGeom prst="rect">
            <a:avLst/>
          </a:prstGeom>
          <a:noFill/>
        </p:spPr>
        <p:txBody>
          <a:bodyPr wrap="square" rtlCol="0">
            <a:spAutoFit/>
          </a:bodyPr>
          <a:lstStyle/>
          <a:p>
            <a:pPr marL="44450" lvl="0" algn="just">
              <a:lnSpc>
                <a:spcPct val="150000"/>
              </a:lnSpc>
              <a:defRPr/>
            </a:pPr>
            <a:r>
              <a:rPr kumimoji="0" lang="vi-VN" sz="13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lang="vi-VN" sz="1300" dirty="0">
                <a:latin typeface="UTM Avo" panose="02040603050506020204" pitchFamily="18" charset="0"/>
              </a:rPr>
              <a:t> Trong khu rừng nọ, có chú nhím nâu hiền lành, nhút nhát. Một buổi sáng, chú đang kiếm quả cây thì thấy nhím trắng chạy tới. Nhím trắng vồn vã: “Chào bạn! Rất vui được gặp bạn!”. Nhím nâu lúng túng, nói lí nhí: “Chào bạn!”, rồi nấp vào bụi cây. Chú cuộn tròn người lại mà vẫn sợ hãi.</a:t>
            </a:r>
          </a:p>
          <a:p>
            <a:pPr marL="44450" lvl="0" algn="just">
              <a:lnSpc>
                <a:spcPct val="150000"/>
              </a:lnSpc>
              <a:defRPr/>
            </a:pPr>
            <a:r>
              <a:rPr lang="vi-VN" sz="1300" dirty="0">
                <a:latin typeface="UTM Avo" panose="02040603050506020204" pitchFamily="18" charset="0"/>
              </a:rPr>
              <a:t>          Mùa đông đến, nhím nâu đi tìm nơi trú ngụ. Bất chợi, mưa kéo đến. Nhím nâu vội bước vào cái hang nhỏ. Thì ra là nhà nhím trắng. Nhím nâu run run: “Xin lỗi, tôi không biết đây là nhà của bạn.”. Nhím trắng tươi cười: “Đừng ngại! Gặp lại bạn, tôi rất vui. Tôi ở đây một mình, buồn lắm. Bạn ở lại cùng tôi nhé!”.</a:t>
            </a:r>
          </a:p>
          <a:p>
            <a:pPr marL="44450" lvl="0" algn="just">
              <a:lnSpc>
                <a:spcPct val="150000"/>
              </a:lnSpc>
              <a:defRPr/>
            </a:pPr>
            <a:r>
              <a:rPr lang="vi-VN" sz="1300" dirty="0">
                <a:latin typeface="UTM Avo" panose="02040603050506020204" pitchFamily="18" charset="0"/>
              </a:rPr>
              <a:t>          “Nhím trắng tốt bụng quá. Bạn ấy nói đúng, không có bạn bè thì thật buồn.”. Nghĩ thế, nhím nâu mạnh dạn hẳn lên. Chú nhận lời kết bạn với nhím trắng. Cả hai cùng thu dọn, trang trí chỗ ở cho đẹp. Chúng trải qua những ngày vui vẻ, ấm áp vì không phải song một mình giữa mùa đông lạnh giá.</a:t>
            </a:r>
          </a:p>
          <a:p>
            <a:pPr marL="26670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3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 Theo Minh Anh)</a:t>
            </a: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742" y="836336"/>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28127" y="2026378"/>
            <a:ext cx="288000" cy="288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8086" y="3531676"/>
            <a:ext cx="288000" cy="288000"/>
          </a:xfrm>
          <a:prstGeom prst="rect">
            <a:avLst/>
          </a:prstGeom>
        </p:spPr>
      </p:pic>
    </p:spTree>
    <p:extLst>
      <p:ext uri="{BB962C8B-B14F-4D97-AF65-F5344CB8AC3E}">
        <p14:creationId xmlns:p14="http://schemas.microsoft.com/office/powerpoint/2010/main" val="88136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6" y="309728"/>
            <a:ext cx="5365827"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Nhím nâu kết bạn</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786002"/>
            <a:ext cx="6456219" cy="4250972"/>
          </a:xfrm>
          <a:prstGeom prst="rect">
            <a:avLst/>
          </a:prstGeom>
          <a:noFill/>
        </p:spPr>
        <p:txBody>
          <a:bodyPr wrap="square" rtlCol="0">
            <a:spAutoFit/>
          </a:bodyPr>
          <a:lstStyle/>
          <a:p>
            <a:pPr marL="44450" lvl="0" algn="just">
              <a:lnSpc>
                <a:spcPct val="150000"/>
              </a:lnSpc>
              <a:defRPr/>
            </a:pPr>
            <a:r>
              <a:rPr kumimoji="0" lang="vi-VN" sz="13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lang="vi-VN" sz="1300" dirty="0">
                <a:latin typeface="UTM Avo" panose="02040603050506020204" pitchFamily="18" charset="0"/>
              </a:rPr>
              <a:t> Trong khu rừng nọ, có chú nhím nâu hiền lành, </a:t>
            </a:r>
            <a:r>
              <a:rPr lang="vi-VN" sz="1300" b="1" dirty="0">
                <a:solidFill>
                  <a:srgbClr val="FF0000"/>
                </a:solidFill>
                <a:latin typeface="UTM Avo" panose="02040603050506020204" pitchFamily="18" charset="0"/>
              </a:rPr>
              <a:t>nhút nhát</a:t>
            </a:r>
            <a:r>
              <a:rPr lang="vi-VN" sz="1300" dirty="0">
                <a:latin typeface="UTM Avo" panose="02040603050506020204" pitchFamily="18" charset="0"/>
              </a:rPr>
              <a:t>. Một buổi sáng, chú đang kiếm quả cây thì thấy nhím trắng chạy tới. Nhím trắng vồn vã: “Chào bạn! Rất vui được gặp bạn!”. Nhím nâu </a:t>
            </a:r>
            <a:r>
              <a:rPr lang="vi-VN" sz="1300" b="1" dirty="0">
                <a:solidFill>
                  <a:srgbClr val="FF0000"/>
                </a:solidFill>
                <a:latin typeface="UTM Avo" panose="02040603050506020204" pitchFamily="18" charset="0"/>
              </a:rPr>
              <a:t>lúng túng</a:t>
            </a:r>
            <a:r>
              <a:rPr lang="vi-VN" sz="1300" dirty="0">
                <a:latin typeface="UTM Avo" panose="02040603050506020204" pitchFamily="18" charset="0"/>
              </a:rPr>
              <a:t>, nói </a:t>
            </a:r>
            <a:r>
              <a:rPr lang="vi-VN" sz="1300" b="1" dirty="0">
                <a:solidFill>
                  <a:srgbClr val="FF0000"/>
                </a:solidFill>
                <a:latin typeface="UTM Avo" panose="02040603050506020204" pitchFamily="18" charset="0"/>
              </a:rPr>
              <a:t>lí nhí</a:t>
            </a:r>
            <a:r>
              <a:rPr lang="vi-VN" sz="1300" dirty="0">
                <a:latin typeface="UTM Avo" panose="02040603050506020204" pitchFamily="18" charset="0"/>
              </a:rPr>
              <a:t>: “Chào bạn!”, rồi nấp vào bụi cây. Chú cuộn tròn người lại mà vẫn sợ hãi.</a:t>
            </a:r>
          </a:p>
          <a:p>
            <a:pPr marL="44450" lvl="0" algn="just">
              <a:lnSpc>
                <a:spcPct val="150000"/>
              </a:lnSpc>
              <a:defRPr/>
            </a:pPr>
            <a:r>
              <a:rPr lang="vi-VN" sz="1300" dirty="0">
                <a:latin typeface="UTM Avo" panose="02040603050506020204" pitchFamily="18" charset="0"/>
              </a:rPr>
              <a:t>          Mùa đông đến, nhím nâu đi tìm nơi </a:t>
            </a:r>
            <a:r>
              <a:rPr lang="vi-VN" sz="1300" b="1" dirty="0">
                <a:solidFill>
                  <a:srgbClr val="FF0000"/>
                </a:solidFill>
                <a:latin typeface="UTM Avo" panose="02040603050506020204" pitchFamily="18" charset="0"/>
              </a:rPr>
              <a:t>trú ngụ</a:t>
            </a:r>
            <a:r>
              <a:rPr lang="vi-VN" sz="1300" dirty="0">
                <a:latin typeface="UTM Avo" panose="02040603050506020204" pitchFamily="18" charset="0"/>
              </a:rPr>
              <a:t>. Bất chợi, mưa kéo đến. Nhím nâu vội bước vào cái hang nhỏ. Thì ra là nhà nhím trắng. Nhím nâu run run: “Xin lỗi, tôi không biết đây là nhà của bạn.”. Nhím trắng tươi cười: “Đừng ngại! Gặp lại bạn, tôi rất vui. Tôi ở đây một mình, buồn lắm. Bạn ở lại cùng tôi nhé!”.</a:t>
            </a:r>
          </a:p>
          <a:p>
            <a:pPr marL="44450" lvl="0" algn="just">
              <a:lnSpc>
                <a:spcPct val="150000"/>
              </a:lnSpc>
              <a:defRPr/>
            </a:pPr>
            <a:r>
              <a:rPr lang="vi-VN" sz="1300" dirty="0">
                <a:latin typeface="UTM Avo" panose="02040603050506020204" pitchFamily="18" charset="0"/>
              </a:rPr>
              <a:t>          “Nhím trắng tốt bụng quá. Bạn ấy nói đúng, không có bạn bè thì thật buồn.”. Nghĩ thế, nhím nâu mạnh dạn hẳn lên. Chú nhận lời kết bạn với nhím trắng. Cả hai cùng thu dọn, </a:t>
            </a:r>
            <a:r>
              <a:rPr lang="vi-VN" sz="1300" b="1" dirty="0">
                <a:solidFill>
                  <a:srgbClr val="FF0000"/>
                </a:solidFill>
                <a:latin typeface="UTM Avo" panose="02040603050506020204" pitchFamily="18" charset="0"/>
              </a:rPr>
              <a:t>trang trí </a:t>
            </a:r>
            <a:r>
              <a:rPr lang="vi-VN" sz="1300" dirty="0">
                <a:latin typeface="UTM Avo" panose="02040603050506020204" pitchFamily="18" charset="0"/>
              </a:rPr>
              <a:t>chỗ ở cho đẹp. Chúng trải qua những ngày vui vẻ, ấm áp vì không phải song một mình giữa mùa đông lạnh giá.</a:t>
            </a:r>
          </a:p>
          <a:p>
            <a:pPr marL="26670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3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 Theo Minh Anh)</a:t>
            </a:r>
          </a:p>
        </p:txBody>
      </p:sp>
    </p:spTree>
    <p:extLst>
      <p:ext uri="{BB962C8B-B14F-4D97-AF65-F5344CB8AC3E}">
        <p14:creationId xmlns:p14="http://schemas.microsoft.com/office/powerpoint/2010/main" val="382888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5" name="Picture 4">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6" name="TextBox 5">
            <a:extLst>
              <a:ext uri="{FF2B5EF4-FFF2-40B4-BE49-F238E27FC236}">
                <a16:creationId xmlns:a16="http://schemas.microsoft.com/office/drawing/2014/main" id="{83C8FAFC-C1D0-49BB-A45E-D744951A028F}"/>
              </a:ext>
            </a:extLst>
          </p:cNvPr>
          <p:cNvSpPr txBox="1"/>
          <p:nvPr/>
        </p:nvSpPr>
        <p:spPr>
          <a:xfrm>
            <a:off x="765271" y="857090"/>
            <a:ext cx="5365827" cy="574388"/>
          </a:xfrm>
          <a:prstGeom prst="rect">
            <a:avLst/>
          </a:prstGeom>
          <a:noFill/>
        </p:spPr>
        <p:txBody>
          <a:bodyPr wrap="square" rtlCol="0">
            <a:spAutoFit/>
          </a:bodyPr>
          <a:lstStyle/>
          <a:p>
            <a:pPr algn="ctr">
              <a:lnSpc>
                <a:spcPct val="150000"/>
              </a:lnSpc>
            </a:pPr>
            <a:r>
              <a:rPr lang="vi-VN" sz="2400" b="1" dirty="0">
                <a:solidFill>
                  <a:schemeClr val="accent6">
                    <a:lumMod val="50000"/>
                  </a:schemeClr>
                </a:solidFill>
                <a:latin typeface="UTM Avo" panose="02040603050506020204" pitchFamily="18" charset="0"/>
              </a:rPr>
              <a:t>Từ ngữ</a:t>
            </a:r>
            <a:endParaRPr lang="en-US" sz="2400" b="1" dirty="0">
              <a:solidFill>
                <a:schemeClr val="accent6">
                  <a:lumMod val="50000"/>
                </a:schemeClr>
              </a:solidFill>
              <a:latin typeface="UTM Avo" panose="02040603050506020204" pitchFamily="18" charset="0"/>
            </a:endParaRPr>
          </a:p>
        </p:txBody>
      </p:sp>
      <p:sp>
        <p:nvSpPr>
          <p:cNvPr id="7" name="Rectangle 6">
            <a:extLst>
              <a:ext uri="{FF2B5EF4-FFF2-40B4-BE49-F238E27FC236}">
                <a16:creationId xmlns:a16="http://schemas.microsoft.com/office/drawing/2014/main" id="{2A05FE84-F3FF-423B-ADA4-6F77209D652D}"/>
              </a:ext>
            </a:extLst>
          </p:cNvPr>
          <p:cNvSpPr/>
          <p:nvPr/>
        </p:nvSpPr>
        <p:spPr>
          <a:xfrm>
            <a:off x="765270" y="1360491"/>
            <a:ext cx="5595465"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vồn vã</a:t>
            </a:r>
            <a:endParaRPr lang="vi-VN" sz="2400" b="1" dirty="0"/>
          </a:p>
        </p:txBody>
      </p:sp>
      <p:sp>
        <p:nvSpPr>
          <p:cNvPr id="8" name="Oval 7">
            <a:extLst>
              <a:ext uri="{FF2B5EF4-FFF2-40B4-BE49-F238E27FC236}">
                <a16:creationId xmlns:a16="http://schemas.microsoft.com/office/drawing/2014/main" id="{2C8AD751-7B5F-4219-A003-AE328012CD5C}"/>
              </a:ext>
            </a:extLst>
          </p:cNvPr>
          <p:cNvSpPr/>
          <p:nvPr/>
        </p:nvSpPr>
        <p:spPr>
          <a:xfrm>
            <a:off x="540686" y="155743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a:extLst>
              <a:ext uri="{FF2B5EF4-FFF2-40B4-BE49-F238E27FC236}">
                <a16:creationId xmlns:a16="http://schemas.microsoft.com/office/drawing/2014/main" id="{3BCDD889-B037-48BC-924C-9A4CE9368C89}"/>
              </a:ext>
            </a:extLst>
          </p:cNvPr>
          <p:cNvSpPr txBox="1"/>
          <p:nvPr/>
        </p:nvSpPr>
        <p:spPr>
          <a:xfrm>
            <a:off x="1969462" y="1385105"/>
            <a:ext cx="4572957" cy="567848"/>
          </a:xfrm>
          <a:prstGeom prst="rect">
            <a:avLst/>
          </a:prstGeom>
          <a:noFill/>
        </p:spPr>
        <p:txBody>
          <a:bodyPr wrap="square" rtlCol="0">
            <a:spAutoFit/>
          </a:bodyPr>
          <a:lstStyle/>
          <a:p>
            <a:pPr>
              <a:lnSpc>
                <a:spcPct val="150000"/>
              </a:lnSpc>
            </a:pPr>
            <a:r>
              <a:rPr lang="vi-VN" sz="2400" dirty="0">
                <a:solidFill>
                  <a:schemeClr val="accent6">
                    <a:lumMod val="50000"/>
                  </a:schemeClr>
                </a:solidFill>
                <a:latin typeface="UTM Avo" panose="02040603050506020204" pitchFamily="18" charset="0"/>
              </a:rPr>
              <a:t>: niềm nở, nhiệt tình khi trò</a:t>
            </a:r>
            <a:endParaRPr lang="en-US" sz="2400" dirty="0">
              <a:solidFill>
                <a:schemeClr val="accent6">
                  <a:lumMod val="50000"/>
                </a:schemeClr>
              </a:solidFill>
              <a:latin typeface="UTM Avo" panose="02040603050506020204" pitchFamily="18" charset="0"/>
            </a:endParaRPr>
          </a:p>
        </p:txBody>
      </p:sp>
      <p:sp>
        <p:nvSpPr>
          <p:cNvPr id="10" name="Rectangle 9">
            <a:extLst>
              <a:ext uri="{FF2B5EF4-FFF2-40B4-BE49-F238E27FC236}">
                <a16:creationId xmlns:a16="http://schemas.microsoft.com/office/drawing/2014/main" id="{751247C1-6F34-FC4D-B310-4530610AC21F}"/>
              </a:ext>
            </a:extLst>
          </p:cNvPr>
          <p:cNvSpPr/>
          <p:nvPr/>
        </p:nvSpPr>
        <p:spPr>
          <a:xfrm>
            <a:off x="1969462" y="2730968"/>
            <a:ext cx="4583306" cy="461665"/>
          </a:xfrm>
          <a:prstGeom prst="rect">
            <a:avLst/>
          </a:prstGeom>
        </p:spPr>
        <p:txBody>
          <a:bodyPr wrap="none">
            <a:spAutoFit/>
          </a:bodyPr>
          <a:lstStyle/>
          <a:p>
            <a:r>
              <a:rPr lang="vi-VN" sz="2400" dirty="0">
                <a:solidFill>
                  <a:schemeClr val="accent6">
                    <a:lumMod val="50000"/>
                  </a:schemeClr>
                </a:solidFill>
                <a:latin typeface="UTM Avo" panose="02040603050506020204" pitchFamily="18" charset="0"/>
              </a:rPr>
              <a:t>: sinh sống tạm ở một nơi nào</a:t>
            </a:r>
            <a:endParaRPr lang="en-VN" sz="1800" dirty="0"/>
          </a:p>
        </p:txBody>
      </p:sp>
      <p:sp>
        <p:nvSpPr>
          <p:cNvPr id="12" name="Rectangle 11">
            <a:extLst>
              <a:ext uri="{FF2B5EF4-FFF2-40B4-BE49-F238E27FC236}">
                <a16:creationId xmlns:a16="http://schemas.microsoft.com/office/drawing/2014/main" id="{EF00572A-79BD-EC42-8362-0265447F1B81}"/>
              </a:ext>
            </a:extLst>
          </p:cNvPr>
          <p:cNvSpPr/>
          <p:nvPr/>
        </p:nvSpPr>
        <p:spPr>
          <a:xfrm>
            <a:off x="765270" y="2616641"/>
            <a:ext cx="5595465"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trú ngụ </a:t>
            </a:r>
            <a:endParaRPr lang="vi-VN" sz="2400" b="1" dirty="0"/>
          </a:p>
        </p:txBody>
      </p:sp>
      <p:sp>
        <p:nvSpPr>
          <p:cNvPr id="13" name="Oval 12">
            <a:extLst>
              <a:ext uri="{FF2B5EF4-FFF2-40B4-BE49-F238E27FC236}">
                <a16:creationId xmlns:a16="http://schemas.microsoft.com/office/drawing/2014/main" id="{049D240A-30EF-4945-90DE-20683E4CD139}"/>
              </a:ext>
            </a:extLst>
          </p:cNvPr>
          <p:cNvSpPr/>
          <p:nvPr/>
        </p:nvSpPr>
        <p:spPr>
          <a:xfrm>
            <a:off x="540686" y="281358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1">
            <a:extLst>
              <a:ext uri="{FF2B5EF4-FFF2-40B4-BE49-F238E27FC236}">
                <a16:creationId xmlns:a16="http://schemas.microsoft.com/office/drawing/2014/main" id="{B0DF5D26-365F-5E48-BC8F-68B63760B548}"/>
              </a:ext>
            </a:extLst>
          </p:cNvPr>
          <p:cNvSpPr/>
          <p:nvPr/>
        </p:nvSpPr>
        <p:spPr>
          <a:xfrm>
            <a:off x="890426" y="3192633"/>
            <a:ext cx="681597" cy="461665"/>
          </a:xfrm>
          <a:prstGeom prst="rect">
            <a:avLst/>
          </a:prstGeom>
        </p:spPr>
        <p:txBody>
          <a:bodyPr wrap="none">
            <a:spAutoFit/>
          </a:bodyPr>
          <a:lstStyle/>
          <a:p>
            <a:r>
              <a:rPr lang="vi-VN" sz="2400" dirty="0">
                <a:solidFill>
                  <a:schemeClr val="accent6">
                    <a:lumMod val="50000"/>
                  </a:schemeClr>
                </a:solidFill>
                <a:latin typeface="UTM Avo" panose="02040603050506020204" pitchFamily="18" charset="0"/>
              </a:rPr>
              <a:t>đó.</a:t>
            </a:r>
            <a:endParaRPr lang="en-VN" dirty="0"/>
          </a:p>
        </p:txBody>
      </p:sp>
      <p:sp>
        <p:nvSpPr>
          <p:cNvPr id="11" name="Rectangle 10">
            <a:extLst>
              <a:ext uri="{FF2B5EF4-FFF2-40B4-BE49-F238E27FC236}">
                <a16:creationId xmlns:a16="http://schemas.microsoft.com/office/drawing/2014/main" id="{84B9866E-27E6-DD42-8986-B1E5CE9193AE}"/>
              </a:ext>
            </a:extLst>
          </p:cNvPr>
          <p:cNvSpPr/>
          <p:nvPr/>
        </p:nvSpPr>
        <p:spPr>
          <a:xfrm>
            <a:off x="841918" y="1835972"/>
            <a:ext cx="3679212" cy="567848"/>
          </a:xfrm>
          <a:prstGeom prst="rect">
            <a:avLst/>
          </a:prstGeom>
        </p:spPr>
        <p:txBody>
          <a:bodyPr wrap="none">
            <a:spAutoFit/>
          </a:bodyPr>
          <a:lstStyle/>
          <a:p>
            <a:pPr lvl="0">
              <a:lnSpc>
                <a:spcPct val="150000"/>
              </a:lnSpc>
            </a:pPr>
            <a:r>
              <a:rPr lang="vi-VN" sz="2400" dirty="0">
                <a:solidFill>
                  <a:srgbClr val="FC7D77">
                    <a:lumMod val="50000"/>
                  </a:srgbClr>
                </a:solidFill>
                <a:latin typeface="UTM Avo" panose="02040603050506020204" pitchFamily="18" charset="0"/>
              </a:rPr>
              <a:t>chuyện với người khác.</a:t>
            </a:r>
          </a:p>
        </p:txBody>
      </p:sp>
    </p:spTree>
    <p:extLst>
      <p:ext uri="{BB962C8B-B14F-4D97-AF65-F5344CB8AC3E}">
        <p14:creationId xmlns:p14="http://schemas.microsoft.com/office/powerpoint/2010/main" val="393222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p:bldP spid="10" grpId="0"/>
      <p:bldP spid="12" grpId="0"/>
      <p:bldP spid="13" grpId="0" animBg="1"/>
      <p:bldP spid="2"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584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5890"/>
            <a:ext cx="582308" cy="525172"/>
          </a:xfrm>
          <a:prstGeom prst="rect">
            <a:avLst/>
          </a:prstGeom>
        </p:spPr>
      </p:pic>
      <p:sp>
        <p:nvSpPr>
          <p:cNvPr id="5" name="TextBox 4">
            <a:extLst>
              <a:ext uri="{FF2B5EF4-FFF2-40B4-BE49-F238E27FC236}">
                <a16:creationId xmlns:a16="http://schemas.microsoft.com/office/drawing/2014/main" id="{83C8FAFC-C1D0-49BB-A45E-D744951A028F}"/>
              </a:ext>
            </a:extLst>
          </p:cNvPr>
          <p:cNvSpPr txBox="1"/>
          <p:nvPr/>
        </p:nvSpPr>
        <p:spPr>
          <a:xfrm>
            <a:off x="746086" y="638541"/>
            <a:ext cx="5365827" cy="494110"/>
          </a:xfrm>
          <a:prstGeom prst="rect">
            <a:avLst/>
          </a:prstGeom>
          <a:noFill/>
        </p:spPr>
        <p:txBody>
          <a:bodyPr wrap="square" rtlCol="0">
            <a:spAutoFit/>
          </a:bodyPr>
          <a:lstStyle/>
          <a:p>
            <a:pPr algn="ctr">
              <a:lnSpc>
                <a:spcPct val="150000"/>
              </a:lnSpc>
            </a:pPr>
            <a:r>
              <a:rPr lang="vi-VN" sz="2000" b="1" dirty="0">
                <a:solidFill>
                  <a:schemeClr val="accent6">
                    <a:lumMod val="50000"/>
                  </a:schemeClr>
                </a:solidFill>
                <a:latin typeface="UTM Avo" panose="02040603050506020204" pitchFamily="18" charset="0"/>
              </a:rPr>
              <a:t>Ngắt nghỉ câu dài</a:t>
            </a:r>
            <a:endParaRPr lang="en-US" sz="2000" b="1" dirty="0">
              <a:solidFill>
                <a:schemeClr val="accent6">
                  <a:lumMod val="50000"/>
                </a:schemeClr>
              </a:solidFill>
              <a:latin typeface="UTM Avo" panose="02040603050506020204" pitchFamily="18" charset="0"/>
            </a:endParaRPr>
          </a:p>
        </p:txBody>
      </p:sp>
      <p:sp>
        <p:nvSpPr>
          <p:cNvPr id="6" name="Rectangle 5">
            <a:extLst>
              <a:ext uri="{FF2B5EF4-FFF2-40B4-BE49-F238E27FC236}">
                <a16:creationId xmlns:a16="http://schemas.microsoft.com/office/drawing/2014/main" id="{2A05FE84-F3FF-423B-ADA4-6F77209D652D}"/>
              </a:ext>
            </a:extLst>
          </p:cNvPr>
          <p:cNvSpPr/>
          <p:nvPr/>
        </p:nvSpPr>
        <p:spPr>
          <a:xfrm>
            <a:off x="436477" y="1733828"/>
            <a:ext cx="5996762" cy="1675843"/>
          </a:xfrm>
          <a:prstGeom prst="rect">
            <a:avLst/>
          </a:prstGeom>
        </p:spPr>
        <p:txBody>
          <a:bodyPr wrap="square">
            <a:spAutoFit/>
          </a:bodyPr>
          <a:lstStyle/>
          <a:p>
            <a:pPr marL="44450" lvl="0" algn="just">
              <a:lnSpc>
                <a:spcPct val="150000"/>
              </a:lnSpc>
              <a:defRPr/>
            </a:pPr>
            <a:r>
              <a:rPr lang="vi-VN" sz="2400" dirty="0">
                <a:latin typeface="UTM Avo" panose="02040603050506020204" pitchFamily="18" charset="0"/>
              </a:rPr>
              <a:t>   Chúng trải qua những ngày vui vẻ, ấm áp vì không phải song một mình giữa mùa đông lạnh giá.</a:t>
            </a:r>
          </a:p>
        </p:txBody>
      </p:sp>
      <p:cxnSp>
        <p:nvCxnSpPr>
          <p:cNvPr id="7" name="Straight Connector 6">
            <a:extLst>
              <a:ext uri="{FF2B5EF4-FFF2-40B4-BE49-F238E27FC236}">
                <a16:creationId xmlns:a16="http://schemas.microsoft.com/office/drawing/2014/main" id="{DB68DD48-9047-4C0E-873F-F9EFE47EFA41}"/>
              </a:ext>
            </a:extLst>
          </p:cNvPr>
          <p:cNvCxnSpPr/>
          <p:nvPr/>
        </p:nvCxnSpPr>
        <p:spPr>
          <a:xfrm flipH="1">
            <a:off x="6320566" y="1788122"/>
            <a:ext cx="93075"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9BA808F-D37E-46DF-8F52-B75EBB68AA23}"/>
              </a:ext>
            </a:extLst>
          </p:cNvPr>
          <p:cNvCxnSpPr/>
          <p:nvPr/>
        </p:nvCxnSpPr>
        <p:spPr>
          <a:xfrm flipH="1">
            <a:off x="3213278" y="1823453"/>
            <a:ext cx="112620"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CF37309-39F0-49A7-9D9E-CF356E402A8D}"/>
              </a:ext>
            </a:extLst>
          </p:cNvPr>
          <p:cNvCxnSpPr/>
          <p:nvPr/>
        </p:nvCxnSpPr>
        <p:spPr>
          <a:xfrm flipH="1">
            <a:off x="6402743" y="2427587"/>
            <a:ext cx="123882" cy="428012"/>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CDDF18D8-CC36-9A4B-976E-C5985B375E21}"/>
              </a:ext>
            </a:extLst>
          </p:cNvPr>
          <p:cNvGrpSpPr/>
          <p:nvPr/>
        </p:nvGrpSpPr>
        <p:grpSpPr>
          <a:xfrm>
            <a:off x="4199627" y="2938858"/>
            <a:ext cx="230207" cy="470813"/>
            <a:chOff x="4944388" y="3399410"/>
            <a:chExt cx="230207" cy="470813"/>
          </a:xfrm>
        </p:grpSpPr>
        <p:cxnSp>
          <p:nvCxnSpPr>
            <p:cNvPr id="24" name="Straight Connector 23">
              <a:extLst>
                <a:ext uri="{FF2B5EF4-FFF2-40B4-BE49-F238E27FC236}">
                  <a16:creationId xmlns:a16="http://schemas.microsoft.com/office/drawing/2014/main" id="{E87A9F03-DBB8-F04B-8867-7ADB7647897A}"/>
                </a:ext>
              </a:extLst>
            </p:cNvPr>
            <p:cNvCxnSpPr/>
            <p:nvPr/>
          </p:nvCxnSpPr>
          <p:spPr>
            <a:xfrm flipH="1">
              <a:off x="4993219"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7409A1B-2EE3-1F41-B2A3-49393F00D0C2}"/>
                </a:ext>
              </a:extLst>
            </p:cNvPr>
            <p:cNvCxnSpPr/>
            <p:nvPr/>
          </p:nvCxnSpPr>
          <p:spPr>
            <a:xfrm flipH="1">
              <a:off x="4944388" y="3399410"/>
              <a:ext cx="181376"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6688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3DD3406-2712-834B-AB0F-2A570271E8D5}"/>
              </a:ext>
            </a:extLst>
          </p:cNvPr>
          <p:cNvGrpSpPr/>
          <p:nvPr/>
        </p:nvGrpSpPr>
        <p:grpSpPr>
          <a:xfrm>
            <a:off x="72376" y="17097"/>
            <a:ext cx="1395893" cy="555217"/>
            <a:chOff x="635794" y="386605"/>
            <a:chExt cx="1395893" cy="555217"/>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ĐỌC</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a16="http://schemas.microsoft.com/office/drawing/2014/main" id="{83C8FAFC-C1D0-49BB-A45E-D744951A028F}"/>
              </a:ext>
            </a:extLst>
          </p:cNvPr>
          <p:cNvSpPr txBox="1"/>
          <p:nvPr/>
        </p:nvSpPr>
        <p:spPr>
          <a:xfrm>
            <a:off x="746086" y="309728"/>
            <a:ext cx="5365827"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rPr>
              <a:t>Nhím nâu kết bạn</a:t>
            </a:r>
            <a:endParaRPr kumimoji="0" lang="en-US" sz="1800" b="1" i="0" u="none" strike="noStrike" kern="0" cap="none" spc="0" normalizeH="0" baseline="0" noProof="0" dirty="0">
              <a:ln>
                <a:noFill/>
              </a:ln>
              <a:solidFill>
                <a:srgbClr val="FFAB40">
                  <a:lumMod val="50000"/>
                </a:srgbClr>
              </a:solidFill>
              <a:effectLst/>
              <a:uLnTx/>
              <a:uFillTx/>
              <a:latin typeface="UTM Avo" panose="02040603050506020204" pitchFamily="18" charset="0"/>
              <a:cs typeface="Arial"/>
              <a:sym typeface="Arial"/>
            </a:endParaRPr>
          </a:p>
        </p:txBody>
      </p:sp>
      <p:sp>
        <p:nvSpPr>
          <p:cNvPr id="6" name="TextBox 5">
            <a:extLst>
              <a:ext uri="{FF2B5EF4-FFF2-40B4-BE49-F238E27FC236}">
                <a16:creationId xmlns:a16="http://schemas.microsoft.com/office/drawing/2014/main" id="{7BF6BCDF-9F5D-43EF-8D2F-74DA0EBB0C5C}"/>
              </a:ext>
            </a:extLst>
          </p:cNvPr>
          <p:cNvSpPr txBox="1"/>
          <p:nvPr/>
        </p:nvSpPr>
        <p:spPr>
          <a:xfrm>
            <a:off x="184730" y="786002"/>
            <a:ext cx="6456219" cy="4250972"/>
          </a:xfrm>
          <a:prstGeom prst="rect">
            <a:avLst/>
          </a:prstGeom>
          <a:noFill/>
        </p:spPr>
        <p:txBody>
          <a:bodyPr wrap="square" rtlCol="0">
            <a:spAutoFit/>
          </a:bodyPr>
          <a:lstStyle/>
          <a:p>
            <a:pPr marL="44450" lvl="0" algn="just">
              <a:lnSpc>
                <a:spcPct val="150000"/>
              </a:lnSpc>
              <a:defRPr/>
            </a:pPr>
            <a:r>
              <a:rPr kumimoji="0" lang="vi-VN" sz="13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lang="vi-VN" sz="1300" dirty="0">
                <a:latin typeface="UTM Avo" panose="02040603050506020204" pitchFamily="18" charset="0"/>
              </a:rPr>
              <a:t> Trong khu rừng nọ, có chú nhím nâu hiền lành, nhút nhát. Một buổi sáng, chú đang kiếm quả cây thì thấy nhím trắng chạy tới. Nhím trắng vồn vã: “Chào bạn! Rất vui được gặp bạn!”. Nhím nâu lúng túng, nói lí nhí: “Chào bạn!”, rồi nấp vào bụi cây. Chú cuộn tròn người lại mà vẫn sợ hãi.</a:t>
            </a:r>
          </a:p>
          <a:p>
            <a:pPr marL="44450" lvl="0" algn="just">
              <a:lnSpc>
                <a:spcPct val="150000"/>
              </a:lnSpc>
              <a:defRPr/>
            </a:pPr>
            <a:r>
              <a:rPr lang="vi-VN" sz="1300" dirty="0">
                <a:latin typeface="UTM Avo" panose="02040603050506020204" pitchFamily="18" charset="0"/>
              </a:rPr>
              <a:t>          Mùa đông đến, nhím nâu đi tìm nơi trú ngụ. Bất chợi, mưa kéo đến. Nhím nâu vội bước vào cái hang nhỏ. Thì ra là nhà nhím trắng. Nhím nâu run run: “Xin lỗi, tôi không biết đây là nhà của bạn.”. Nhím trắng tươi cười: “Đừng ngại! Gặp lại bạn, tôi rất vui. Tôi ở đây một mình, buồn lắm. Bạn ở lại cùng tôi nhé!”.</a:t>
            </a:r>
          </a:p>
          <a:p>
            <a:pPr marL="44450" lvl="0" algn="just">
              <a:lnSpc>
                <a:spcPct val="150000"/>
              </a:lnSpc>
              <a:defRPr/>
            </a:pPr>
            <a:r>
              <a:rPr lang="vi-VN" sz="1300" dirty="0">
                <a:latin typeface="UTM Avo" panose="02040603050506020204" pitchFamily="18" charset="0"/>
              </a:rPr>
              <a:t>          “Nhím trắng tốt bụng quá. Bạn ấy nói đúng, không có bạn bè thì thật buồn.”. Nghĩ thế, nhím nâu mạnh dạn hẳn lên. Chú nhận lời kết bạn với nhím trắng. Cả hai cùng thu dọn, trang trí chỗ ở cho đẹp. Chúng trải qua những ngày vui vẻ, ấm áp vì không phải song một mình giữa mùa đông lạnh giá.</a:t>
            </a:r>
          </a:p>
          <a:p>
            <a:pPr marL="26670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300" b="0"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 Theo Minh Anh)</a:t>
            </a:r>
          </a:p>
        </p:txBody>
      </p:sp>
      <p:pic>
        <p:nvPicPr>
          <p:cNvPr id="8" name="Picture 7">
            <a:extLst>
              <a:ext uri="{FF2B5EF4-FFF2-40B4-BE49-F238E27FC236}">
                <a16:creationId xmlns:a16="http://schemas.microsoft.com/office/drawing/2014/main" id="{36BD7BCD-94CA-D343-AEAC-E9536830F3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742" y="836336"/>
            <a:ext cx="304770" cy="288000"/>
          </a:xfrm>
          <a:prstGeom prst="rect">
            <a:avLst/>
          </a:prstGeom>
        </p:spPr>
      </p:pic>
      <p:pic>
        <p:nvPicPr>
          <p:cNvPr id="9" name="Picture 8">
            <a:extLst>
              <a:ext uri="{FF2B5EF4-FFF2-40B4-BE49-F238E27FC236}">
                <a16:creationId xmlns:a16="http://schemas.microsoft.com/office/drawing/2014/main" id="{8C029C62-412F-CD48-8690-F39AAE9A3BAC}"/>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28127" y="2026378"/>
            <a:ext cx="288000" cy="288000"/>
          </a:xfrm>
          <a:prstGeom prst="rect">
            <a:avLst/>
          </a:prstGeom>
        </p:spPr>
      </p:pic>
      <p:pic>
        <p:nvPicPr>
          <p:cNvPr id="10" name="Picture 9">
            <a:extLst>
              <a:ext uri="{FF2B5EF4-FFF2-40B4-BE49-F238E27FC236}">
                <a16:creationId xmlns:a16="http://schemas.microsoft.com/office/drawing/2014/main" id="{47842D01-2E06-8946-A357-A62E51EBFF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8086" y="3531676"/>
            <a:ext cx="288000" cy="288000"/>
          </a:xfrm>
          <a:prstGeom prst="rect">
            <a:avLst/>
          </a:prstGeom>
        </p:spPr>
      </p:pic>
    </p:spTree>
    <p:extLst>
      <p:ext uri="{BB962C8B-B14F-4D97-AF65-F5344CB8AC3E}">
        <p14:creationId xmlns:p14="http://schemas.microsoft.com/office/powerpoint/2010/main" val="2083132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600F577-F819-4602-BCEB-985221633540}"/>
              </a:ext>
            </a:extLst>
          </p:cNvPr>
          <p:cNvSpPr txBox="1"/>
          <p:nvPr/>
        </p:nvSpPr>
        <p:spPr>
          <a:xfrm>
            <a:off x="369087" y="2118741"/>
            <a:ext cx="6119826"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1. </a:t>
            </a:r>
            <a:r>
              <a:rPr lang="vi-VN" sz="1800" dirty="0">
                <a:latin typeface="UTM Avo" panose="02040603050506020204" pitchFamily="18" charset="0"/>
              </a:rPr>
              <a:t>Chi tiết nào cho thấy nhím nâu rất nhút nhát?</a:t>
            </a:r>
          </a:p>
        </p:txBody>
      </p:sp>
      <p:sp>
        <p:nvSpPr>
          <p:cNvPr id="14" name="TextBox 13">
            <a:extLst>
              <a:ext uri="{FF2B5EF4-FFF2-40B4-BE49-F238E27FC236}">
                <a16:creationId xmlns:a16="http://schemas.microsoft.com/office/drawing/2014/main" id="{F3700BE8-37E7-464C-9E38-7AD2A3E286EA}"/>
              </a:ext>
            </a:extLst>
          </p:cNvPr>
          <p:cNvSpPr txBox="1"/>
          <p:nvPr/>
        </p:nvSpPr>
        <p:spPr>
          <a:xfrm>
            <a:off x="504870" y="2550975"/>
            <a:ext cx="6119826" cy="1279966"/>
          </a:xfrm>
          <a:prstGeom prst="rect">
            <a:avLst/>
          </a:prstGeom>
          <a:noFill/>
        </p:spPr>
        <p:txBody>
          <a:bodyPr wrap="square" rtlCol="0">
            <a:spAutoFit/>
          </a:bodyPr>
          <a:lstStyle/>
          <a:p>
            <a:pPr algn="just">
              <a:lnSpc>
                <a:spcPct val="150000"/>
              </a:lnSpc>
            </a:pPr>
            <a:r>
              <a:rPr lang="vi-VN" sz="1800" dirty="0">
                <a:solidFill>
                  <a:schemeClr val="accent6">
                    <a:lumMod val="75000"/>
                  </a:schemeClr>
                </a:solidFill>
                <a:latin typeface="UTM Avo" panose="02040603050506020204" pitchFamily="18" charset="0"/>
                <a:sym typeface="Wingdings" panose="05000000000000000000" pitchFamily="2" charset="2"/>
              </a:rPr>
              <a:t> </a:t>
            </a:r>
            <a:r>
              <a:rPr lang="vi-VN" sz="1800" dirty="0">
                <a:solidFill>
                  <a:schemeClr val="accent6">
                    <a:lumMod val="75000"/>
                  </a:schemeClr>
                </a:solidFill>
                <a:latin typeface="UTM Avo" panose="02040603050506020204" pitchFamily="18" charset="0"/>
              </a:rPr>
              <a:t>Nhím nâu lúng túng, nói lí nhí, nấp vào bụi cây, cuộn tròn người sợ hãi; run run khi bước vào nhà nhím trắng..</a:t>
            </a:r>
          </a:p>
        </p:txBody>
      </p:sp>
      <p:sp>
        <p:nvSpPr>
          <p:cNvPr id="15" name="TextBox 14">
            <a:extLst>
              <a:ext uri="{FF2B5EF4-FFF2-40B4-BE49-F238E27FC236}">
                <a16:creationId xmlns:a16="http://schemas.microsoft.com/office/drawing/2014/main" id="{CC238813-6EDC-49C5-8D5C-B80523462C08}"/>
              </a:ext>
            </a:extLst>
          </p:cNvPr>
          <p:cNvSpPr txBox="1"/>
          <p:nvPr/>
        </p:nvSpPr>
        <p:spPr>
          <a:xfrm>
            <a:off x="1688168" y="491298"/>
            <a:ext cx="4520127" cy="646331"/>
          </a:xfrm>
          <a:prstGeom prst="rect">
            <a:avLst/>
          </a:prstGeom>
          <a:noFill/>
        </p:spPr>
        <p:txBody>
          <a:bodyPr wrap="square" rtlCol="0">
            <a:spAutoFit/>
          </a:bodyPr>
          <a:lstStyle/>
          <a:p>
            <a:pPr algn="ctr"/>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pic>
        <p:nvPicPr>
          <p:cNvPr id="11" name="Picture 10">
            <a:extLst>
              <a:ext uri="{FF2B5EF4-FFF2-40B4-BE49-F238E27FC236}">
                <a16:creationId xmlns:a16="http://schemas.microsoft.com/office/drawing/2014/main" id="{636845F3-B18F-CD42-85B2-4AECDF9D9E4A}"/>
              </a:ext>
            </a:extLst>
          </p:cNvPr>
          <p:cNvPicPr>
            <a:picLocks noChangeAspect="1"/>
          </p:cNvPicPr>
          <p:nvPr/>
        </p:nvPicPr>
        <p:blipFill rotWithShape="1">
          <a:blip r:embed="rId2"/>
          <a:srcRect l="2857" t="2903" r="1768" b="3018"/>
          <a:stretch/>
        </p:blipFill>
        <p:spPr>
          <a:xfrm>
            <a:off x="368058" y="358501"/>
            <a:ext cx="1320110" cy="1288987"/>
          </a:xfrm>
          <a:prstGeom prst="ellipse">
            <a:avLst/>
          </a:prstGeom>
        </p:spPr>
      </p:pic>
    </p:spTree>
    <p:extLst>
      <p:ext uri="{BB962C8B-B14F-4D97-AF65-F5344CB8AC3E}">
        <p14:creationId xmlns:p14="http://schemas.microsoft.com/office/powerpoint/2010/main" val="162933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1162</TotalTime>
  <Words>1961</Words>
  <Application>Microsoft Macintosh PowerPoint</Application>
  <PresentationFormat>Custom</PresentationFormat>
  <Paragraphs>163</Paragraphs>
  <Slides>28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Montserrat</vt:lpstr>
      <vt:lpstr>UTM Avo</vt:lpstr>
      <vt:lpstr>UTM Cookies</vt:lpstr>
      <vt:lpstr>Kalam</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Le Bao Chau 20146072</cp:lastModifiedBy>
  <cp:revision>135</cp:revision>
  <dcterms:modified xsi:type="dcterms:W3CDTF">2021-06-02T15:41:17Z</dcterms:modified>
</cp:coreProperties>
</file>