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7"/>
  </p:notesMasterIdLst>
  <p:sldIdLst>
    <p:sldId id="276" r:id="rId2"/>
    <p:sldId id="259" r:id="rId3"/>
    <p:sldId id="260" r:id="rId4"/>
    <p:sldId id="261" r:id="rId5"/>
    <p:sldId id="262" r:id="rId6"/>
    <p:sldId id="263" r:id="rId7"/>
    <p:sldId id="264" r:id="rId8"/>
    <p:sldId id="265" r:id="rId9"/>
    <p:sldId id="266" r:id="rId10"/>
    <p:sldId id="270" r:id="rId11"/>
    <p:sldId id="272" r:id="rId12"/>
    <p:sldId id="273" r:id="rId13"/>
    <p:sldId id="274" r:id="rId14"/>
    <p:sldId id="277" r:id="rId15"/>
    <p:sldId id="275" r:id="rId16"/>
  </p:sldIdLst>
  <p:sldSz cx="12192000" cy="6858000"/>
  <p:notesSz cx="6858000" cy="9144000"/>
  <p:embeddedFontLst>
    <p:embeddedFont>
      <p:font typeface="#9Slide05 Aphrodite Pro" panose="02000000000000000000" pitchFamily="2" charset="0"/>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mbria" panose="02040503050406030204" pitchFamily="18" charset="0"/>
      <p:regular r:id="rId25"/>
      <p:bold r:id="rId26"/>
      <p:italic r:id="rId27"/>
      <p:boldItalic r:id="rId28"/>
    </p:embeddedFont>
    <p:embeddedFont>
      <p:font typeface="SVN-Dancing Script" panose="02040603050506020204" pitchFamily="18" charset="0"/>
      <p:regular r:id="rId29"/>
    </p:embeddedFont>
    <p:embeddedFont>
      <p:font typeface="UTM Avo" panose="02040603050506020204" pitchFamily="18" charset="0"/>
      <p:regular r:id="rId30"/>
      <p:bold r:id="rId31"/>
      <p:italic r:id="rId32"/>
      <p:boldItalic r:id="rId33"/>
    </p:embeddedFont>
    <p:embeddedFont>
      <p:font typeface="UVN Hoa Tay 1" panose="030302020405070D0405" pitchFamily="66"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B1C1"/>
    <a:srgbClr val="F7E5EB"/>
    <a:srgbClr val="C142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302"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320F0-C850-4762-91C2-4921D5607594}"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67EFD-34AE-497A-8699-73AB2747FE2A}" type="slidenum">
              <a:rPr lang="en-US" smtClean="0"/>
              <a:t>‹#›</a:t>
            </a:fld>
            <a:endParaRPr lang="en-US"/>
          </a:p>
        </p:txBody>
      </p:sp>
    </p:spTree>
    <p:extLst>
      <p:ext uri="{BB962C8B-B14F-4D97-AF65-F5344CB8AC3E}">
        <p14:creationId xmlns:p14="http://schemas.microsoft.com/office/powerpoint/2010/main" val="4192935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4196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74450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58807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1108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17826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318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7036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5914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6331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6281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76353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0154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1299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1184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77319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19233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320166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3" name="Content Placeholder 8" descr="A picture containing food&#10;&#10;Description automatically generated">
            <a:extLst>
              <a:ext uri="{FF2B5EF4-FFF2-40B4-BE49-F238E27FC236}">
                <a16:creationId xmlns:a16="http://schemas.microsoft.com/office/drawing/2014/main" id="{19738448-96B8-E661-6837-9873636292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 name="Picture 1">
            <a:extLst>
              <a:ext uri="{FF2B5EF4-FFF2-40B4-BE49-F238E27FC236}">
                <a16:creationId xmlns:a16="http://schemas.microsoft.com/office/drawing/2014/main" id="{BFBE9738-A46A-15AA-93B5-AB6F91747926}"/>
              </a:ext>
            </a:extLst>
          </p:cNvPr>
          <p:cNvPicPr>
            <a:picLocks noChangeAspect="1"/>
          </p:cNvPicPr>
          <p:nvPr userDrawn="1"/>
        </p:nvPicPr>
        <p:blipFill>
          <a:blip r:embed="rId3"/>
          <a:stretch>
            <a:fillRect/>
          </a:stretch>
        </p:blipFill>
        <p:spPr>
          <a:xfrm>
            <a:off x="-34069" y="-96358"/>
            <a:ext cx="12192000" cy="1590003"/>
          </a:xfrm>
          <a:prstGeom prst="rect">
            <a:avLst/>
          </a:prstGeom>
        </p:spPr>
      </p:pic>
    </p:spTree>
    <p:extLst>
      <p:ext uri="{BB962C8B-B14F-4D97-AF65-F5344CB8AC3E}">
        <p14:creationId xmlns:p14="http://schemas.microsoft.com/office/powerpoint/2010/main" val="9862448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93730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15306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127913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11750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83507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633197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312630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664478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id="{E1726408-94E8-4B41-A30B-C858324FD458}"/>
              </a:ext>
            </a:extLst>
          </p:cNvPr>
          <p:cNvPicPr>
            <a:picLocks noChangeAspect="1"/>
          </p:cNvPicPr>
          <p:nvPr userDrawn="1"/>
        </p:nvPicPr>
        <p:blipFill>
          <a:blip r:embed="rId14"/>
          <a:stretch>
            <a:fillRect/>
          </a:stretch>
        </p:blipFill>
        <p:spPr>
          <a:xfrm>
            <a:off x="-3080748" y="-502826"/>
            <a:ext cx="3322608" cy="2920237"/>
          </a:xfrm>
          <a:prstGeom prst="rect">
            <a:avLst/>
          </a:prstGeom>
        </p:spPr>
      </p:pic>
      <p:pic>
        <p:nvPicPr>
          <p:cNvPr id="8" name="Picture 7">
            <a:extLst>
              <a:ext uri="{FF2B5EF4-FFF2-40B4-BE49-F238E27FC236}">
                <a16:creationId xmlns:a16="http://schemas.microsoft.com/office/drawing/2014/main" id="{9A81DC63-F3A4-5649-90FC-9D1F1213AD9A}"/>
              </a:ext>
            </a:extLst>
          </p:cNvPr>
          <p:cNvPicPr>
            <a:picLocks noChangeAspect="1"/>
          </p:cNvPicPr>
          <p:nvPr userDrawn="1"/>
        </p:nvPicPr>
        <p:blipFill>
          <a:blip r:embed="rId15"/>
          <a:stretch>
            <a:fillRect/>
          </a:stretch>
        </p:blipFill>
        <p:spPr>
          <a:xfrm>
            <a:off x="1671046" y="7025091"/>
            <a:ext cx="7840136" cy="2664183"/>
          </a:xfrm>
          <a:prstGeom prst="rect">
            <a:avLst/>
          </a:prstGeom>
        </p:spPr>
      </p:pic>
      <p:sp>
        <p:nvSpPr>
          <p:cNvPr id="9" name="TextBox 8">
            <a:extLst>
              <a:ext uri="{FF2B5EF4-FFF2-40B4-BE49-F238E27FC236}">
                <a16:creationId xmlns:a16="http://schemas.microsoft.com/office/drawing/2014/main" id="{366A6DE0-8F8D-8D4C-BFD3-CC1F53B57217}"/>
              </a:ext>
            </a:extLst>
          </p:cNvPr>
          <p:cNvSpPr txBox="1"/>
          <p:nvPr userDrawn="1"/>
        </p:nvSpPr>
        <p:spPr>
          <a:xfrm>
            <a:off x="-362999" y="6817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0" name="Picture 9">
            <a:extLst>
              <a:ext uri="{FF2B5EF4-FFF2-40B4-BE49-F238E27FC236}">
                <a16:creationId xmlns:a16="http://schemas.microsoft.com/office/drawing/2014/main" id="{3B1F7031-EE9F-8441-9E84-93D45C63AACA}"/>
              </a:ext>
            </a:extLst>
          </p:cNvPr>
          <p:cNvPicPr>
            <a:picLocks noChangeAspect="1"/>
          </p:cNvPicPr>
          <p:nvPr userDrawn="1"/>
        </p:nvPicPr>
        <p:blipFill>
          <a:blip r:embed="rId14"/>
          <a:stretch>
            <a:fillRect/>
          </a:stretch>
        </p:blipFill>
        <p:spPr>
          <a:xfrm>
            <a:off x="6492096" y="-2783712"/>
            <a:ext cx="3322608" cy="2920237"/>
          </a:xfrm>
          <a:prstGeom prst="rect">
            <a:avLst/>
          </a:prstGeom>
        </p:spPr>
      </p:pic>
      <p:pic>
        <p:nvPicPr>
          <p:cNvPr id="11" name="Picture 10">
            <a:extLst>
              <a:ext uri="{FF2B5EF4-FFF2-40B4-BE49-F238E27FC236}">
                <a16:creationId xmlns:a16="http://schemas.microsoft.com/office/drawing/2014/main" id="{023A029B-182C-EB45-99A7-7F101A855DB8}"/>
              </a:ext>
            </a:extLst>
          </p:cNvPr>
          <p:cNvPicPr>
            <a:picLocks noChangeAspect="1"/>
          </p:cNvPicPr>
          <p:nvPr userDrawn="1"/>
        </p:nvPicPr>
        <p:blipFill>
          <a:blip r:embed="rId14"/>
          <a:stretch>
            <a:fillRect/>
          </a:stretch>
        </p:blipFill>
        <p:spPr>
          <a:xfrm>
            <a:off x="11612842" y="1968881"/>
            <a:ext cx="3322608" cy="2920237"/>
          </a:xfrm>
          <a:prstGeom prst="rect">
            <a:avLst/>
          </a:prstGeom>
        </p:spPr>
      </p:pic>
    </p:spTree>
    <p:extLst>
      <p:ext uri="{BB962C8B-B14F-4D97-AF65-F5344CB8AC3E}">
        <p14:creationId xmlns:p14="http://schemas.microsoft.com/office/powerpoint/2010/main" val="513933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9643" r="26340" b="-255"/>
          <a:stretch/>
        </p:blipFill>
        <p:spPr>
          <a:xfrm>
            <a:off x="-27842" y="-1"/>
            <a:ext cx="1219200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4417" y="2268582"/>
            <a:ext cx="5665334" cy="5138057"/>
          </a:xfrm>
          <a:prstGeom prst="rect">
            <a:avLst/>
          </a:prstGeom>
        </p:spPr>
      </p:pic>
      <p:grpSp>
        <p:nvGrpSpPr>
          <p:cNvPr id="19" name="组合 18"/>
          <p:cNvGrpSpPr/>
          <p:nvPr/>
        </p:nvGrpSpPr>
        <p:grpSpPr>
          <a:xfrm>
            <a:off x="1875692" y="0"/>
            <a:ext cx="4384431" cy="2044829"/>
            <a:chOff x="8033656" y="3773347"/>
            <a:chExt cx="1422860" cy="893868"/>
          </a:xfrm>
        </p:grpSpPr>
        <p:sp>
          <p:nvSpPr>
            <p:cNvPr id="17" name="云形 16"/>
            <p:cNvSpPr/>
            <p:nvPr/>
          </p:nvSpPr>
          <p:spPr>
            <a:xfrm>
              <a:off x="8033656" y="3773347"/>
              <a:ext cx="1422860" cy="893868"/>
            </a:xfrm>
            <a:prstGeom prst="cloud">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云形 17"/>
            <p:cNvSpPr/>
            <p:nvPr/>
          </p:nvSpPr>
          <p:spPr>
            <a:xfrm>
              <a:off x="8161051" y="3883306"/>
              <a:ext cx="1168069" cy="673949"/>
            </a:xfrm>
            <a:prstGeom prst="cloud">
              <a:avLst/>
            </a:prstGeom>
            <a:solidFill>
              <a:srgbClr val="F59BA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41C2F713-3991-4E5D-907E-AFE0463CE12B}"/>
              </a:ext>
            </a:extLst>
          </p:cNvPr>
          <p:cNvSpPr txBox="1">
            <a:spLocks noChangeArrowheads="1"/>
          </p:cNvSpPr>
          <p:nvPr/>
        </p:nvSpPr>
        <p:spPr bwMode="auto">
          <a:xfrm>
            <a:off x="1854321" y="308296"/>
            <a:ext cx="43567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vi-VN" sz="8000" b="1">
                <a:solidFill>
                  <a:schemeClr val="bg1"/>
                </a:solidFill>
                <a:latin typeface="UVN Hoa Tay 1" panose="030302020405070D0405" pitchFamily="66" charset="0"/>
                <a:ea typeface="Montserrat" panose="00000500000000000000" charset="0"/>
                <a:cs typeface="Montserrat" panose="00000500000000000000" charset="0"/>
                <a:sym typeface="Montserrat" panose="00000500000000000000" charset="0"/>
              </a:rPr>
              <a:t>Viết đoạn</a:t>
            </a:r>
            <a:endParaRPr lang="en-US" sz="8000" b="1">
              <a:solidFill>
                <a:schemeClr val="bg1"/>
              </a:solidFill>
              <a:latin typeface="UVN Hoa Tay 1" panose="030302020405070D0405" pitchFamily="66" charset="0"/>
              <a:ea typeface="Montserrat" panose="00000500000000000000" charset="0"/>
              <a:cs typeface="Montserrat" panose="00000500000000000000" charset="0"/>
              <a:sym typeface="Montserrat" panose="00000500000000000000"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8103" y="1631735"/>
            <a:ext cx="9437426" cy="4206605"/>
          </a:xfrm>
          <a:prstGeom prst="rect">
            <a:avLst/>
          </a:prstGeom>
        </p:spPr>
      </p:pic>
    </p:spTree>
    <p:extLst>
      <p:ext uri="{BB962C8B-B14F-4D97-AF65-F5344CB8AC3E}">
        <p14:creationId xmlns:p14="http://schemas.microsoft.com/office/powerpoint/2010/main" val="12741548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TextBox 3">
            <a:extLst>
              <a:ext uri="{FF2B5EF4-FFF2-40B4-BE49-F238E27FC236}">
                <a16:creationId xmlns:a16="http://schemas.microsoft.com/office/drawing/2014/main" id="{C1D9F6A1-2891-F044-A5CF-E330A110B467}"/>
              </a:ext>
            </a:extLst>
          </p:cNvPr>
          <p:cNvSpPr txBox="1"/>
          <p:nvPr/>
        </p:nvSpPr>
        <p:spPr>
          <a:xfrm>
            <a:off x="1039267" y="507618"/>
            <a:ext cx="7836722" cy="5693866"/>
          </a:xfrm>
          <a:prstGeom prst="rect">
            <a:avLst/>
          </a:prstGeom>
          <a:solidFill>
            <a:schemeClr val="bg1"/>
          </a:solidFill>
        </p:spPr>
        <p:txBody>
          <a:bodyPr wrap="square" rtlCol="0">
            <a:spAutoFit/>
          </a:bodyPr>
          <a:lstStyle/>
          <a:p>
            <a:pPr lvl="0" algn="just"/>
            <a:r>
              <a:rPr kumimoji="0" lang="en-US" sz="2800" b="1" i="0" u="none" strike="noStrike" kern="1200" cap="none" spc="0" normalizeH="0" baseline="0" noProof="0" dirty="0">
                <a:ln>
                  <a:noFill/>
                </a:ln>
                <a:solidFill>
                  <a:srgbClr val="7030A0"/>
                </a:solidFill>
                <a:effectLst/>
                <a:uLnTx/>
                <a:uFillTx/>
                <a:latin typeface="Cambria" panose="02040503050406030204" pitchFamily="18" charset="0"/>
              </a:rPr>
              <a:t>   </a:t>
            </a:r>
            <a:r>
              <a:rPr lang="vi-VN" sz="2800" b="1" dirty="0">
                <a:solidFill>
                  <a:srgbClr val="7030A0"/>
                </a:solidFill>
                <a:latin typeface="Cambria" panose="02040503050406030204" pitchFamily="18" charset="0"/>
              </a:rPr>
              <a:t>Cuối tuần vừa rồi, em đã được tham gia vệ sinh khu phố. Hoạt động lần này có bác tổ trưởng tổ dân phố, các anh chị tình nguyện và các bạn học sinh chúng em cùng thực hiện. Bác tổ trưởng tổ dân phố đứng ra tập trung rồi phân công công việc cho mọi người. Các anh chị lớn làm những việc nặng như thu góp rác, dọn dẹp rác thải, đồ cũ. Học sinh chúng em thì làm những việc nhẹ như quét dọn đường phố, tưới cây xanh. Mọi người đều rất hăng say và nhiệt tình với công việc được giao. Em rất vui vì được góp một phần nhỏ bé làm cho khu phố xanh – sạch – đẹp hơn.</a:t>
            </a:r>
            <a:endParaRPr lang="en-VN" sz="2800" b="1" dirty="0">
              <a:solidFill>
                <a:srgbClr val="7030A0"/>
              </a:solidFill>
              <a:latin typeface="Cambria" panose="02040503050406030204" pitchFamily="18" charset="0"/>
            </a:endParaRPr>
          </a:p>
        </p:txBody>
      </p:sp>
      <p:sp>
        <p:nvSpPr>
          <p:cNvPr id="5" name="TextBox 4">
            <a:extLst>
              <a:ext uri="{FF2B5EF4-FFF2-40B4-BE49-F238E27FC236}">
                <a16:creationId xmlns:a16="http://schemas.microsoft.com/office/drawing/2014/main" id="{BA36D278-9D48-1B48-BFEF-7938774971A1}"/>
              </a:ext>
            </a:extLst>
          </p:cNvPr>
          <p:cNvSpPr txBox="1"/>
          <p:nvPr/>
        </p:nvSpPr>
        <p:spPr>
          <a:xfrm>
            <a:off x="9181579" y="334800"/>
            <a:ext cx="26778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7030A0"/>
                </a:solidFill>
                <a:effectLst/>
                <a:uLnTx/>
                <a:uFillTx/>
                <a:latin typeface="Cambria" panose="02040503050406030204" pitchFamily="18" charset="0"/>
              </a:rPr>
              <a:t>Bài mẫu:</a:t>
            </a:r>
          </a:p>
        </p:txBody>
      </p:sp>
      <p:pic>
        <p:nvPicPr>
          <p:cNvPr id="20" name="图片 2">
            <a:extLst>
              <a:ext uri="{FF2B5EF4-FFF2-40B4-BE49-F238E27FC236}">
                <a16:creationId xmlns:a16="http://schemas.microsoft.com/office/drawing/2014/main" id="{13A803F5-2030-5D46-BBEA-3E11FEEAF5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837"/>
          <a:stretch/>
        </p:blipFill>
        <p:spPr>
          <a:xfrm>
            <a:off x="8777469" y="1638272"/>
            <a:ext cx="3414531" cy="4041548"/>
          </a:xfrm>
          <a:prstGeom prst="rect">
            <a:avLst/>
          </a:prstGeom>
        </p:spPr>
      </p:pic>
    </p:spTree>
    <p:extLst>
      <p:ext uri="{BB962C8B-B14F-4D97-AF65-F5344CB8AC3E}">
        <p14:creationId xmlns:p14="http://schemas.microsoft.com/office/powerpoint/2010/main" val="12171904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41" presetClass="entr" presetSubtype="0" fill="hold" grpId="0" nodeType="clickEffect">
                                  <p:stCondLst>
                                    <p:cond delay="0"/>
                                  </p:stCondLst>
                                  <p:iterate type="lt">
                                    <p:tmPct val="10000"/>
                                  </p:iterate>
                                  <p:childTnLst>
                                    <p:set>
                                      <p:cBhvr>
                                        <p:cTn id="68" dur="1" fill="hold">
                                          <p:stCondLst>
                                            <p:cond delay="0"/>
                                          </p:stCondLst>
                                        </p:cTn>
                                        <p:tgtEl>
                                          <p:spTgt spid="4"/>
                                        </p:tgtEl>
                                        <p:attrNameLst>
                                          <p:attrName>style.visibility</p:attrName>
                                        </p:attrNameLst>
                                      </p:cBhvr>
                                      <p:to>
                                        <p:strVal val="visible"/>
                                      </p:to>
                                    </p:set>
                                    <p:anim calcmode="lin" valueType="num">
                                      <p:cBhvr>
                                        <p:cTn id="6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4"/>
                                        </p:tgtEl>
                                        <p:attrNameLst>
                                          <p:attrName>ppt_y</p:attrName>
                                        </p:attrNameLst>
                                      </p:cBhvr>
                                      <p:tavLst>
                                        <p:tav tm="0">
                                          <p:val>
                                            <p:strVal val="#ppt_y"/>
                                          </p:val>
                                        </p:tav>
                                        <p:tav tm="100000">
                                          <p:val>
                                            <p:strVal val="#ppt_y"/>
                                          </p:val>
                                        </p:tav>
                                      </p:tavLst>
                                    </p:anim>
                                    <p:anim calcmode="lin" valueType="num">
                                      <p:cBhvr>
                                        <p:cTn id="7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rPr>
              <a:t>3</a:t>
            </a:r>
            <a:endParaRPr kumimoji="0" lang="zh-CN" altLang="en-US" sz="24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endParaRPr>
          </a:p>
        </p:txBody>
      </p:sp>
      <p:pic>
        <p:nvPicPr>
          <p:cNvPr id="4" name="Picture 3">
            <a:extLst>
              <a:ext uri="{FF2B5EF4-FFF2-40B4-BE49-F238E27FC236}">
                <a16:creationId xmlns:a16="http://schemas.microsoft.com/office/drawing/2014/main" id="{5768AF63-49B0-FF4F-A3D2-78B4FF00C20B}"/>
              </a:ext>
            </a:extLst>
          </p:cNvPr>
          <p:cNvPicPr>
            <a:picLocks noChangeAspect="1"/>
          </p:cNvPicPr>
          <p:nvPr/>
        </p:nvPicPr>
        <p:blipFill>
          <a:blip r:embed="rId5"/>
          <a:stretch>
            <a:fillRect/>
          </a:stretch>
        </p:blipFill>
        <p:spPr>
          <a:xfrm>
            <a:off x="5066980" y="0"/>
            <a:ext cx="6997700" cy="6553200"/>
          </a:xfrm>
          <a:prstGeom prst="rect">
            <a:avLst/>
          </a:prstGeom>
        </p:spPr>
      </p:pic>
    </p:spTree>
    <p:extLst>
      <p:ext uri="{BB962C8B-B14F-4D97-AF65-F5344CB8AC3E}">
        <p14:creationId xmlns:p14="http://schemas.microsoft.com/office/powerpoint/2010/main" val="25141592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
                                        </p:tgtEl>
                                        <p:attrNameLst>
                                          <p:attrName>ppt_x</p:attrName>
                                          <p:attrName>ppt_y</p:attrName>
                                        </p:attrNameLst>
                                      </p:cBhvr>
                                    </p:animMotion>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云形 4">
            <a:extLst>
              <a:ext uri="{FF2B5EF4-FFF2-40B4-BE49-F238E27FC236}">
                <a16:creationId xmlns:a16="http://schemas.microsoft.com/office/drawing/2014/main" id="{4FCDDCE9-F2B2-8B40-A7E8-211D72445E0C}"/>
              </a:ext>
            </a:extLst>
          </p:cNvPr>
          <p:cNvSpPr/>
          <p:nvPr/>
        </p:nvSpPr>
        <p:spPr>
          <a:xfrm>
            <a:off x="1723822" y="1982346"/>
            <a:ext cx="2685327" cy="1759351"/>
          </a:xfrm>
          <a:prstGeom prst="cloud">
            <a:avLst/>
          </a:prstGeom>
          <a:solidFill>
            <a:srgbClr val="FF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云形 7">
            <a:extLst>
              <a:ext uri="{FF2B5EF4-FFF2-40B4-BE49-F238E27FC236}">
                <a16:creationId xmlns:a16="http://schemas.microsoft.com/office/drawing/2014/main" id="{8DB206FF-6304-C947-8458-05C0282DE472}"/>
              </a:ext>
            </a:extLst>
          </p:cNvPr>
          <p:cNvSpPr/>
          <p:nvPr/>
        </p:nvSpPr>
        <p:spPr>
          <a:xfrm>
            <a:off x="2925021" y="3816874"/>
            <a:ext cx="2685327" cy="216156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 name="TextBox 2">
            <a:extLst>
              <a:ext uri="{FF2B5EF4-FFF2-40B4-BE49-F238E27FC236}">
                <a16:creationId xmlns:a16="http://schemas.microsoft.com/office/drawing/2014/main" id="{5A648D8A-EF30-6342-A38B-82DD4A606DB5}"/>
              </a:ext>
            </a:extLst>
          </p:cNvPr>
          <p:cNvSpPr txBox="1"/>
          <p:nvPr/>
        </p:nvSpPr>
        <p:spPr>
          <a:xfrm>
            <a:off x="2258722" y="2277797"/>
            <a:ext cx="183378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Tên bài thơ</a:t>
            </a:r>
          </a:p>
        </p:txBody>
      </p:sp>
      <p:sp>
        <p:nvSpPr>
          <p:cNvPr id="31" name="TextBox 30">
            <a:extLst>
              <a:ext uri="{FF2B5EF4-FFF2-40B4-BE49-F238E27FC236}">
                <a16:creationId xmlns:a16="http://schemas.microsoft.com/office/drawing/2014/main" id="{C9085CC4-E42D-7C48-AA5A-440A093B6B1E}"/>
              </a:ext>
            </a:extLst>
          </p:cNvPr>
          <p:cNvSpPr txBox="1"/>
          <p:nvPr/>
        </p:nvSpPr>
        <p:spPr>
          <a:xfrm>
            <a:off x="3613406" y="4361730"/>
            <a:ext cx="183378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C14269"/>
                </a:solidFill>
                <a:effectLst/>
                <a:uLnTx/>
                <a:uFillTx/>
                <a:latin typeface="UTM Avo" panose="02040603050506090204" pitchFamily="18" charset="0"/>
                <a:ea typeface="+mn-ea"/>
                <a:cs typeface="+mn-cs"/>
              </a:rPr>
              <a:t>Tên tác giả</a:t>
            </a:r>
          </a:p>
        </p:txBody>
      </p:sp>
      <p:pic>
        <p:nvPicPr>
          <p:cNvPr id="32" name="图片 21">
            <a:extLst>
              <a:ext uri="{FF2B5EF4-FFF2-40B4-BE49-F238E27FC236}">
                <a16:creationId xmlns:a16="http://schemas.microsoft.com/office/drawing/2014/main" id="{6EE34E3F-1A90-F64F-8E00-EF7591211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82" t="3544" r="38636" b="14262"/>
          <a:stretch/>
        </p:blipFill>
        <p:spPr>
          <a:xfrm flipH="1">
            <a:off x="-36376" y="2683160"/>
            <a:ext cx="2253423" cy="4547057"/>
          </a:xfrm>
          <a:prstGeom prst="rect">
            <a:avLst/>
          </a:prstGeom>
        </p:spPr>
      </p:pic>
      <p:pic>
        <p:nvPicPr>
          <p:cNvPr id="5" name="Picture 4">
            <a:extLst>
              <a:ext uri="{FF2B5EF4-FFF2-40B4-BE49-F238E27FC236}">
                <a16:creationId xmlns:a16="http://schemas.microsoft.com/office/drawing/2014/main" id="{24D28C36-F88F-F94D-E1D5-447DFE67FE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635" y="1751828"/>
            <a:ext cx="5589004" cy="5006224"/>
          </a:xfrm>
          <a:prstGeom prst="rect">
            <a:avLst/>
          </a:prstGeom>
        </p:spPr>
      </p:pic>
      <p:grpSp>
        <p:nvGrpSpPr>
          <p:cNvPr id="22" name="Group 21"/>
          <p:cNvGrpSpPr/>
          <p:nvPr/>
        </p:nvGrpSpPr>
        <p:grpSpPr>
          <a:xfrm>
            <a:off x="1140453" y="326575"/>
            <a:ext cx="9837758" cy="1378220"/>
            <a:chOff x="846284" y="538021"/>
            <a:chExt cx="9837758" cy="1378220"/>
          </a:xfrm>
        </p:grpSpPr>
        <p:sp>
          <p:nvSpPr>
            <p:cNvPr id="30" name="Flowchart: Terminator 29"/>
            <p:cNvSpPr/>
            <p:nvPr/>
          </p:nvSpPr>
          <p:spPr>
            <a:xfrm>
              <a:off x="1438040" y="538021"/>
              <a:ext cx="9246002" cy="1280360"/>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Tìm đọc một bài thơ về vẻ đẹp thiên nhiên. Trao đổi với các bạn suy nghĩ của em về bài thơ.</a:t>
              </a:r>
              <a:endParaRPr lang="en-US" sz="2800" b="1" dirty="0">
                <a:latin typeface="Cambria" panose="02040503050406030204" pitchFamily="18" charset="0"/>
                <a:ea typeface="Cambria" panose="02040503050406030204" pitchFamily="18" charset="0"/>
              </a:endParaRPr>
            </a:p>
          </p:txBody>
        </p:sp>
        <p:sp>
          <p:nvSpPr>
            <p:cNvPr id="33" name="Flowchart: Connector 32"/>
            <p:cNvSpPr/>
            <p:nvPr/>
          </p:nvSpPr>
          <p:spPr>
            <a:xfrm>
              <a:off x="846284" y="855228"/>
              <a:ext cx="1061013" cy="1061013"/>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a:latin typeface="Cambria" panose="02040503050406030204" pitchFamily="18" charset="0"/>
                  <a:ea typeface="Cambria" panose="02040503050406030204" pitchFamily="18" charset="0"/>
                </a:rPr>
                <a:t>1</a:t>
              </a:r>
              <a:endParaRPr lang="en-US" sz="54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369616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20" grpId="0" animBg="1"/>
      <p:bldP spid="29" grpId="0" animBg="1"/>
      <p:bldP spid="3"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 name="Flowchart: Terminator 2">
            <a:extLst>
              <a:ext uri="{FF2B5EF4-FFF2-40B4-BE49-F238E27FC236}">
                <a16:creationId xmlns:a16="http://schemas.microsoft.com/office/drawing/2014/main" id="{66A1F059-296D-60BB-B574-C596FE405B17}"/>
              </a:ext>
            </a:extLst>
          </p:cNvPr>
          <p:cNvSpPr/>
          <p:nvPr/>
        </p:nvSpPr>
        <p:spPr>
          <a:xfrm>
            <a:off x="0" y="1863608"/>
            <a:ext cx="6030251" cy="4395831"/>
          </a:xfrm>
          <a:prstGeom prst="flowChartTerminator">
            <a:avLst/>
          </a:prstGeom>
          <a:solidFill>
            <a:srgbClr val="E5B1C1"/>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Cambria" panose="02040503050406030204" pitchFamily="18" charset="0"/>
                <a:ea typeface="Cambria" panose="02040503050406030204" pitchFamily="18" charset="0"/>
              </a:rPr>
              <a:t>Mùa xuân, mùa hè</a:t>
            </a:r>
          </a:p>
          <a:p>
            <a:pPr algn="ctr"/>
            <a:r>
              <a:rPr lang="vi-VN" sz="2400" dirty="0">
                <a:solidFill>
                  <a:schemeClr val="tx1"/>
                </a:solidFill>
                <a:latin typeface="Cambria" panose="02040503050406030204" pitchFamily="18" charset="0"/>
                <a:ea typeface="Cambria" panose="02040503050406030204" pitchFamily="18" charset="0"/>
              </a:rPr>
              <a:t>Mùa xuân hoa nở đẹp tươi</a:t>
            </a:r>
          </a:p>
          <a:p>
            <a:pPr algn="ctr"/>
            <a:r>
              <a:rPr lang="vi-VN" sz="2400" dirty="0">
                <a:solidFill>
                  <a:schemeClr val="tx1"/>
                </a:solidFill>
                <a:latin typeface="Cambria" panose="02040503050406030204" pitchFamily="18" charset="0"/>
                <a:ea typeface="Cambria" panose="02040503050406030204" pitchFamily="18" charset="0"/>
              </a:rPr>
              <a:t>Bướm con bướm mẹ ra chơi hoa hồng</a:t>
            </a:r>
          </a:p>
          <a:p>
            <a:pPr algn="ctr"/>
            <a:r>
              <a:rPr lang="vi-VN" sz="2400" dirty="0">
                <a:solidFill>
                  <a:schemeClr val="tx1"/>
                </a:solidFill>
                <a:latin typeface="Cambria" panose="02040503050406030204" pitchFamily="18" charset="0"/>
                <a:ea typeface="Cambria" panose="02040503050406030204" pitchFamily="18" charset="0"/>
              </a:rPr>
              <a:t>Bướm mẹ hút mật đầu bông</a:t>
            </a:r>
          </a:p>
          <a:p>
            <a:pPr algn="ctr"/>
            <a:r>
              <a:rPr lang="vi-VN" sz="2400" dirty="0">
                <a:solidFill>
                  <a:schemeClr val="tx1"/>
                </a:solidFill>
                <a:latin typeface="Cambria" panose="02040503050406030204" pitchFamily="18" charset="0"/>
                <a:ea typeface="Cambria" panose="02040503050406030204" pitchFamily="18" charset="0"/>
              </a:rPr>
              <a:t>Bướm con đùa với nụ hồng đỏ hoe.</a:t>
            </a:r>
          </a:p>
          <a:p>
            <a:pPr algn="ctr"/>
            <a:r>
              <a:rPr lang="vi-VN" sz="2400" dirty="0">
                <a:solidFill>
                  <a:schemeClr val="tx1"/>
                </a:solidFill>
                <a:latin typeface="Cambria" panose="02040503050406030204" pitchFamily="18" charset="0"/>
                <a:ea typeface="Cambria" panose="02040503050406030204" pitchFamily="18" charset="0"/>
              </a:rPr>
              <a:t>Vui sao khi chớm vào hè</a:t>
            </a:r>
          </a:p>
          <a:p>
            <a:pPr algn="ctr"/>
            <a:r>
              <a:rPr lang="vi-VN" sz="2400" dirty="0">
                <a:solidFill>
                  <a:schemeClr val="tx1"/>
                </a:solidFill>
                <a:latin typeface="Cambria" panose="02040503050406030204" pitchFamily="18" charset="0"/>
                <a:ea typeface="Cambria" panose="02040503050406030204" pitchFamily="18" charset="0"/>
              </a:rPr>
              <a:t>Xôn xao tiếng sẻ tiếng ve báo mùa</a:t>
            </a:r>
          </a:p>
          <a:p>
            <a:pPr algn="ctr"/>
            <a:r>
              <a:rPr lang="vi-VN" sz="2400" dirty="0">
                <a:solidFill>
                  <a:schemeClr val="tx1"/>
                </a:solidFill>
                <a:latin typeface="Cambria" panose="02040503050406030204" pitchFamily="18" charset="0"/>
                <a:ea typeface="Cambria" panose="02040503050406030204" pitchFamily="18" charset="0"/>
              </a:rPr>
              <a:t>Rộn ràng là một cơn mưa</a:t>
            </a:r>
          </a:p>
          <a:p>
            <a:pPr algn="ctr"/>
            <a:r>
              <a:rPr lang="vi-VN" sz="2400" dirty="0">
                <a:solidFill>
                  <a:schemeClr val="tx1"/>
                </a:solidFill>
                <a:latin typeface="Cambria" panose="02040503050406030204" pitchFamily="18" charset="0"/>
                <a:ea typeface="Cambria" panose="02040503050406030204" pitchFamily="18" charset="0"/>
              </a:rPr>
              <a:t>Trên đồng bông lúa cũng vừa uốn câu.</a:t>
            </a:r>
          </a:p>
          <a:p>
            <a:pPr algn="r"/>
            <a:r>
              <a:rPr lang="vi-VN" sz="2000" dirty="0">
                <a:solidFill>
                  <a:schemeClr val="tx1"/>
                </a:solidFill>
                <a:latin typeface="Cambria" panose="02040503050406030204" pitchFamily="18" charset="0"/>
                <a:ea typeface="Cambria" panose="02040503050406030204" pitchFamily="18" charset="0"/>
              </a:rPr>
              <a:t>Trần Đăng Khoa.</a:t>
            </a:r>
            <a:endParaRPr lang="en-US" sz="2000" dirty="0">
              <a:solidFill>
                <a:schemeClr val="tx1"/>
              </a:solidFill>
              <a:latin typeface="Cambria" panose="02040503050406030204" pitchFamily="18" charset="0"/>
              <a:ea typeface="Cambria" panose="02040503050406030204" pitchFamily="18" charset="0"/>
            </a:endParaRPr>
          </a:p>
        </p:txBody>
      </p:sp>
      <p:sp>
        <p:nvSpPr>
          <p:cNvPr id="5" name="Flowchart: Terminator 4">
            <a:extLst>
              <a:ext uri="{FF2B5EF4-FFF2-40B4-BE49-F238E27FC236}">
                <a16:creationId xmlns:a16="http://schemas.microsoft.com/office/drawing/2014/main" id="{4E9912B9-7692-68BF-8B89-B07AC13853BF}"/>
              </a:ext>
            </a:extLst>
          </p:cNvPr>
          <p:cNvSpPr/>
          <p:nvPr/>
        </p:nvSpPr>
        <p:spPr>
          <a:xfrm>
            <a:off x="6205807" y="1863607"/>
            <a:ext cx="6030251" cy="4395831"/>
          </a:xfrm>
          <a:prstGeom prst="flowChartTerminator">
            <a:avLst/>
          </a:prstGeom>
          <a:solidFill>
            <a:srgbClr val="E5B1C1"/>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Nắng</a:t>
            </a:r>
            <a:endParaRPr lang="en-US" sz="2400" b="1" dirty="0">
              <a:solidFill>
                <a:schemeClr val="tx1"/>
              </a:solidFill>
              <a:latin typeface="Cambria" panose="02040503050406030204" pitchFamily="18" charset="0"/>
              <a:ea typeface="Cambria" panose="02040503050406030204" pitchFamily="18" charset="0"/>
            </a:endParaRPr>
          </a:p>
          <a:p>
            <a:pPr algn="ctr"/>
            <a:r>
              <a:rPr lang="vi-VN" sz="2400" dirty="0">
                <a:solidFill>
                  <a:schemeClr val="tx1"/>
                </a:solidFill>
                <a:latin typeface="Cambria" panose="02040503050406030204" pitchFamily="18" charset="0"/>
                <a:ea typeface="Cambria" panose="02040503050406030204" pitchFamily="18" charset="0"/>
              </a:rPr>
              <a:t>Mùa xuân, mùa hè</a:t>
            </a:r>
            <a:endParaRPr lang="en-US" sz="2400" dirty="0">
              <a:solidFill>
                <a:schemeClr val="tx1"/>
              </a:solidFill>
              <a:latin typeface="Cambria" panose="02040503050406030204" pitchFamily="18" charset="0"/>
              <a:ea typeface="Cambria" panose="02040503050406030204" pitchFamily="18" charset="0"/>
            </a:endParaRPr>
          </a:p>
          <a:p>
            <a:pPr algn="ctr"/>
            <a:r>
              <a:rPr lang="vi-VN" sz="2400" dirty="0">
                <a:solidFill>
                  <a:schemeClr val="tx1"/>
                </a:solidFill>
                <a:latin typeface="Cambria" panose="02040503050406030204" pitchFamily="18" charset="0"/>
                <a:ea typeface="Cambria" panose="02040503050406030204" pitchFamily="18" charset="0"/>
              </a:rPr>
              <a:t>Nắng vừa đậu trên lá</a:t>
            </a:r>
          </a:p>
          <a:p>
            <a:pPr algn="ctr"/>
            <a:r>
              <a:rPr lang="vi-VN" sz="2400" dirty="0">
                <a:solidFill>
                  <a:schemeClr val="tx1"/>
                </a:solidFill>
                <a:latin typeface="Cambria" panose="02040503050406030204" pitchFamily="18" charset="0"/>
                <a:ea typeface="Cambria" panose="02040503050406030204" pitchFamily="18" charset="0"/>
              </a:rPr>
              <a:t>Gió rung nắng rơi ngay</a:t>
            </a:r>
          </a:p>
          <a:p>
            <a:pPr algn="ctr"/>
            <a:r>
              <a:rPr lang="vi-VN" sz="2400" dirty="0">
                <a:solidFill>
                  <a:schemeClr val="tx1"/>
                </a:solidFill>
                <a:latin typeface="Cambria" panose="02040503050406030204" pitchFamily="18" charset="0"/>
                <a:ea typeface="Cambria" panose="02040503050406030204" pitchFamily="18" charset="0"/>
              </a:rPr>
              <a:t>Em chạy vội ra nhặt</a:t>
            </a:r>
          </a:p>
          <a:p>
            <a:pPr algn="ctr"/>
            <a:r>
              <a:rPr lang="vi-VN" sz="2400" dirty="0">
                <a:solidFill>
                  <a:schemeClr val="tx1"/>
                </a:solidFill>
                <a:latin typeface="Cambria" panose="02040503050406030204" pitchFamily="18" charset="0"/>
                <a:ea typeface="Cambria" panose="02040503050406030204" pitchFamily="18" charset="0"/>
              </a:rPr>
              <a:t>Nắng không vào bàn tay</a:t>
            </a:r>
          </a:p>
          <a:p>
            <a:pPr algn="ctr"/>
            <a:r>
              <a:rPr lang="vi-VN" sz="2400" dirty="0">
                <a:solidFill>
                  <a:schemeClr val="tx1"/>
                </a:solidFill>
                <a:latin typeface="Cambria" panose="02040503050406030204" pitchFamily="18" charset="0"/>
                <a:ea typeface="Cambria" panose="02040503050406030204" pitchFamily="18" charset="0"/>
              </a:rPr>
              <a:t>Hoa cúc vàng nắng đậu</a:t>
            </a:r>
          </a:p>
          <a:p>
            <a:pPr algn="ctr"/>
            <a:r>
              <a:rPr lang="vi-VN" sz="2400" dirty="0">
                <a:solidFill>
                  <a:schemeClr val="tx1"/>
                </a:solidFill>
                <a:latin typeface="Cambria" panose="02040503050406030204" pitchFamily="18" charset="0"/>
                <a:ea typeface="Cambria" panose="02040503050406030204" pitchFamily="18" charset="0"/>
              </a:rPr>
              <a:t>Hoa cúc càng vàng tươi</a:t>
            </a:r>
          </a:p>
          <a:p>
            <a:pPr algn="ctr"/>
            <a:r>
              <a:rPr lang="vi-VN" sz="2400" dirty="0">
                <a:solidFill>
                  <a:schemeClr val="tx1"/>
                </a:solidFill>
                <a:latin typeface="Cambria" panose="02040503050406030204" pitchFamily="18" charset="0"/>
                <a:ea typeface="Cambria" panose="02040503050406030204" pitchFamily="18" charset="0"/>
              </a:rPr>
              <a:t>Nắng mà có hoa cúc</a:t>
            </a:r>
          </a:p>
          <a:p>
            <a:pPr algn="ctr"/>
            <a:r>
              <a:rPr lang="vi-VN" sz="2400" dirty="0">
                <a:solidFill>
                  <a:schemeClr val="tx1"/>
                </a:solidFill>
                <a:latin typeface="Cambria" panose="02040503050406030204" pitchFamily="18" charset="0"/>
                <a:ea typeface="Cambria" panose="02040503050406030204" pitchFamily="18" charset="0"/>
              </a:rPr>
              <a:t>Nắng cũng thơm nắng ơi!</a:t>
            </a:r>
            <a:endParaRPr lang="en-US" sz="2400" dirty="0">
              <a:solidFill>
                <a:schemeClr val="tx1"/>
              </a:solidFill>
              <a:latin typeface="Cambria" panose="02040503050406030204" pitchFamily="18" charset="0"/>
              <a:ea typeface="Cambria" panose="02040503050406030204" pitchFamily="18" charset="0"/>
            </a:endParaRPr>
          </a:p>
          <a:p>
            <a:pPr algn="r"/>
            <a:r>
              <a:rPr lang="en-US" sz="2400" dirty="0">
                <a:solidFill>
                  <a:schemeClr val="tx1"/>
                </a:solidFill>
                <a:latin typeface="Cambria" panose="02040503050406030204" pitchFamily="18" charset="0"/>
                <a:ea typeface="Cambria" panose="02040503050406030204" pitchFamily="18" charset="0"/>
              </a:rPr>
              <a:t>Lê </a:t>
            </a:r>
            <a:r>
              <a:rPr lang="en-US" sz="2400" dirty="0" err="1">
                <a:solidFill>
                  <a:schemeClr val="tx1"/>
                </a:solidFill>
                <a:latin typeface="Cambria" panose="02040503050406030204" pitchFamily="18" charset="0"/>
                <a:ea typeface="Cambria" panose="02040503050406030204" pitchFamily="18" charset="0"/>
              </a:rPr>
              <a:t>Hồng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Thiện</a:t>
            </a:r>
            <a:endParaRPr lang="vi-VN" sz="2400" dirty="0">
              <a:solidFill>
                <a:schemeClr val="tx1"/>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68CED082-1F3E-9B9D-5C59-820CB6C51C46}"/>
              </a:ext>
            </a:extLst>
          </p:cNvPr>
          <p:cNvGrpSpPr/>
          <p:nvPr/>
        </p:nvGrpSpPr>
        <p:grpSpPr>
          <a:xfrm>
            <a:off x="1111372" y="284493"/>
            <a:ext cx="9837758" cy="1378220"/>
            <a:chOff x="846284" y="538021"/>
            <a:chExt cx="9837758" cy="1378220"/>
          </a:xfrm>
        </p:grpSpPr>
        <p:sp>
          <p:nvSpPr>
            <p:cNvPr id="7" name="Flowchart: Terminator 6">
              <a:extLst>
                <a:ext uri="{FF2B5EF4-FFF2-40B4-BE49-F238E27FC236}">
                  <a16:creationId xmlns:a16="http://schemas.microsoft.com/office/drawing/2014/main" id="{B5880083-436B-AF96-9A6A-B680FD4A77BA}"/>
                </a:ext>
              </a:extLst>
            </p:cNvPr>
            <p:cNvSpPr/>
            <p:nvPr/>
          </p:nvSpPr>
          <p:spPr>
            <a:xfrm>
              <a:off x="1438040" y="538021"/>
              <a:ext cx="9246002" cy="1280360"/>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Tìm đọc một bài thơ về vẻ đẹp thiên nhiên. Trao đổi với các bạn suy nghĩ của em về bài thơ.</a:t>
              </a:r>
              <a:endParaRPr lang="en-US" sz="2800" b="1" dirty="0">
                <a:latin typeface="Cambria" panose="02040503050406030204" pitchFamily="18" charset="0"/>
                <a:ea typeface="Cambria" panose="02040503050406030204" pitchFamily="18" charset="0"/>
              </a:endParaRPr>
            </a:p>
          </p:txBody>
        </p:sp>
        <p:sp>
          <p:nvSpPr>
            <p:cNvPr id="8" name="Flowchart: Connector 7">
              <a:extLst>
                <a:ext uri="{FF2B5EF4-FFF2-40B4-BE49-F238E27FC236}">
                  <a16:creationId xmlns:a16="http://schemas.microsoft.com/office/drawing/2014/main" id="{2E472483-AF9B-DEEF-D469-F603538C21DC}"/>
                </a:ext>
              </a:extLst>
            </p:cNvPr>
            <p:cNvSpPr/>
            <p:nvPr/>
          </p:nvSpPr>
          <p:spPr>
            <a:xfrm>
              <a:off x="846284" y="855228"/>
              <a:ext cx="1061013" cy="1061013"/>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a:latin typeface="Cambria" panose="02040503050406030204" pitchFamily="18" charset="0"/>
                  <a:ea typeface="Cambria" panose="02040503050406030204" pitchFamily="18" charset="0"/>
                </a:rPr>
                <a:t>1</a:t>
              </a:r>
              <a:endParaRPr lang="en-US" sz="54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833759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7" name="Group 16"/>
          <p:cNvGrpSpPr/>
          <p:nvPr/>
        </p:nvGrpSpPr>
        <p:grpSpPr>
          <a:xfrm>
            <a:off x="1140453" y="326575"/>
            <a:ext cx="9837758" cy="1378220"/>
            <a:chOff x="846284" y="538021"/>
            <a:chExt cx="9837758" cy="1378220"/>
          </a:xfrm>
        </p:grpSpPr>
        <p:sp>
          <p:nvSpPr>
            <p:cNvPr id="18" name="Flowchart: Terminator 17"/>
            <p:cNvSpPr/>
            <p:nvPr/>
          </p:nvSpPr>
          <p:spPr>
            <a:xfrm>
              <a:off x="1438040" y="538021"/>
              <a:ext cx="9246002" cy="1280360"/>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Cambria" panose="02040503050406030204" pitchFamily="18" charset="0"/>
                  <a:ea typeface="Cambria" panose="02040503050406030204" pitchFamily="18" charset="0"/>
                </a:rPr>
                <a:t>Viết vào nhật kí đọc sách một khổ thơ em thích</a:t>
              </a:r>
              <a:endParaRPr lang="en-US" sz="2800" b="1">
                <a:latin typeface="Cambria" panose="02040503050406030204" pitchFamily="18" charset="0"/>
                <a:ea typeface="Cambria" panose="02040503050406030204" pitchFamily="18" charset="0"/>
              </a:endParaRPr>
            </a:p>
          </p:txBody>
        </p:sp>
        <p:sp>
          <p:nvSpPr>
            <p:cNvPr id="19" name="Flowchart: Connector 18"/>
            <p:cNvSpPr/>
            <p:nvPr/>
          </p:nvSpPr>
          <p:spPr>
            <a:xfrm>
              <a:off x="846284" y="855228"/>
              <a:ext cx="1061013" cy="1061013"/>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a:latin typeface="Cambria" panose="02040503050406030204" pitchFamily="18" charset="0"/>
                  <a:ea typeface="Cambria" panose="02040503050406030204" pitchFamily="18" charset="0"/>
                </a:rPr>
                <a:t>2</a:t>
              </a:r>
              <a:endParaRPr lang="en-US" sz="5400">
                <a:latin typeface="Cambria" panose="02040503050406030204" pitchFamily="18" charset="0"/>
                <a:ea typeface="Cambria" panose="02040503050406030204" pitchFamily="18" charset="0"/>
              </a:endParaRPr>
            </a:p>
          </p:txBody>
        </p:sp>
      </p:grpSp>
      <p:pic>
        <p:nvPicPr>
          <p:cNvPr id="4098" name="Picture 2" descr="https://img.loigiaihay.com/picture/question_lgh/2021_51/1623836555-uog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63" y="1801838"/>
            <a:ext cx="9770969" cy="486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3567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795D1E8-0C4F-2561-CDD9-4F98919A45A4}"/>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2">
            <a:extLst>
              <a:ext uri="{FF2B5EF4-FFF2-40B4-BE49-F238E27FC236}">
                <a16:creationId xmlns:a16="http://schemas.microsoft.com/office/drawing/2014/main" id="{99AD45BB-DD5D-A37C-0556-19F483F95725}"/>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EC3830A-D8EF-9AA6-6516-578C54500F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FF40F4A1-769B-3AE0-A393-4ECD7D7BC673}"/>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5">
            <a:extLst>
              <a:ext uri="{FF2B5EF4-FFF2-40B4-BE49-F238E27FC236}">
                <a16:creationId xmlns:a16="http://schemas.microsoft.com/office/drawing/2014/main" id="{51942A36-158A-F5E5-E827-E621574CFBDC}"/>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E5EDDF5A-4B7D-5E7E-F480-44F2E9E713F4}"/>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8" name="Picture 7">
            <a:extLst>
              <a:ext uri="{FF2B5EF4-FFF2-40B4-BE49-F238E27FC236}">
                <a16:creationId xmlns:a16="http://schemas.microsoft.com/office/drawing/2014/main" id="{BC987757-CFC8-257A-3369-7217985EBBA1}"/>
              </a:ext>
            </a:extLst>
          </p:cNvPr>
          <p:cNvPicPr>
            <a:picLocks noChangeAspect="1"/>
          </p:cNvPicPr>
          <p:nvPr/>
        </p:nvPicPr>
        <p:blipFill>
          <a:blip r:embed="rId5"/>
          <a:stretch>
            <a:fillRect/>
          </a:stretch>
        </p:blipFill>
        <p:spPr>
          <a:xfrm>
            <a:off x="-2501679" y="582567"/>
            <a:ext cx="17195357" cy="996744"/>
          </a:xfrm>
          <a:prstGeom prst="rect">
            <a:avLst/>
          </a:prstGeom>
        </p:spPr>
      </p:pic>
    </p:spTree>
    <p:extLst>
      <p:ext uri="{BB962C8B-B14F-4D97-AF65-F5344CB8AC3E}">
        <p14:creationId xmlns:p14="http://schemas.microsoft.com/office/powerpoint/2010/main" val="24123470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rPr>
              <a:t>1</a:t>
            </a:r>
            <a:endParaRPr kumimoji="0" lang="zh-CN" altLang="en-US" sz="24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endParaRPr>
          </a:p>
        </p:txBody>
      </p:sp>
      <p:pic>
        <p:nvPicPr>
          <p:cNvPr id="13" name="Picture 12">
            <a:extLst>
              <a:ext uri="{FF2B5EF4-FFF2-40B4-BE49-F238E27FC236}">
                <a16:creationId xmlns:a16="http://schemas.microsoft.com/office/drawing/2014/main" id="{F5961F6D-885E-9E45-8BE4-8D9F0DE366AA}"/>
              </a:ext>
            </a:extLst>
          </p:cNvPr>
          <p:cNvPicPr>
            <a:picLocks noChangeAspect="1"/>
          </p:cNvPicPr>
          <p:nvPr/>
        </p:nvPicPr>
        <p:blipFill>
          <a:blip r:embed="rId5"/>
          <a:stretch>
            <a:fillRect/>
          </a:stretch>
        </p:blipFill>
        <p:spPr>
          <a:xfrm>
            <a:off x="4555357" y="1433200"/>
            <a:ext cx="7509323" cy="5284891"/>
          </a:xfrm>
          <a:prstGeom prst="rect">
            <a:avLst/>
          </a:prstGeom>
        </p:spPr>
      </p:pic>
    </p:spTree>
    <p:extLst>
      <p:ext uri="{BB962C8B-B14F-4D97-AF65-F5344CB8AC3E}">
        <p14:creationId xmlns:p14="http://schemas.microsoft.com/office/powerpoint/2010/main" val="42391191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Scale>
                                      <p:cBhvr>
                                        <p:cTn id="1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3"/>
                                        </p:tgtEl>
                                        <p:attrNameLst>
                                          <p:attrName>ppt_x</p:attrName>
                                          <p:attrName>ppt_y</p:attrName>
                                        </p:attrNameLst>
                                      </p:cBhvr>
                                    </p:animMotion>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pic>
        <p:nvPicPr>
          <p:cNvPr id="5" name="y2mate.com - Em Yêu Trường Em_480p" descr="y2mate.com - Em Yêu Trường Em_480p">
            <a:hlinkClick r:id="" action="ppaction://media"/>
            <a:extLst>
              <a:ext uri="{FF2B5EF4-FFF2-40B4-BE49-F238E27FC236}">
                <a16:creationId xmlns:a16="http://schemas.microsoft.com/office/drawing/2014/main" id="{13F39980-DD09-2C4B-B20F-8E109B1F415A}"/>
              </a:ext>
            </a:extLst>
          </p:cNvPr>
          <p:cNvPicPr>
            <a:picLocks noChangeAspect="1"/>
          </p:cNvPicPr>
          <p:nvPr>
            <a:videoFile r:link="rId1"/>
            <p:extLst>
              <p:ext uri="{DAA4B4D4-6D71-4841-9C94-3DE7FCFB9230}">
                <p14:media xmlns:p14="http://schemas.microsoft.com/office/powerpoint/2010/main" r:embed="rId2">
                  <p14:trim st="18130.9861"/>
                </p14:media>
              </p:ext>
            </p:extLst>
          </p:nvPr>
        </p:nvPicPr>
        <p:blipFill>
          <a:blip r:embed="rId6"/>
          <a:stretch>
            <a:fillRect/>
          </a:stretch>
        </p:blipFill>
        <p:spPr>
          <a:xfrm>
            <a:off x="4763" y="7938"/>
            <a:ext cx="12187402" cy="6850062"/>
          </a:xfrm>
          <a:prstGeom prst="rect">
            <a:avLst/>
          </a:prstGeom>
        </p:spPr>
      </p:pic>
    </p:spTree>
    <p:extLst>
      <p:ext uri="{BB962C8B-B14F-4D97-AF65-F5344CB8AC3E}">
        <p14:creationId xmlns:p14="http://schemas.microsoft.com/office/powerpoint/2010/main" val="22628003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7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rPr>
              <a:t>2</a:t>
            </a:r>
            <a:endParaRPr kumimoji="0" lang="zh-CN" altLang="en-US" sz="24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endParaRPr>
          </a:p>
        </p:txBody>
      </p:sp>
      <p:pic>
        <p:nvPicPr>
          <p:cNvPr id="4" name="Picture 3">
            <a:extLst>
              <a:ext uri="{FF2B5EF4-FFF2-40B4-BE49-F238E27FC236}">
                <a16:creationId xmlns:a16="http://schemas.microsoft.com/office/drawing/2014/main" id="{E76C9CB0-EE14-E849-8D9B-673BF131A9C8}"/>
              </a:ext>
            </a:extLst>
          </p:cNvPr>
          <p:cNvPicPr>
            <a:picLocks noChangeAspect="1"/>
          </p:cNvPicPr>
          <p:nvPr/>
        </p:nvPicPr>
        <p:blipFill>
          <a:blip r:embed="rId5"/>
          <a:stretch>
            <a:fillRect/>
          </a:stretch>
        </p:blipFill>
        <p:spPr>
          <a:xfrm>
            <a:off x="5194300" y="187739"/>
            <a:ext cx="6997700" cy="6311900"/>
          </a:xfrm>
          <a:prstGeom prst="rect">
            <a:avLst/>
          </a:prstGeom>
        </p:spPr>
      </p:pic>
    </p:spTree>
    <p:extLst>
      <p:ext uri="{BB962C8B-B14F-4D97-AF65-F5344CB8AC3E}">
        <p14:creationId xmlns:p14="http://schemas.microsoft.com/office/powerpoint/2010/main" val="5354924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
                                        </p:tgtEl>
                                        <p:attrNameLst>
                                          <p:attrName>ppt_x</p:attrName>
                                          <p:attrName>ppt_y</p:attrName>
                                        </p:attrNameLst>
                                      </p:cBhvr>
                                    </p:animMotion>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9795"/>
          <a:stretch/>
        </p:blipFill>
        <p:spPr>
          <a:xfrm>
            <a:off x="8370163" y="2414587"/>
            <a:ext cx="3841127" cy="4258217"/>
          </a:xfrm>
          <a:prstGeom prst="rect">
            <a:avLst/>
          </a:prstGeom>
        </p:spPr>
      </p:pic>
      <p:pic>
        <p:nvPicPr>
          <p:cNvPr id="10" name="Picture 9">
            <a:extLst>
              <a:ext uri="{FF2B5EF4-FFF2-40B4-BE49-F238E27FC236}">
                <a16:creationId xmlns:a16="http://schemas.microsoft.com/office/drawing/2014/main" id="{DC12985B-6163-7844-B056-BDE725833B5E}"/>
              </a:ext>
            </a:extLst>
          </p:cNvPr>
          <p:cNvPicPr>
            <a:picLocks noChangeAspect="1"/>
          </p:cNvPicPr>
          <p:nvPr/>
        </p:nvPicPr>
        <p:blipFill>
          <a:blip r:embed="rId5"/>
          <a:stretch>
            <a:fillRect/>
          </a:stretch>
        </p:blipFill>
        <p:spPr>
          <a:xfrm>
            <a:off x="914323" y="425450"/>
            <a:ext cx="10236200" cy="1460500"/>
          </a:xfrm>
          <a:prstGeom prst="rect">
            <a:avLst/>
          </a:prstGeom>
        </p:spPr>
      </p:pic>
      <p:pic>
        <p:nvPicPr>
          <p:cNvPr id="1026" name="Picture 2" descr="https://img.loigiaihay.com/picture/question_lgh/2021_51/1623836374-twy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73" y="2032134"/>
            <a:ext cx="12001500"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522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sp>
        <p:nvSpPr>
          <p:cNvPr id="5" name="Rounded Rectangle 4">
            <a:extLst>
              <a:ext uri="{FF2B5EF4-FFF2-40B4-BE49-F238E27FC236}">
                <a16:creationId xmlns:a16="http://schemas.microsoft.com/office/drawing/2014/main" id="{E2E31D4C-28A9-3745-9925-A72AA343FE37}"/>
              </a:ext>
            </a:extLst>
          </p:cNvPr>
          <p:cNvSpPr/>
          <p:nvPr/>
        </p:nvSpPr>
        <p:spPr>
          <a:xfrm>
            <a:off x="424364" y="1650208"/>
            <a:ext cx="8515471" cy="3957638"/>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UTM Avo" panose="02040603050506090204" pitchFamily="18" charset="0"/>
                <a:ea typeface="Calibri" panose="020F0502020204030204" pitchFamily="34" charset="0"/>
                <a:cs typeface="+mn-cs"/>
              </a:rPr>
              <a:t>Tham khảo</a:t>
            </a:r>
            <a:r>
              <a:rPr kumimoji="0" lang="vi-VN" sz="3200" b="1" i="0" u="none" strike="noStrike" kern="1200" cap="none" spc="0" normalizeH="0" noProof="0">
                <a:ln>
                  <a:noFill/>
                </a:ln>
                <a:solidFill>
                  <a:prstClr val="white"/>
                </a:solidFill>
                <a:effectLst/>
                <a:uLnTx/>
                <a:uFillTx/>
                <a:latin typeface="UTM Avo" panose="02040603050506090204" pitchFamily="18" charset="0"/>
                <a:ea typeface="Calibri" panose="020F0502020204030204" pitchFamily="34" charset="0"/>
                <a:cs typeface="+mn-cs"/>
              </a:rPr>
              <a:t> đoạn văn sau:</a:t>
            </a:r>
          </a:p>
          <a:p>
            <a:pPr algn="just"/>
            <a:r>
              <a:rPr lang="vi-VN" sz="3200" b="1">
                <a:solidFill>
                  <a:prstClr val="white"/>
                </a:solidFill>
                <a:latin typeface="UTM Avo" panose="02040603050506090204" pitchFamily="18" charset="0"/>
                <a:ea typeface="Calibri" panose="020F0502020204030204" pitchFamily="34" charset="0"/>
              </a:rPr>
              <a:t>Trên nương, mỗi người một việc. Người lớn đánh trâu ra cày. Các cụ già nhặt cỏ, đốt lá. Mấy chú bé bắc bếp thổi cơm. Các bà mẹ tra ngô. Các em bé ngủ khì trên lưng mẹ.</a:t>
            </a:r>
          </a:p>
          <a:p>
            <a:pPr algn="just"/>
            <a:r>
              <a:rPr lang="vi-VN" sz="3200" b="1">
                <a:solidFill>
                  <a:prstClr val="white"/>
                </a:solidFill>
                <a:latin typeface="UTM Avo" panose="02040603050506090204" pitchFamily="18" charset="0"/>
                <a:ea typeface="Calibri" panose="020F0502020204030204" pitchFamily="34" charset="0"/>
              </a:rPr>
              <a:t>				(Theo Tô Hoài)</a:t>
            </a:r>
          </a:p>
        </p:txBody>
      </p:sp>
      <p:pic>
        <p:nvPicPr>
          <p:cNvPr id="6" name="图片 21">
            <a:extLst>
              <a:ext uri="{FF2B5EF4-FFF2-40B4-BE49-F238E27FC236}">
                <a16:creationId xmlns:a16="http://schemas.microsoft.com/office/drawing/2014/main" id="{BFF1DCDF-F4FD-BE46-808B-1A3D1EC84E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82" t="3544" r="38636" b="14262"/>
          <a:stretch/>
        </p:blipFill>
        <p:spPr>
          <a:xfrm>
            <a:off x="8939836" y="1119581"/>
            <a:ext cx="3252164" cy="5738419"/>
          </a:xfrm>
          <a:prstGeom prst="rect">
            <a:avLst/>
          </a:prstGeom>
        </p:spPr>
      </p:pic>
    </p:spTree>
    <p:extLst>
      <p:ext uri="{BB962C8B-B14F-4D97-AF65-F5344CB8AC3E}">
        <p14:creationId xmlns:p14="http://schemas.microsoft.com/office/powerpoint/2010/main" val="27289402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sp>
        <p:nvSpPr>
          <p:cNvPr id="5" name="Rounded Rectangle 4">
            <a:extLst>
              <a:ext uri="{FF2B5EF4-FFF2-40B4-BE49-F238E27FC236}">
                <a16:creationId xmlns:a16="http://schemas.microsoft.com/office/drawing/2014/main" id="{E2E31D4C-28A9-3745-9925-A72AA343FE37}"/>
              </a:ext>
            </a:extLst>
          </p:cNvPr>
          <p:cNvSpPr/>
          <p:nvPr/>
        </p:nvSpPr>
        <p:spPr>
          <a:xfrm>
            <a:off x="759783" y="504209"/>
            <a:ext cx="9626608" cy="1393153"/>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UTM Avo" panose="02040603050506090204" pitchFamily="18" charset="0"/>
                <a:ea typeface="Calibri" panose="020F0502020204030204" pitchFamily="34" charset="0"/>
                <a:cs typeface="+mn-cs"/>
              </a:rPr>
              <a:t>Em hãy</a:t>
            </a:r>
            <a:r>
              <a:rPr kumimoji="0" lang="vi-VN" sz="2800" b="1" i="0" u="none" strike="noStrike" kern="1200" cap="none" spc="0" normalizeH="0" noProof="0" dirty="0">
                <a:ln>
                  <a:noFill/>
                </a:ln>
                <a:solidFill>
                  <a:prstClr val="white"/>
                </a:solidFill>
                <a:effectLst/>
                <a:uLnTx/>
                <a:uFillTx/>
                <a:latin typeface="UTM Avo" panose="02040603050506090204" pitchFamily="18" charset="0"/>
                <a:ea typeface="Calibri" panose="020F0502020204030204" pitchFamily="34" charset="0"/>
                <a:cs typeface="+mn-cs"/>
              </a:rPr>
              <a:t> quan sát tranh thật kĩ, xác định xem người trong tranh là ai, đang làm gì? Rồi viết lại nhé!</a:t>
            </a:r>
            <a:endParaRPr kumimoji="0" lang="en-VN" sz="28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endParaRPr>
          </a:p>
        </p:txBody>
      </p:sp>
      <p:pic>
        <p:nvPicPr>
          <p:cNvPr id="6" name="图片 21">
            <a:extLst>
              <a:ext uri="{FF2B5EF4-FFF2-40B4-BE49-F238E27FC236}">
                <a16:creationId xmlns:a16="http://schemas.microsoft.com/office/drawing/2014/main" id="{BFF1DCDF-F4FD-BE46-808B-1A3D1EC84E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82" t="3544" r="38636" b="14262"/>
          <a:stretch/>
        </p:blipFill>
        <p:spPr>
          <a:xfrm>
            <a:off x="8939836" y="1119581"/>
            <a:ext cx="3252164" cy="5738419"/>
          </a:xfrm>
          <a:prstGeom prst="rect">
            <a:avLst/>
          </a:prstGeom>
        </p:spPr>
      </p:pic>
      <p:pic>
        <p:nvPicPr>
          <p:cNvPr id="7" name="Picture 2" descr="https://img.loigiaihay.com/picture/question_lgh/2021_51/1623836374-twy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2088735"/>
            <a:ext cx="12001500"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8571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pic>
        <p:nvPicPr>
          <p:cNvPr id="3" name="Picture 2">
            <a:extLst>
              <a:ext uri="{FF2B5EF4-FFF2-40B4-BE49-F238E27FC236}">
                <a16:creationId xmlns:a16="http://schemas.microsoft.com/office/drawing/2014/main" id="{B658BF3E-85BF-C12B-163C-CBD58752ABCF}"/>
              </a:ext>
            </a:extLst>
          </p:cNvPr>
          <p:cNvPicPr>
            <a:picLocks noChangeAspect="1"/>
          </p:cNvPicPr>
          <p:nvPr/>
        </p:nvPicPr>
        <p:blipFill>
          <a:blip r:embed="rId4"/>
          <a:stretch>
            <a:fillRect/>
          </a:stretch>
        </p:blipFill>
        <p:spPr>
          <a:xfrm>
            <a:off x="93968" y="177472"/>
            <a:ext cx="12004064" cy="4048095"/>
          </a:xfrm>
          <a:prstGeom prst="rect">
            <a:avLst/>
          </a:prstGeom>
        </p:spPr>
      </p:pic>
      <p:sp>
        <p:nvSpPr>
          <p:cNvPr id="5" name="Rounded Rectangle 4">
            <a:extLst>
              <a:ext uri="{FF2B5EF4-FFF2-40B4-BE49-F238E27FC236}">
                <a16:creationId xmlns:a16="http://schemas.microsoft.com/office/drawing/2014/main" id="{E2E31D4C-28A9-3745-9925-A72AA343FE37}"/>
              </a:ext>
            </a:extLst>
          </p:cNvPr>
          <p:cNvSpPr/>
          <p:nvPr/>
        </p:nvSpPr>
        <p:spPr>
          <a:xfrm>
            <a:off x="421210" y="4301546"/>
            <a:ext cx="11349579" cy="2378982"/>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vi-VN" sz="2800" b="1" i="0" u="none" strike="noStrike" kern="1200" cap="none" spc="0" normalizeH="0" baseline="0" noProof="0" dirty="0">
                <a:ln>
                  <a:noFill/>
                </a:ln>
                <a:solidFill>
                  <a:prstClr val="white"/>
                </a:solidFill>
                <a:effectLst/>
                <a:uLnTx/>
                <a:uFillTx/>
                <a:latin typeface="UTM Avo" panose="02040603050506090204" pitchFamily="18" charset="0"/>
                <a:ea typeface="Calibri" panose="020F0502020204030204" pitchFamily="34" charset="0"/>
              </a:rPr>
              <a:t>Trên</a:t>
            </a:r>
            <a:r>
              <a:rPr kumimoji="0" lang="vi-VN" sz="2800" b="1" i="0" u="none" strike="noStrike" kern="1200" cap="none" spc="0" normalizeH="0" noProof="0" dirty="0">
                <a:ln>
                  <a:noFill/>
                </a:ln>
                <a:solidFill>
                  <a:prstClr val="white"/>
                </a:solidFill>
                <a:effectLst/>
                <a:uLnTx/>
                <a:uFillTx/>
                <a:latin typeface="UTM Avo" panose="02040603050506090204" pitchFamily="18" charset="0"/>
                <a:ea typeface="Calibri" panose="020F0502020204030204" pitchFamily="34" charset="0"/>
              </a:rPr>
              <a:t> </a:t>
            </a:r>
            <a:r>
              <a:rPr lang="vi-VN" sz="2800" b="1" dirty="0">
                <a:solidFill>
                  <a:prstClr val="white"/>
                </a:solidFill>
                <a:latin typeface="UTM Avo" panose="02040603050506090204" pitchFamily="18" charset="0"/>
                <a:ea typeface="Calibri" panose="020F0502020204030204" pitchFamily="34" charset="0"/>
              </a:rPr>
              <a:t>nương, ai nấy đều tập trung làm việc của mình. Các cụ già thu nhặt cỏ, đốt lá. Các ông bố đánh trâu cày ruộng. Các bà mẹ cần mẫn tra ngô. Các em bé ngủ say trên lưng mẹ. Các em bé lớn hơn thì nổi lửa nấu cơm.</a:t>
            </a:r>
            <a:endParaRPr lang="en-VN" sz="2800" b="1" dirty="0">
              <a:solidFill>
                <a:prstClr val="white"/>
              </a:solidFill>
              <a:latin typeface="UTM Avo" panose="02040603050506090204" pitchFamily="18" charset="0"/>
              <a:ea typeface="Calibri" panose="020F0502020204030204" pitchFamily="34" charset="0"/>
            </a:endParaRPr>
          </a:p>
        </p:txBody>
      </p:sp>
    </p:spTree>
    <p:extLst>
      <p:ext uri="{BB962C8B-B14F-4D97-AF65-F5344CB8AC3E}">
        <p14:creationId xmlns:p14="http://schemas.microsoft.com/office/powerpoint/2010/main" val="36263499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对角圆角矩形 4">
            <a:extLst>
              <a:ext uri="{FF2B5EF4-FFF2-40B4-BE49-F238E27FC236}">
                <a16:creationId xmlns:a16="http://schemas.microsoft.com/office/drawing/2014/main" id="{5935BA1D-E08B-124F-8590-2B9234161F36}"/>
              </a:ext>
            </a:extLst>
          </p:cNvPr>
          <p:cNvSpPr/>
          <p:nvPr/>
        </p:nvSpPr>
        <p:spPr>
          <a:xfrm flipH="1">
            <a:off x="185816" y="2008227"/>
            <a:ext cx="8836264" cy="971845"/>
          </a:xfrm>
          <a:prstGeom prst="round2DiagRect">
            <a:avLst>
              <a:gd name="adj1" fmla="val 46462"/>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90204" pitchFamily="18" charset="0"/>
                <a:ea typeface="+mn-ea"/>
                <a:cs typeface="+mn-cs"/>
              </a:rPr>
              <a:t>Em</a:t>
            </a:r>
            <a:r>
              <a:rPr kumimoji="0" lang="en-US" sz="28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UTM Avo" panose="02040603050506090204" pitchFamily="18" charset="0"/>
                <a:ea typeface="+mn-ea"/>
                <a:cs typeface="+mn-cs"/>
              </a:rPr>
              <a:t>đã</a:t>
            </a:r>
            <a:r>
              <a:rPr kumimoji="0" lang="en-US" sz="28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UTM Avo" panose="02040603050506090204" pitchFamily="18" charset="0"/>
                <a:ea typeface="+mn-ea"/>
                <a:cs typeface="+mn-cs"/>
              </a:rPr>
              <a:t>tham</a:t>
            </a:r>
            <a:r>
              <a:rPr kumimoji="0" lang="en-US" sz="28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UTM Avo" panose="02040603050506090204" pitchFamily="18" charset="0"/>
                <a:ea typeface="+mn-ea"/>
                <a:cs typeface="+mn-cs"/>
              </a:rPr>
              <a:t>gia</a:t>
            </a:r>
            <a:r>
              <a:rPr kumimoji="0" lang="en-US" sz="28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 </a:t>
            </a:r>
            <a:r>
              <a:rPr lang="vi-VN" sz="2800" b="1" dirty="0">
                <a:solidFill>
                  <a:prstClr val="white"/>
                </a:solidFill>
                <a:latin typeface="UTM Avo" panose="02040603050506090204" pitchFamily="18" charset="0"/>
              </a:rPr>
              <a:t>hoặc chứng kiến việc gì</a:t>
            </a:r>
            <a:r>
              <a:rPr kumimoji="0" lang="en-US" sz="28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a:t>
            </a:r>
            <a:r>
              <a:rPr kumimoji="0" lang="vi-VN" sz="28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 Ở đau</a:t>
            </a:r>
            <a:endParaRPr kumimoji="0" lang="en-VN" sz="28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endParaRPr>
          </a:p>
        </p:txBody>
      </p:sp>
      <p:sp>
        <p:nvSpPr>
          <p:cNvPr id="32" name="对角圆角矩形 5">
            <a:extLst>
              <a:ext uri="{FF2B5EF4-FFF2-40B4-BE49-F238E27FC236}">
                <a16:creationId xmlns:a16="http://schemas.microsoft.com/office/drawing/2014/main" id="{5C4E3FFB-0E91-4A4E-85A1-5C3CB533BAB4}"/>
              </a:ext>
            </a:extLst>
          </p:cNvPr>
          <p:cNvSpPr/>
          <p:nvPr/>
        </p:nvSpPr>
        <p:spPr>
          <a:xfrm flipH="1" flipV="1">
            <a:off x="1140453" y="3169917"/>
            <a:ext cx="10100879" cy="969500"/>
          </a:xfrm>
          <a:prstGeom prst="round2DiagRect">
            <a:avLst>
              <a:gd name="adj1" fmla="val 46534"/>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a:solidFill>
                  <a:srgbClr val="FF4F8B"/>
                </a:solidFill>
                <a:latin typeface="UTM Avo" panose="02040603050506090204" pitchFamily="18" charset="0"/>
                <a:ea typeface="宋体" panose="02010600030101010101" pitchFamily="2" charset="-122"/>
              </a:rPr>
              <a:t>Có những ai tham gia việc đó?</a:t>
            </a:r>
            <a:endParaRPr kumimoji="0" lang="en-US" altLang="zh-CN" sz="2800" b="1" i="0" u="none" strike="noStrike" kern="1200" cap="none" spc="0" normalizeH="0" baseline="0" noProof="0" dirty="0">
              <a:ln>
                <a:noFill/>
              </a:ln>
              <a:solidFill>
                <a:srgbClr val="FF4F8B"/>
              </a:solidFill>
              <a:effectLst/>
              <a:uLnTx/>
              <a:uFillTx/>
              <a:latin typeface="UTM Avo" panose="02040603050506090204" pitchFamily="18" charset="0"/>
              <a:ea typeface="宋体" panose="02010600030101010101" pitchFamily="2" charset="-122"/>
              <a:cs typeface="+mn-cs"/>
            </a:endParaRPr>
          </a:p>
        </p:txBody>
      </p:sp>
      <p:sp>
        <p:nvSpPr>
          <p:cNvPr id="33" name="对角圆角矩形 4">
            <a:extLst>
              <a:ext uri="{FF2B5EF4-FFF2-40B4-BE49-F238E27FC236}">
                <a16:creationId xmlns:a16="http://schemas.microsoft.com/office/drawing/2014/main" id="{435D2151-3F0B-FD43-83CC-DF8FDC66B522}"/>
              </a:ext>
            </a:extLst>
          </p:cNvPr>
          <p:cNvSpPr/>
          <p:nvPr/>
        </p:nvSpPr>
        <p:spPr>
          <a:xfrm flipH="1">
            <a:off x="148891" y="4361187"/>
            <a:ext cx="10102014" cy="1164340"/>
          </a:xfrm>
          <a:prstGeom prst="round2DiagRect">
            <a:avLst>
              <a:gd name="adj1" fmla="val 42845"/>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UTM Avo" panose="02040603050506090204" pitchFamily="18" charset="0"/>
                <a:ea typeface="+mn-ea"/>
                <a:cs typeface="+mn-cs"/>
              </a:rPr>
              <a:t>Những</a:t>
            </a:r>
            <a:r>
              <a:rPr kumimoji="0" lang="vi-VN" sz="2800" b="1" i="0" u="none" strike="noStrike" kern="1200" cap="none" spc="0" normalizeH="0" noProof="0">
                <a:ln>
                  <a:noFill/>
                </a:ln>
                <a:solidFill>
                  <a:prstClr val="white"/>
                </a:solidFill>
                <a:effectLst/>
                <a:uLnTx/>
                <a:uFillTx/>
                <a:latin typeface="UTM Avo" panose="02040603050506090204" pitchFamily="18" charset="0"/>
                <a:ea typeface="+mn-ea"/>
                <a:cs typeface="+mn-cs"/>
              </a:rPr>
              <a:t> người tham gia đã làm gì? Làm như thế nào?</a:t>
            </a:r>
            <a:endParaRPr kumimoji="0" lang="en-VN" sz="28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endParaRPr>
          </a:p>
        </p:txBody>
      </p:sp>
      <p:sp>
        <p:nvSpPr>
          <p:cNvPr id="34" name="对角圆角矩形 5">
            <a:extLst>
              <a:ext uri="{FF2B5EF4-FFF2-40B4-BE49-F238E27FC236}">
                <a16:creationId xmlns:a16="http://schemas.microsoft.com/office/drawing/2014/main" id="{A62F65AC-9BAC-7444-B85D-009C510037CE}"/>
              </a:ext>
            </a:extLst>
          </p:cNvPr>
          <p:cNvSpPr/>
          <p:nvPr/>
        </p:nvSpPr>
        <p:spPr>
          <a:xfrm flipH="1" flipV="1">
            <a:off x="1100073" y="5674358"/>
            <a:ext cx="10394077" cy="1039787"/>
          </a:xfrm>
          <a:prstGeom prst="round2DiagRect">
            <a:avLst>
              <a:gd name="adj1" fmla="val 36300"/>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4F8B"/>
                </a:solidFill>
                <a:effectLst/>
                <a:uLnTx/>
                <a:uFillTx/>
                <a:latin typeface="UTM Avo" panose="02040603050506090204" pitchFamily="18" charset="0"/>
                <a:ea typeface="+mn-ea"/>
                <a:cs typeface="+mn-cs"/>
              </a:rPr>
              <a:t>Em có</a:t>
            </a:r>
            <a:r>
              <a:rPr kumimoji="0" lang="vi-VN" sz="2800" b="1" i="0" u="none" strike="noStrike" kern="1200" cap="none" spc="0" normalizeH="0" noProof="0">
                <a:ln>
                  <a:noFill/>
                </a:ln>
                <a:solidFill>
                  <a:srgbClr val="FF4F8B"/>
                </a:solidFill>
                <a:effectLst/>
                <a:uLnTx/>
                <a:uFillTx/>
                <a:latin typeface="UTM Avo" panose="02040603050506090204" pitchFamily="18" charset="0"/>
                <a:ea typeface="+mn-ea"/>
                <a:cs typeface="+mn-cs"/>
              </a:rPr>
              <a:t> suy nghĩ gì khi chứng kiến (hoặc tham gia) việc đó.</a:t>
            </a:r>
            <a:endParaRPr kumimoji="0" lang="zh-CN" altLang="en-US" sz="2800" b="1" i="0" u="none" strike="noStrike" kern="1200" cap="none" spc="0" normalizeH="0" baseline="0" noProof="0" dirty="0">
              <a:ln>
                <a:noFill/>
              </a:ln>
              <a:solidFill>
                <a:srgbClr val="FF4F8B"/>
              </a:solidFill>
              <a:effectLst/>
              <a:uLnTx/>
              <a:uFillTx/>
              <a:latin typeface="UTM Avo" panose="02040603050506090204" pitchFamily="18" charset="0"/>
              <a:ea typeface="宋体" panose="02010600030101010101" pitchFamily="2" charset="-122"/>
              <a:cs typeface="+mn-cs"/>
            </a:endParaRPr>
          </a:p>
        </p:txBody>
      </p:sp>
      <p:grpSp>
        <p:nvGrpSpPr>
          <p:cNvPr id="5" name="Group 4"/>
          <p:cNvGrpSpPr/>
          <p:nvPr/>
        </p:nvGrpSpPr>
        <p:grpSpPr>
          <a:xfrm>
            <a:off x="1140453" y="326575"/>
            <a:ext cx="9837758" cy="1378220"/>
            <a:chOff x="846284" y="538021"/>
            <a:chExt cx="9837758" cy="1378220"/>
          </a:xfrm>
        </p:grpSpPr>
        <p:sp>
          <p:nvSpPr>
            <p:cNvPr id="4" name="Flowchart: Terminator 3"/>
            <p:cNvSpPr/>
            <p:nvPr/>
          </p:nvSpPr>
          <p:spPr>
            <a:xfrm>
              <a:off x="1438040" y="538021"/>
              <a:ext cx="9246002" cy="1280360"/>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Cambria" panose="02040503050406030204" pitchFamily="18" charset="0"/>
                  <a:ea typeface="Cambria" panose="02040503050406030204" pitchFamily="18" charset="0"/>
                </a:rPr>
                <a:t>Viết 3 – 5 câu kể về một sự việc đã chứng kiến hoặc tham gia nơi em sống.</a:t>
              </a:r>
              <a:endParaRPr lang="en-US" sz="3600" b="1">
                <a:latin typeface="Cambria" panose="02040503050406030204" pitchFamily="18" charset="0"/>
                <a:ea typeface="Cambria" panose="02040503050406030204" pitchFamily="18" charset="0"/>
              </a:endParaRPr>
            </a:p>
          </p:txBody>
        </p:sp>
        <p:sp>
          <p:nvSpPr>
            <p:cNvPr id="3" name="Flowchart: Connector 2"/>
            <p:cNvSpPr/>
            <p:nvPr/>
          </p:nvSpPr>
          <p:spPr>
            <a:xfrm>
              <a:off x="846284" y="855228"/>
              <a:ext cx="1061013" cy="1061013"/>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a:latin typeface="Cambria" panose="02040503050406030204" pitchFamily="18" charset="0"/>
                  <a:ea typeface="Cambria" panose="02040503050406030204" pitchFamily="18" charset="0"/>
                </a:rPr>
                <a:t>2</a:t>
              </a:r>
              <a:endParaRPr lang="en-US" sz="54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793618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3"/>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strVal val="#ppt_w+.3"/>
                                          </p:val>
                                        </p:tav>
                                        <p:tav tm="100000">
                                          <p:val>
                                            <p:strVal val="#ppt_w"/>
                                          </p:val>
                                        </p:tav>
                                      </p:tavLst>
                                    </p:anim>
                                    <p:anim calcmode="lin" valueType="num">
                                      <p:cBhvr>
                                        <p:cTn id="19" dur="1000" fill="hold"/>
                                        <p:tgtEl>
                                          <p:spTgt spid="12"/>
                                        </p:tgtEl>
                                        <p:attrNameLst>
                                          <p:attrName>ppt_h</p:attrName>
                                        </p:attrNameLst>
                                      </p:cBhvr>
                                      <p:tavLst>
                                        <p:tav tm="0">
                                          <p:val>
                                            <p:strVal val="#ppt_h"/>
                                          </p:val>
                                        </p:tav>
                                        <p:tav tm="100000">
                                          <p:val>
                                            <p:strVal val="#ppt_h"/>
                                          </p:val>
                                        </p:tav>
                                      </p:tavLst>
                                    </p:anim>
                                    <p:animEffect transition="in" filter="fade">
                                      <p:cBhvr>
                                        <p:cTn id="20" dur="1000"/>
                                        <p:tgtEl>
                                          <p:spTgt spid="12"/>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3"/>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3"/>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1000" fill="hold"/>
                                        <p:tgtEl>
                                          <p:spTgt spid="24"/>
                                        </p:tgtEl>
                                        <p:attrNameLst>
                                          <p:attrName>ppt_w</p:attrName>
                                        </p:attrNameLst>
                                      </p:cBhvr>
                                      <p:tavLst>
                                        <p:tav tm="0">
                                          <p:val>
                                            <p:strVal val="#ppt_w+.3"/>
                                          </p:val>
                                        </p:tav>
                                        <p:tav tm="100000">
                                          <p:val>
                                            <p:strVal val="#ppt_w"/>
                                          </p:val>
                                        </p:tav>
                                      </p:tavLst>
                                    </p:anim>
                                    <p:anim calcmode="lin" valueType="num">
                                      <p:cBhvr>
                                        <p:cTn id="34" dur="1000" fill="hold"/>
                                        <p:tgtEl>
                                          <p:spTgt spid="24"/>
                                        </p:tgtEl>
                                        <p:attrNameLst>
                                          <p:attrName>ppt_h</p:attrName>
                                        </p:attrNameLst>
                                      </p:cBhvr>
                                      <p:tavLst>
                                        <p:tav tm="0">
                                          <p:val>
                                            <p:strVal val="#ppt_h"/>
                                          </p:val>
                                        </p:tav>
                                        <p:tav tm="100000">
                                          <p:val>
                                            <p:strVal val="#ppt_h"/>
                                          </p:val>
                                        </p:tav>
                                      </p:tavLst>
                                    </p:anim>
                                    <p:animEffect transition="in" filter="fade">
                                      <p:cBhvr>
                                        <p:cTn id="35" dur="1000"/>
                                        <p:tgtEl>
                                          <p:spTgt spid="24"/>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strVal val="#ppt_w+.3"/>
                                          </p:val>
                                        </p:tav>
                                        <p:tav tm="100000">
                                          <p:val>
                                            <p:strVal val="#ppt_w"/>
                                          </p:val>
                                        </p:tav>
                                      </p:tavLst>
                                    </p:anim>
                                    <p:anim calcmode="lin" valueType="num">
                                      <p:cBhvr>
                                        <p:cTn id="44" dur="1000" fill="hold"/>
                                        <p:tgtEl>
                                          <p:spTgt spid="13"/>
                                        </p:tgtEl>
                                        <p:attrNameLst>
                                          <p:attrName>ppt_h</p:attrName>
                                        </p:attrNameLst>
                                      </p:cBhvr>
                                      <p:tavLst>
                                        <p:tav tm="0">
                                          <p:val>
                                            <p:strVal val="#ppt_h"/>
                                          </p:val>
                                        </p:tav>
                                        <p:tav tm="100000">
                                          <p:val>
                                            <p:strVal val="#ppt_h"/>
                                          </p:val>
                                        </p:tav>
                                      </p:tavLst>
                                    </p:anim>
                                    <p:animEffect transition="in" filter="fade">
                                      <p:cBhvr>
                                        <p:cTn id="45" dur="1000"/>
                                        <p:tgtEl>
                                          <p:spTgt spid="13"/>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strVal val="#ppt_w+.3"/>
                                          </p:val>
                                        </p:tav>
                                        <p:tav tm="100000">
                                          <p:val>
                                            <p:strVal val="#ppt_w"/>
                                          </p:val>
                                        </p:tav>
                                      </p:tavLst>
                                    </p:anim>
                                    <p:anim calcmode="lin" valueType="num">
                                      <p:cBhvr>
                                        <p:cTn id="49" dur="1000" fill="hold"/>
                                        <p:tgtEl>
                                          <p:spTgt spid="14"/>
                                        </p:tgtEl>
                                        <p:attrNameLst>
                                          <p:attrName>ppt_h</p:attrName>
                                        </p:attrNameLst>
                                      </p:cBhvr>
                                      <p:tavLst>
                                        <p:tav tm="0">
                                          <p:val>
                                            <p:strVal val="#ppt_h"/>
                                          </p:val>
                                        </p:tav>
                                        <p:tav tm="100000">
                                          <p:val>
                                            <p:strVal val="#ppt_h"/>
                                          </p:val>
                                        </p:tav>
                                      </p:tavLst>
                                    </p:anim>
                                    <p:animEffect transition="in" filter="fade">
                                      <p:cBhvr>
                                        <p:cTn id="50" dur="1000"/>
                                        <p:tgtEl>
                                          <p:spTgt spid="14"/>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strVal val="#ppt_w+.3"/>
                                          </p:val>
                                        </p:tav>
                                        <p:tav tm="100000">
                                          <p:val>
                                            <p:strVal val="#ppt_w"/>
                                          </p:val>
                                        </p:tav>
                                      </p:tavLst>
                                    </p:anim>
                                    <p:anim calcmode="lin" valueType="num">
                                      <p:cBhvr>
                                        <p:cTn id="54" dur="1000" fill="hold"/>
                                        <p:tgtEl>
                                          <p:spTgt spid="15"/>
                                        </p:tgtEl>
                                        <p:attrNameLst>
                                          <p:attrName>ppt_h</p:attrName>
                                        </p:attrNameLst>
                                      </p:cBhvr>
                                      <p:tavLst>
                                        <p:tav tm="0">
                                          <p:val>
                                            <p:strVal val="#ppt_h"/>
                                          </p:val>
                                        </p:tav>
                                        <p:tav tm="100000">
                                          <p:val>
                                            <p:strVal val="#ppt_h"/>
                                          </p:val>
                                        </p:tav>
                                      </p:tavLst>
                                    </p:anim>
                                    <p:animEffect transition="in" filter="fade">
                                      <p:cBhvr>
                                        <p:cTn id="55" dur="1000"/>
                                        <p:tgtEl>
                                          <p:spTgt spid="15"/>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1000" fill="hold"/>
                                        <p:tgtEl>
                                          <p:spTgt spid="26"/>
                                        </p:tgtEl>
                                        <p:attrNameLst>
                                          <p:attrName>ppt_w</p:attrName>
                                        </p:attrNameLst>
                                      </p:cBhvr>
                                      <p:tavLst>
                                        <p:tav tm="0">
                                          <p:val>
                                            <p:strVal val="#ppt_w+.3"/>
                                          </p:val>
                                        </p:tav>
                                        <p:tav tm="100000">
                                          <p:val>
                                            <p:strVal val="#ppt_w"/>
                                          </p:val>
                                        </p:tav>
                                      </p:tavLst>
                                    </p:anim>
                                    <p:anim calcmode="lin" valueType="num">
                                      <p:cBhvr>
                                        <p:cTn id="59" dur="1000" fill="hold"/>
                                        <p:tgtEl>
                                          <p:spTgt spid="26"/>
                                        </p:tgtEl>
                                        <p:attrNameLst>
                                          <p:attrName>ppt_h</p:attrName>
                                        </p:attrNameLst>
                                      </p:cBhvr>
                                      <p:tavLst>
                                        <p:tav tm="0">
                                          <p:val>
                                            <p:strVal val="#ppt_h"/>
                                          </p:val>
                                        </p:tav>
                                        <p:tav tm="100000">
                                          <p:val>
                                            <p:strVal val="#ppt_h"/>
                                          </p:val>
                                        </p:tav>
                                      </p:tavLst>
                                    </p:anim>
                                    <p:animEffect transition="in" filter="fade">
                                      <p:cBhvr>
                                        <p:cTn id="60" dur="1000"/>
                                        <p:tgtEl>
                                          <p:spTgt spid="26"/>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1000" fill="hold"/>
                                        <p:tgtEl>
                                          <p:spTgt spid="27"/>
                                        </p:tgtEl>
                                        <p:attrNameLst>
                                          <p:attrName>ppt_w</p:attrName>
                                        </p:attrNameLst>
                                      </p:cBhvr>
                                      <p:tavLst>
                                        <p:tav tm="0">
                                          <p:val>
                                            <p:strVal val="#ppt_w+.3"/>
                                          </p:val>
                                        </p:tav>
                                        <p:tav tm="100000">
                                          <p:val>
                                            <p:strVal val="#ppt_w"/>
                                          </p:val>
                                        </p:tav>
                                      </p:tavLst>
                                    </p:anim>
                                    <p:anim calcmode="lin" valueType="num">
                                      <p:cBhvr>
                                        <p:cTn id="64" dur="1000" fill="hold"/>
                                        <p:tgtEl>
                                          <p:spTgt spid="27"/>
                                        </p:tgtEl>
                                        <p:attrNameLst>
                                          <p:attrName>ppt_h</p:attrName>
                                        </p:attrNameLst>
                                      </p:cBhvr>
                                      <p:tavLst>
                                        <p:tav tm="0">
                                          <p:val>
                                            <p:strVal val="#ppt_h"/>
                                          </p:val>
                                        </p:tav>
                                        <p:tav tm="100000">
                                          <p:val>
                                            <p:strVal val="#ppt_h"/>
                                          </p:val>
                                        </p:tav>
                                      </p:tavLst>
                                    </p:anim>
                                    <p:animEffect transition="in" filter="fade">
                                      <p:cBhvr>
                                        <p:cTn id="65" dur="1000"/>
                                        <p:tgtEl>
                                          <p:spTgt spid="27"/>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1000" fill="hold"/>
                                        <p:tgtEl>
                                          <p:spTgt spid="28"/>
                                        </p:tgtEl>
                                        <p:attrNameLst>
                                          <p:attrName>ppt_w</p:attrName>
                                        </p:attrNameLst>
                                      </p:cBhvr>
                                      <p:tavLst>
                                        <p:tav tm="0">
                                          <p:val>
                                            <p:strVal val="#ppt_w+.3"/>
                                          </p:val>
                                        </p:tav>
                                        <p:tav tm="100000">
                                          <p:val>
                                            <p:strVal val="#ppt_w"/>
                                          </p:val>
                                        </p:tav>
                                      </p:tavLst>
                                    </p:anim>
                                    <p:anim calcmode="lin" valueType="num">
                                      <p:cBhvr>
                                        <p:cTn id="69" dur="1000" fill="hold"/>
                                        <p:tgtEl>
                                          <p:spTgt spid="28"/>
                                        </p:tgtEl>
                                        <p:attrNameLst>
                                          <p:attrName>ppt_h</p:attrName>
                                        </p:attrNameLst>
                                      </p:cBhvr>
                                      <p:tavLst>
                                        <p:tav tm="0">
                                          <p:val>
                                            <p:strVal val="#ppt_h"/>
                                          </p:val>
                                        </p:tav>
                                        <p:tav tm="100000">
                                          <p:val>
                                            <p:strVal val="#ppt_h"/>
                                          </p:val>
                                        </p:tav>
                                      </p:tavLst>
                                    </p:anim>
                                    <p:animEffect transition="in" filter="fade">
                                      <p:cBhvr>
                                        <p:cTn id="70" dur="1000"/>
                                        <p:tgtEl>
                                          <p:spTgt spid="28"/>
                                        </p:tgtEl>
                                      </p:cBhvr>
                                    </p:animEffect>
                                  </p:childTnLst>
                                </p:cTn>
                              </p:par>
                              <p:par>
                                <p:cTn id="71" presetID="42"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1000"/>
                                        <p:tgtEl>
                                          <p:spTgt spid="31"/>
                                        </p:tgtEl>
                                      </p:cBhvr>
                                    </p:animEffect>
                                    <p:anim calcmode="lin" valueType="num">
                                      <p:cBhvr>
                                        <p:cTn id="74" dur="1000" fill="hold"/>
                                        <p:tgtEl>
                                          <p:spTgt spid="31"/>
                                        </p:tgtEl>
                                        <p:attrNameLst>
                                          <p:attrName>ppt_x</p:attrName>
                                        </p:attrNameLst>
                                      </p:cBhvr>
                                      <p:tavLst>
                                        <p:tav tm="0">
                                          <p:val>
                                            <p:strVal val="#ppt_x"/>
                                          </p:val>
                                        </p:tav>
                                        <p:tav tm="100000">
                                          <p:val>
                                            <p:strVal val="#ppt_x"/>
                                          </p:val>
                                        </p:tav>
                                      </p:tavLst>
                                    </p:anim>
                                    <p:anim calcmode="lin" valueType="num">
                                      <p:cBhvr>
                                        <p:cTn id="75" dur="1000" fill="hold"/>
                                        <p:tgtEl>
                                          <p:spTgt spid="3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1000"/>
                                        <p:tgtEl>
                                          <p:spTgt spid="32"/>
                                        </p:tgtEl>
                                      </p:cBhvr>
                                    </p:animEffect>
                                    <p:anim calcmode="lin" valueType="num">
                                      <p:cBhvr>
                                        <p:cTn id="79" dur="1000" fill="hold"/>
                                        <p:tgtEl>
                                          <p:spTgt spid="32"/>
                                        </p:tgtEl>
                                        <p:attrNameLst>
                                          <p:attrName>ppt_x</p:attrName>
                                        </p:attrNameLst>
                                      </p:cBhvr>
                                      <p:tavLst>
                                        <p:tav tm="0">
                                          <p:val>
                                            <p:strVal val="#ppt_x"/>
                                          </p:val>
                                        </p:tav>
                                        <p:tav tm="100000">
                                          <p:val>
                                            <p:strVal val="#ppt_x"/>
                                          </p:val>
                                        </p:tav>
                                      </p:tavLst>
                                    </p:anim>
                                    <p:anim calcmode="lin" valueType="num">
                                      <p:cBhvr>
                                        <p:cTn id="80" dur="1000" fill="hold"/>
                                        <p:tgtEl>
                                          <p:spTgt spid="3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1000"/>
                                        <p:tgtEl>
                                          <p:spTgt spid="33"/>
                                        </p:tgtEl>
                                      </p:cBhvr>
                                    </p:animEffect>
                                    <p:anim calcmode="lin" valueType="num">
                                      <p:cBhvr>
                                        <p:cTn id="84" dur="1000" fill="hold"/>
                                        <p:tgtEl>
                                          <p:spTgt spid="33"/>
                                        </p:tgtEl>
                                        <p:attrNameLst>
                                          <p:attrName>ppt_x</p:attrName>
                                        </p:attrNameLst>
                                      </p:cBhvr>
                                      <p:tavLst>
                                        <p:tav tm="0">
                                          <p:val>
                                            <p:strVal val="#ppt_x"/>
                                          </p:val>
                                        </p:tav>
                                        <p:tav tm="100000">
                                          <p:val>
                                            <p:strVal val="#ppt_x"/>
                                          </p:val>
                                        </p:tav>
                                      </p:tavLst>
                                    </p:anim>
                                    <p:anim calcmode="lin" valueType="num">
                                      <p:cBhvr>
                                        <p:cTn id="85" dur="1000" fill="hold"/>
                                        <p:tgtEl>
                                          <p:spTgt spid="3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1000"/>
                                        <p:tgtEl>
                                          <p:spTgt spid="34"/>
                                        </p:tgtEl>
                                      </p:cBhvr>
                                    </p:animEffect>
                                    <p:anim calcmode="lin" valueType="num">
                                      <p:cBhvr>
                                        <p:cTn id="89" dur="1000" fill="hold"/>
                                        <p:tgtEl>
                                          <p:spTgt spid="34"/>
                                        </p:tgtEl>
                                        <p:attrNameLst>
                                          <p:attrName>ppt_x</p:attrName>
                                        </p:attrNameLst>
                                      </p:cBhvr>
                                      <p:tavLst>
                                        <p:tav tm="0">
                                          <p:val>
                                            <p:strVal val="#ppt_x"/>
                                          </p:val>
                                        </p:tav>
                                        <p:tav tm="100000">
                                          <p:val>
                                            <p:strVal val="#ppt_x"/>
                                          </p:val>
                                        </p:tav>
                                      </p:tavLst>
                                    </p:anim>
                                    <p:anim calcmode="lin" valueType="num">
                                      <p:cBhvr>
                                        <p:cTn id="9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603</Words>
  <Application>Microsoft Office PowerPoint</Application>
  <PresentationFormat>Widescreen</PresentationFormat>
  <Paragraphs>65</Paragraphs>
  <Slides>15</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UVN Mang Cau Nang</vt:lpstr>
      <vt:lpstr>Calibri Light</vt:lpstr>
      <vt:lpstr>Calibri</vt:lpstr>
      <vt:lpstr>SVN-Dancing Script</vt:lpstr>
      <vt:lpstr>UTM Avo</vt:lpstr>
      <vt:lpstr>UVN Hoa Tay 1</vt:lpstr>
      <vt:lpstr>Arial</vt:lpstr>
      <vt:lpstr>#9Slide05 Aphrodite Pro</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Windows User</cp:lastModifiedBy>
  <cp:revision>6</cp:revision>
  <dcterms:created xsi:type="dcterms:W3CDTF">2023-01-19T03:57:43Z</dcterms:created>
  <dcterms:modified xsi:type="dcterms:W3CDTF">2023-02-05T05:24:48Z</dcterms:modified>
</cp:coreProperties>
</file>