
<file path=[Content_Types].xml><?xml version="1.0" encoding="utf-8"?>
<Types xmlns="http://schemas.openxmlformats.org/package/2006/content-types">
  <Default Extension="bin" ContentType="application/vnd.ms-office.activeX"/>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activeX/activeX1.xml" ContentType="application/vnd.ms-office.activeX+xml"/>
  <Override PartName="/ppt/activeX/activeX2.xml" ContentType="application/vnd.ms-office.activeX+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Lst>
  <p:notesMasterIdLst>
    <p:notesMasterId r:id="rId25"/>
  </p:notesMasterIdLst>
  <p:sldIdLst>
    <p:sldId id="345" r:id="rId2"/>
    <p:sldId id="337" r:id="rId3"/>
    <p:sldId id="320" r:id="rId4"/>
    <p:sldId id="359" r:id="rId5"/>
    <p:sldId id="362" r:id="rId6"/>
    <p:sldId id="363" r:id="rId7"/>
    <p:sldId id="364" r:id="rId8"/>
    <p:sldId id="327" r:id="rId9"/>
    <p:sldId id="365" r:id="rId10"/>
    <p:sldId id="366" r:id="rId11"/>
    <p:sldId id="367" r:id="rId12"/>
    <p:sldId id="330" r:id="rId13"/>
    <p:sldId id="351" r:id="rId14"/>
    <p:sldId id="361" r:id="rId15"/>
    <p:sldId id="368" r:id="rId16"/>
    <p:sldId id="369" r:id="rId17"/>
    <p:sldId id="346" r:id="rId18"/>
    <p:sldId id="347" r:id="rId19"/>
    <p:sldId id="338" r:id="rId20"/>
    <p:sldId id="370" r:id="rId21"/>
    <p:sldId id="371" r:id="rId22"/>
    <p:sldId id="357" r:id="rId23"/>
    <p:sldId id="372" r:id="rId24"/>
  </p:sldIdLst>
  <p:sldSz cx="6858000" cy="5143500"/>
  <p:notesSz cx="6858000" cy="9144000"/>
  <p:embeddedFontLst>
    <p:embeddedFont>
      <p:font typeface="HP001" panose="020B0603050302020204" pitchFamily="34" charset="0"/>
      <p:regular r:id="rId26"/>
      <p:bold r:id="rId27"/>
    </p:embeddedFont>
    <p:embeddedFont>
      <p:font typeface="HP001 4 hàng" panose="020B0603050302020204" pitchFamily="34" charset="0"/>
      <p:regular r:id="rId28"/>
      <p:bold r:id="rId29"/>
    </p:embeddedFont>
    <p:embeddedFont>
      <p:font typeface="Kalam" panose="020B0604020202020204" charset="0"/>
      <p:regular r:id="rId30"/>
      <p:bold r:id="rId31"/>
    </p:embeddedFont>
    <p:embeddedFont>
      <p:font typeface="Montserrat" panose="02000505000000020004" pitchFamily="2" charset="0"/>
      <p:regular r:id="rId32"/>
      <p:bold r:id="rId33"/>
      <p:italic r:id="rId34"/>
      <p:boldItalic r:id="rId35"/>
    </p:embeddedFont>
    <p:embeddedFont>
      <p:font typeface="UTM Avo" panose="02040603050506020204" pitchFamily="18" charset="0"/>
      <p:regular r:id="rId36"/>
      <p:bold r:id="rId37"/>
      <p:italic r:id="rId38"/>
      <p:boldItalic r:id="rId39"/>
    </p:embeddedFont>
    <p:embeddedFont>
      <p:font typeface="UTM Cookies" panose="02040603050506020204" pitchFamily="18" charset="0"/>
      <p:regular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BEE7FB"/>
    <a:srgbClr val="B7D574"/>
    <a:srgbClr val="7EA131"/>
    <a:srgbClr val="8AB036"/>
    <a:srgbClr val="F95D51"/>
    <a:srgbClr val="FB4C43"/>
    <a:srgbClr val="96C2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506" autoAdjust="0"/>
  </p:normalViewPr>
  <p:slideViewPr>
    <p:cSldViewPr snapToGrid="0">
      <p:cViewPr varScale="1">
        <p:scale>
          <a:sx n="89" d="100"/>
          <a:sy n="89" d="100"/>
        </p:scale>
        <p:origin x="148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5381281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userDrawn="1">
  <p:cSld name="SECTION_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009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53321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40720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737639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76365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803959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96480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15025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844000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id="{6CBD5DB7-194E-4A45-833C-787C1694C717}"/>
              </a:ext>
            </a:extLst>
          </p:cNvPr>
          <p:cNvSpPr/>
          <p:nvPr userDrawn="1"/>
        </p:nvSpPr>
        <p:spPr>
          <a:xfrm>
            <a:off x="4710102" y="4888300"/>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cSld>
  <p:clrMap bg1="lt1" tx1="dk1" bg2="dk2" tx2="lt2" accent1="accent1" accent2="accent2" accent3="accent3" accent4="accent4" accent5="accent5" accent6="accent6" hlink="hlink" folHlink="folHlink"/>
  <p:sldLayoutIdLst>
    <p:sldLayoutId id="2147483649" r:id="rId1"/>
    <p:sldLayoutId id="2147483690" r:id="rId2"/>
    <p:sldLayoutId id="2147483685" r:id="rId3"/>
    <p:sldLayoutId id="2147483691" r:id="rId4"/>
    <p:sldLayoutId id="2147483687" r:id="rId5"/>
    <p:sldLayoutId id="2147483692" r:id="rId6"/>
    <p:sldLayoutId id="2147483686" r:id="rId7"/>
    <p:sldLayoutId id="2147483693" r:id="rId8"/>
    <p:sldLayoutId id="2147483688" r:id="rId9"/>
    <p:sldLayoutId id="214748369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7.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control" Target="../activeX/activeX1.xml"/><Relationship Id="rId7" Type="http://schemas.microsoft.com/office/2007/relationships/hdphoto" Target="../media/hdphoto11.wdp"/><Relationship Id="rId12" Type="http://schemas.openxmlformats.org/officeDocument/2006/relationships/image" Target="../media/image25.wmf"/><Relationship Id="rId2" Type="http://schemas.openxmlformats.org/officeDocument/2006/relationships/tags" Target="../tags/tag6.xml"/><Relationship Id="rId1" Type="http://schemas.openxmlformats.org/officeDocument/2006/relationships/vmlDrawing" Target="../drawings/vmlDrawing1.vml"/><Relationship Id="rId6" Type="http://schemas.openxmlformats.org/officeDocument/2006/relationships/image" Target="../media/image21.png"/><Relationship Id="rId11" Type="http://schemas.microsoft.com/office/2007/relationships/hdphoto" Target="../media/hdphoto8.wdp"/><Relationship Id="rId5" Type="http://schemas.openxmlformats.org/officeDocument/2006/relationships/slideLayout" Target="../slideLayouts/slideLayout1.xml"/><Relationship Id="rId10" Type="http://schemas.openxmlformats.org/officeDocument/2006/relationships/image" Target="../media/image18.png"/><Relationship Id="rId4" Type="http://schemas.openxmlformats.org/officeDocument/2006/relationships/control" Target="../activeX/activeX2.xml"/><Relationship Id="rId9" Type="http://schemas.microsoft.com/office/2007/relationships/hdphoto" Target="../media/hdphoto15.wdp"/></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7.xm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29.jpg"/><Relationship Id="rId5" Type="http://schemas.openxmlformats.org/officeDocument/2006/relationships/image" Target="../media/image28.png"/><Relationship Id="rId4" Type="http://schemas.microsoft.com/office/2007/relationships/hdphoto" Target="../media/hdphoto11.wdp"/></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1.xml"/><Relationship Id="rId1" Type="http://schemas.openxmlformats.org/officeDocument/2006/relationships/tags" Target="../tags/tag9.xml"/><Relationship Id="rId5" Type="http://schemas.microsoft.com/office/2007/relationships/hdphoto" Target="../media/hdphoto11.wdp"/><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xml"/><Relationship Id="rId1" Type="http://schemas.openxmlformats.org/officeDocument/2006/relationships/tags" Target="../tags/tag10.xml"/><Relationship Id="rId5" Type="http://schemas.microsoft.com/office/2007/relationships/hdphoto" Target="../media/hdphoto11.wdp"/><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11.xml"/><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12.xml"/><Relationship Id="rId6" Type="http://schemas.microsoft.com/office/2007/relationships/hdphoto" Target="../media/hdphoto4.wdp"/><Relationship Id="rId5" Type="http://schemas.openxmlformats.org/officeDocument/2006/relationships/image" Target="../media/image12.png"/><Relationship Id="rId4" Type="http://schemas.microsoft.com/office/2007/relationships/hdphoto" Target="../media/hdphoto11.wdp"/></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Layout" Target="../slideLayouts/slideLayout9.xml"/><Relationship Id="rId4" Type="http://schemas.microsoft.com/office/2007/relationships/hdphoto" Target="../media/hdphoto16.wdp"/></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3.xml"/><Relationship Id="rId6" Type="http://schemas.microsoft.com/office/2007/relationships/hdphoto" Target="../media/hdphoto3.wdp"/><Relationship Id="rId5" Type="http://schemas.openxmlformats.org/officeDocument/2006/relationships/image" Target="../media/image11.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4.xml"/><Relationship Id="rId6" Type="http://schemas.microsoft.com/office/2007/relationships/hdphoto" Target="../media/hdphoto4.wdp"/><Relationship Id="rId5" Type="http://schemas.openxmlformats.org/officeDocument/2006/relationships/image" Target="../media/image12.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9.xml"/><Relationship Id="rId6" Type="http://schemas.microsoft.com/office/2007/relationships/hdphoto" Target="../media/hdphoto6.wdp"/><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9.xml"/><Relationship Id="rId6" Type="http://schemas.microsoft.com/office/2007/relationships/hdphoto" Target="../media/hdphoto6.wdp"/><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9.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13" Type="http://schemas.microsoft.com/office/2007/relationships/hdphoto" Target="../media/hdphoto11.wdp"/><Relationship Id="rId3" Type="http://schemas.openxmlformats.org/officeDocument/2006/relationships/notesSlide" Target="../notesSlides/notesSlide1.xml"/><Relationship Id="rId7" Type="http://schemas.microsoft.com/office/2007/relationships/hdphoto" Target="../media/hdphoto8.wdp"/><Relationship Id="rId12"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18.png"/><Relationship Id="rId11" Type="http://schemas.microsoft.com/office/2007/relationships/hdphoto" Target="../media/hdphoto10.wdp"/><Relationship Id="rId5" Type="http://schemas.microsoft.com/office/2007/relationships/hdphoto" Target="../media/hdphoto7.wdp"/><Relationship Id="rId10" Type="http://schemas.openxmlformats.org/officeDocument/2006/relationships/image" Target="../media/image20.png"/><Relationship Id="rId4" Type="http://schemas.openxmlformats.org/officeDocument/2006/relationships/image" Target="../media/image17.png"/><Relationship Id="rId9" Type="http://schemas.microsoft.com/office/2007/relationships/hdphoto" Target="../media/hdphoto9.wdp"/></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hdphoto" Target="../media/hdphoto12.wdp"/><Relationship Id="rId7" Type="http://schemas.microsoft.com/office/2007/relationships/hdphoto" Target="../media/hdphoto14.wdp"/><Relationship Id="rId2" Type="http://schemas.openxmlformats.org/officeDocument/2006/relationships/image" Target="../media/image22.png"/><Relationship Id="rId1" Type="http://schemas.openxmlformats.org/officeDocument/2006/relationships/slideLayout" Target="../slideLayouts/slideLayout9.xml"/><Relationship Id="rId6" Type="http://schemas.openxmlformats.org/officeDocument/2006/relationships/image" Target="../media/image24.png"/><Relationship Id="rId5" Type="http://schemas.microsoft.com/office/2007/relationships/hdphoto" Target="../media/hdphoto13.wdp"/><Relationship Id="rId4" Type="http://schemas.openxmlformats.org/officeDocument/2006/relationships/image" Target="../media/image23.png"/><Relationship Id="rId9" Type="http://schemas.microsoft.com/office/2007/relationships/hdphoto" Target="../media/hdphoto1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6FBF10-BC0D-4914-8E62-5AEE3D96C63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658679" y="214391"/>
            <a:ext cx="4710222" cy="4624408"/>
          </a:xfrm>
          <a:prstGeom prst="ellipse">
            <a:avLst/>
          </a:prstGeom>
        </p:spPr>
      </p:pic>
      <p:pic>
        <p:nvPicPr>
          <p:cNvPr id="1026" name="Picture 2" descr="Bộ SGK Lớp 6 - Kết nối tri thức với cuộc sống - Công ty Cổ phần Đầu tư và  Phát triển Giáo dục Phương Nam">
            <a:extLst>
              <a:ext uri="{FF2B5EF4-FFF2-40B4-BE49-F238E27FC236}">
                <a16:creationId xmlns:a16="http://schemas.microsoft.com/office/drawing/2014/main" id="{D1A59C5F-5E2A-465C-A839-19558C4E4B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481" y="372137"/>
            <a:ext cx="1286541" cy="128654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65074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794361-FF6D-42FE-A073-E795A8CF1F02}"/>
              </a:ext>
            </a:extLst>
          </p:cNvPr>
          <p:cNvSpPr txBox="1"/>
          <p:nvPr/>
        </p:nvSpPr>
        <p:spPr>
          <a:xfrm>
            <a:off x="431418" y="1138825"/>
            <a:ext cx="5971102" cy="735842"/>
          </a:xfrm>
          <a:prstGeom prst="rect">
            <a:avLst/>
          </a:prstGeom>
          <a:noFill/>
        </p:spPr>
        <p:txBody>
          <a:bodyPr wrap="square" rtlCol="0">
            <a:spAutoFit/>
          </a:bodyPr>
          <a:lstStyle/>
          <a:p>
            <a:pPr algn="just">
              <a:lnSpc>
                <a:spcPct val="150000"/>
              </a:lnSpc>
            </a:pPr>
            <a:r>
              <a:rPr lang="vi-VN" sz="1500" dirty="0">
                <a:solidFill>
                  <a:srgbClr val="FF0000"/>
                </a:solidFill>
                <a:latin typeface="UTM Avo" panose="02040603050506020204" pitchFamily="18" charset="0"/>
                <a:sym typeface="Wingdings" panose="05000000000000000000" pitchFamily="2" charset="2"/>
              </a:rPr>
              <a:t> </a:t>
            </a:r>
            <a:r>
              <a:rPr lang="vi-VN" sz="1500" dirty="0">
                <a:solidFill>
                  <a:srgbClr val="FF0000"/>
                </a:solidFill>
                <a:latin typeface="UTM Avo" panose="02040603050506020204" pitchFamily="18" charset="0"/>
              </a:rPr>
              <a:t>Cuối cùng, voi em đã làm theo lời khuyên của voi anh. Sau khi bỏ sừng và râu đi, voi em thấy mình xinh đẹp hẳn lên.</a:t>
            </a:r>
          </a:p>
        </p:txBody>
      </p:sp>
      <p:sp>
        <p:nvSpPr>
          <p:cNvPr id="3" name="TextBox 2">
            <a:extLst>
              <a:ext uri="{FF2B5EF4-FFF2-40B4-BE49-F238E27FC236}">
                <a16:creationId xmlns:a16="http://schemas.microsoft.com/office/drawing/2014/main" id="{6E3178D4-6330-44CF-B6EF-44F70A51AB65}"/>
              </a:ext>
            </a:extLst>
          </p:cNvPr>
          <p:cNvSpPr txBox="1"/>
          <p:nvPr/>
        </p:nvSpPr>
        <p:spPr>
          <a:xfrm>
            <a:off x="455481" y="462148"/>
            <a:ext cx="5872671" cy="735842"/>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3.</a:t>
            </a:r>
            <a:r>
              <a:rPr lang="vi-VN" sz="1500" dirty="0">
                <a:latin typeface="UTM Avo" panose="02040603050506020204" pitchFamily="18" charset="0"/>
              </a:rPr>
              <a:t> Cuối cùng, voi em đã làm theo lời khuyên của ai? Kết quả như thế nào?</a:t>
            </a:r>
          </a:p>
        </p:txBody>
      </p:sp>
      <p:sp>
        <p:nvSpPr>
          <p:cNvPr id="4" name="TextBox 3">
            <a:extLst>
              <a:ext uri="{FF2B5EF4-FFF2-40B4-BE49-F238E27FC236}">
                <a16:creationId xmlns:a16="http://schemas.microsoft.com/office/drawing/2014/main" id="{9D37FAF2-F470-4759-81AB-9B3EA75D87AE}"/>
              </a:ext>
            </a:extLst>
          </p:cNvPr>
          <p:cNvSpPr txBox="1"/>
          <p:nvPr/>
        </p:nvSpPr>
        <p:spPr>
          <a:xfrm>
            <a:off x="431418" y="1877524"/>
            <a:ext cx="5872671"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4.</a:t>
            </a:r>
            <a:r>
              <a:rPr lang="vi-VN" sz="1500" dirty="0">
                <a:latin typeface="UTM Avo" panose="02040603050506020204" pitchFamily="18" charset="0"/>
              </a:rPr>
              <a:t> Em học được điều gì từ câu chuyện của voi em?</a:t>
            </a:r>
          </a:p>
        </p:txBody>
      </p:sp>
      <p:pic>
        <p:nvPicPr>
          <p:cNvPr id="5" name="Picture 4">
            <a:extLst>
              <a:ext uri="{FF2B5EF4-FFF2-40B4-BE49-F238E27FC236}">
                <a16:creationId xmlns:a16="http://schemas.microsoft.com/office/drawing/2014/main" id="{E393DF4B-9063-4F30-AFB4-2C9302134FF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1222800" y="3002471"/>
            <a:ext cx="4412400" cy="1729123"/>
          </a:xfrm>
          <a:prstGeom prst="rect">
            <a:avLst/>
          </a:prstGeom>
        </p:spPr>
      </p:pic>
      <p:grpSp>
        <p:nvGrpSpPr>
          <p:cNvPr id="6" name="Group 5">
            <a:extLst>
              <a:ext uri="{FF2B5EF4-FFF2-40B4-BE49-F238E27FC236}">
                <a16:creationId xmlns:a16="http://schemas.microsoft.com/office/drawing/2014/main" id="{A07FBCC3-5ABA-4DEB-AA53-1EA369220EB4}"/>
              </a:ext>
            </a:extLst>
          </p:cNvPr>
          <p:cNvGrpSpPr/>
          <p:nvPr/>
        </p:nvGrpSpPr>
        <p:grpSpPr>
          <a:xfrm>
            <a:off x="1594189" y="2383024"/>
            <a:ext cx="3810563" cy="602597"/>
            <a:chOff x="1594189" y="2270452"/>
            <a:chExt cx="3810563" cy="602597"/>
          </a:xfrm>
        </p:grpSpPr>
        <p:sp>
          <p:nvSpPr>
            <p:cNvPr id="7" name="Rectangle: Rounded Corners 6">
              <a:extLst>
                <a:ext uri="{FF2B5EF4-FFF2-40B4-BE49-F238E27FC236}">
                  <a16:creationId xmlns:a16="http://schemas.microsoft.com/office/drawing/2014/main" id="{BE82F17D-D7F7-488D-AEE6-F71868913B58}"/>
                </a:ext>
              </a:extLst>
            </p:cNvPr>
            <p:cNvSpPr/>
            <p:nvPr/>
          </p:nvSpPr>
          <p:spPr>
            <a:xfrm>
              <a:off x="1704975" y="2270452"/>
              <a:ext cx="3558836" cy="602597"/>
            </a:xfrm>
            <a:prstGeom prst="roundRect">
              <a:avLst/>
            </a:prstGeom>
            <a:solidFill>
              <a:schemeClr val="accent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TextBox 7">
              <a:extLst>
                <a:ext uri="{FF2B5EF4-FFF2-40B4-BE49-F238E27FC236}">
                  <a16:creationId xmlns:a16="http://schemas.microsoft.com/office/drawing/2014/main" id="{85476D79-532C-4239-B0E8-AC1501305745}"/>
                </a:ext>
              </a:extLst>
            </p:cNvPr>
            <p:cNvSpPr txBox="1"/>
            <p:nvPr/>
          </p:nvSpPr>
          <p:spPr>
            <a:xfrm>
              <a:off x="1594189" y="2287302"/>
              <a:ext cx="3810563" cy="553998"/>
            </a:xfrm>
            <a:prstGeom prst="rect">
              <a:avLst/>
            </a:prstGeom>
            <a:noFill/>
          </p:spPr>
          <p:txBody>
            <a:bodyPr wrap="square" rtlCol="0">
              <a:spAutoFit/>
            </a:bodyPr>
            <a:lstStyle/>
            <a:p>
              <a:pPr algn="ctr"/>
              <a:r>
                <a:rPr lang="vi-VN" sz="1500" dirty="0">
                  <a:solidFill>
                    <a:srgbClr val="002060"/>
                  </a:solidFill>
                  <a:latin typeface="UTM Avo" panose="02040603050506020204" pitchFamily="18" charset="0"/>
                  <a:sym typeface="Wingdings" panose="05000000000000000000" pitchFamily="2" charset="2"/>
                </a:rPr>
                <a:t>Mình chỉ xinh đẹp khi là chính mình. Hãy tự tin vào vẻ đẹp của bản thân.</a:t>
              </a:r>
              <a:endParaRPr lang="vi-VN" sz="1500" dirty="0">
                <a:solidFill>
                  <a:srgbClr val="002060"/>
                </a:solidFill>
                <a:latin typeface="UTM Avo" panose="02040603050506020204" pitchFamily="18" charset="0"/>
              </a:endParaRPr>
            </a:p>
          </p:txBody>
        </p:sp>
      </p:grpSp>
    </p:spTree>
    <p:extLst>
      <p:ext uri="{BB962C8B-B14F-4D97-AF65-F5344CB8AC3E}">
        <p14:creationId xmlns:p14="http://schemas.microsoft.com/office/powerpoint/2010/main" val="3959545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ppt_w</p:attrName>
                                        </p:attrNameLst>
                                      </p:cBhvr>
                                      <p:tavLst>
                                        <p:tav tm="0">
                                          <p:val>
                                            <p:fltVal val="0"/>
                                          </p:val>
                                        </p:tav>
                                        <p:tav tm="100000">
                                          <p:val>
                                            <p:strVal val="#ppt_w"/>
                                          </p:val>
                                        </p:tav>
                                      </p:tavLst>
                                    </p:anim>
                                    <p:anim calcmode="lin" valueType="num">
                                      <p:cBhvr>
                                        <p:cTn id="27" dur="1000" fill="hold"/>
                                        <p:tgtEl>
                                          <p:spTgt spid="6"/>
                                        </p:tgtEl>
                                        <p:attrNameLst>
                                          <p:attrName>ppt_h</p:attrName>
                                        </p:attrNameLst>
                                      </p:cBhvr>
                                      <p:tavLst>
                                        <p:tav tm="0">
                                          <p:val>
                                            <p:fltVal val="0"/>
                                          </p:val>
                                        </p:tav>
                                        <p:tav tm="100000">
                                          <p:val>
                                            <p:strVal val="#ppt_h"/>
                                          </p:val>
                                        </p:tav>
                                      </p:tavLst>
                                    </p:anim>
                                    <p:anim calcmode="lin" valueType="num">
                                      <p:cBhvr>
                                        <p:cTn id="28" dur="1000" fill="hold"/>
                                        <p:tgtEl>
                                          <p:spTgt spid="6"/>
                                        </p:tgtEl>
                                        <p:attrNameLst>
                                          <p:attrName>style.rotation</p:attrName>
                                        </p:attrNameLst>
                                      </p:cBhvr>
                                      <p:tavLst>
                                        <p:tav tm="0">
                                          <p:val>
                                            <p:fltVal val="90"/>
                                          </p:val>
                                        </p:tav>
                                        <p:tav tm="100000">
                                          <p:val>
                                            <p:fltVal val="0"/>
                                          </p:val>
                                        </p:tav>
                                      </p:tavLst>
                                    </p:anim>
                                    <p:animEffect transition="in" filter="fade">
                                      <p:cBhvr>
                                        <p:cTn id="2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5B687A-C5D5-4AA2-BF7F-424AD8B6B84B}"/>
              </a:ext>
            </a:extLst>
          </p:cNvPr>
          <p:cNvSpPr txBox="1"/>
          <p:nvPr/>
        </p:nvSpPr>
        <p:spPr>
          <a:xfrm>
            <a:off x="1256202" y="354437"/>
            <a:ext cx="2782398" cy="453907"/>
          </a:xfrm>
          <a:prstGeom prst="rect">
            <a:avLst/>
          </a:prstGeom>
          <a:noFill/>
        </p:spPr>
        <p:txBody>
          <a:bodyPr wrap="square" rtlCol="0">
            <a:spAutoFit/>
          </a:bodyPr>
          <a:lstStyle/>
          <a:p>
            <a:pPr>
              <a:lnSpc>
                <a:spcPct val="150000"/>
              </a:lnSpc>
            </a:pPr>
            <a:r>
              <a:rPr lang="vi-VN" sz="1800" b="1" dirty="0">
                <a:solidFill>
                  <a:srgbClr val="17479D"/>
                </a:solidFill>
                <a:latin typeface="UTM Avo" panose="02040603050506020204" pitchFamily="18" charset="0"/>
              </a:rPr>
              <a:t>LUYỆN ĐỌC LẠI</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B17CCAFE-554B-4298-91F8-752683DD75D4}"/>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73894" y="432107"/>
            <a:ext cx="582308" cy="525172"/>
          </a:xfrm>
          <a:prstGeom prst="rect">
            <a:avLst/>
          </a:prstGeom>
        </p:spPr>
      </p:pic>
      <p:sp>
        <p:nvSpPr>
          <p:cNvPr id="4" name="TextBox 3">
            <a:extLst>
              <a:ext uri="{FF2B5EF4-FFF2-40B4-BE49-F238E27FC236}">
                <a16:creationId xmlns:a16="http://schemas.microsoft.com/office/drawing/2014/main" id="{5C331BA4-100C-44E6-AEFE-F23C99D5938F}"/>
              </a:ext>
            </a:extLst>
          </p:cNvPr>
          <p:cNvSpPr txBox="1"/>
          <p:nvPr/>
        </p:nvSpPr>
        <p:spPr>
          <a:xfrm>
            <a:off x="746082" y="627869"/>
            <a:ext cx="5365827" cy="413703"/>
          </a:xfrm>
          <a:prstGeom prst="rect">
            <a:avLst/>
          </a:prstGeom>
          <a:noFill/>
        </p:spPr>
        <p:txBody>
          <a:bodyPr wrap="square" rtlCol="0">
            <a:spAutoFit/>
          </a:bodyPr>
          <a:lstStyle/>
          <a:p>
            <a:pPr algn="ctr">
              <a:lnSpc>
                <a:spcPct val="150000"/>
              </a:lnSpc>
            </a:pPr>
            <a:r>
              <a:rPr lang="vi-VN" sz="1600" b="1" dirty="0">
                <a:solidFill>
                  <a:schemeClr val="accent1">
                    <a:lumMod val="50000"/>
                  </a:schemeClr>
                </a:solidFill>
                <a:latin typeface="UTM Avo" panose="02040603050506020204" pitchFamily="18" charset="0"/>
              </a:rPr>
              <a:t>Em có xinh không?</a:t>
            </a:r>
            <a:endParaRPr lang="en-US" sz="1600" b="1" dirty="0">
              <a:solidFill>
                <a:schemeClr val="accent1">
                  <a:lumMod val="50000"/>
                </a:schemeClr>
              </a:solidFill>
              <a:latin typeface="UTM Avo" panose="02040603050506020204" pitchFamily="18" charset="0"/>
            </a:endParaRPr>
          </a:p>
        </p:txBody>
      </p:sp>
      <p:sp>
        <p:nvSpPr>
          <p:cNvPr id="5" name="TextBox 4">
            <a:extLst>
              <a:ext uri="{FF2B5EF4-FFF2-40B4-BE49-F238E27FC236}">
                <a16:creationId xmlns:a16="http://schemas.microsoft.com/office/drawing/2014/main" id="{8912C856-9865-4F6C-B999-73C2CDABDF9E}"/>
              </a:ext>
            </a:extLst>
          </p:cNvPr>
          <p:cNvSpPr txBox="1"/>
          <p:nvPr/>
        </p:nvSpPr>
        <p:spPr>
          <a:xfrm>
            <a:off x="592011" y="965711"/>
            <a:ext cx="5673967" cy="3931076"/>
          </a:xfrm>
          <a:prstGeom prst="rect">
            <a:avLst/>
          </a:prstGeom>
          <a:noFill/>
        </p:spPr>
        <p:txBody>
          <a:bodyPr wrap="square" rtlCol="0">
            <a:spAutoFit/>
          </a:bodyPr>
          <a:lstStyle/>
          <a:p>
            <a:pPr algn="just">
              <a:lnSpc>
                <a:spcPct val="110000"/>
              </a:lnSpc>
            </a:pPr>
            <a:r>
              <a:rPr lang="vi-VN" sz="1200" dirty="0">
                <a:latin typeface="UTM Avo" panose="02040603050506020204" pitchFamily="18" charset="0"/>
              </a:rPr>
              <a:t>      Voi em thích mặc đẹp và thích được khen xinh. Ở nhà, voi em luôn hỏi anh: “Em có xinh không?”. Voi anh bao giờ cũng khen: “Em xinh lắm!”</a:t>
            </a:r>
          </a:p>
          <a:p>
            <a:pPr algn="just">
              <a:lnSpc>
                <a:spcPct val="110000"/>
              </a:lnSpc>
            </a:pPr>
            <a:r>
              <a:rPr lang="vi-VN" sz="1200" dirty="0">
                <a:latin typeface="UTM Avo" panose="02040603050506020204" pitchFamily="18" charset="0"/>
              </a:rPr>
              <a:t>      Một hôm, gặp hươu, voi em hỏi:</a:t>
            </a:r>
          </a:p>
          <a:p>
            <a:pPr algn="just">
              <a:lnSpc>
                <a:spcPct val="110000"/>
              </a:lnSpc>
            </a:pPr>
            <a:r>
              <a:rPr lang="vi-VN" sz="1200" dirty="0">
                <a:latin typeface="UTM Avo" panose="02040603050506020204" pitchFamily="18" charset="0"/>
              </a:rPr>
              <a:t>      - Em có xinh không?</a:t>
            </a:r>
          </a:p>
          <a:p>
            <a:pPr algn="just">
              <a:lnSpc>
                <a:spcPct val="110000"/>
              </a:lnSpc>
            </a:pPr>
            <a:r>
              <a:rPr lang="vi-VN" sz="1200" dirty="0">
                <a:latin typeface="UTM Avo" panose="02040603050506020204" pitchFamily="18" charset="0"/>
              </a:rPr>
              <a:t>      Hươu ngắm voi rồi lắc đầu:</a:t>
            </a:r>
          </a:p>
          <a:p>
            <a:pPr algn="just">
              <a:lnSpc>
                <a:spcPct val="110000"/>
              </a:lnSpc>
            </a:pPr>
            <a:r>
              <a:rPr lang="vi-VN" sz="1200" dirty="0">
                <a:latin typeface="UTM Avo" panose="02040603050506020204" pitchFamily="18" charset="0"/>
              </a:rPr>
              <a:t>      - Chưa xinh lắm vì em không có đôi sừng giống anh.</a:t>
            </a:r>
          </a:p>
          <a:p>
            <a:pPr algn="just">
              <a:lnSpc>
                <a:spcPct val="110000"/>
              </a:lnSpc>
            </a:pPr>
            <a:r>
              <a:rPr lang="vi-VN" sz="1200" dirty="0">
                <a:latin typeface="UTM Avo" panose="02040603050506020204" pitchFamily="18" charset="0"/>
              </a:rPr>
              <a:t>      Nghe vậy, voi nhặt vài cành cây khô, gài lên đầu rồi đi tiếp.</a:t>
            </a:r>
          </a:p>
          <a:p>
            <a:pPr algn="just">
              <a:lnSpc>
                <a:spcPct val="110000"/>
              </a:lnSpc>
            </a:pPr>
            <a:r>
              <a:rPr lang="vi-VN" sz="1200" dirty="0">
                <a:latin typeface="UTM Avo" panose="02040603050506020204" pitchFamily="18" charset="0"/>
              </a:rPr>
              <a:t>      Gặp dê, voi hỏi:</a:t>
            </a:r>
          </a:p>
          <a:p>
            <a:pPr algn="just">
              <a:lnSpc>
                <a:spcPct val="110000"/>
              </a:lnSpc>
            </a:pPr>
            <a:r>
              <a:rPr lang="vi-VN" sz="1200" dirty="0">
                <a:latin typeface="UTM Avo" panose="02040603050506020204" pitchFamily="18" charset="0"/>
              </a:rPr>
              <a:t>      - Em có xinh không?</a:t>
            </a:r>
          </a:p>
          <a:p>
            <a:pPr algn="just">
              <a:lnSpc>
                <a:spcPct val="110000"/>
              </a:lnSpc>
            </a:pPr>
            <a:r>
              <a:rPr lang="vi-VN" sz="1200" dirty="0">
                <a:latin typeface="UTM Avo" panose="02040603050506020204" pitchFamily="18" charset="0"/>
              </a:rPr>
              <a:t>      - Không, vì cậu không có bộ râu giống tôi.</a:t>
            </a:r>
          </a:p>
          <a:p>
            <a:pPr algn="just">
              <a:lnSpc>
                <a:spcPct val="110000"/>
              </a:lnSpc>
            </a:pPr>
            <a:r>
              <a:rPr lang="vi-VN" sz="1200" dirty="0">
                <a:latin typeface="UTM Avo" panose="02040603050506020204" pitchFamily="18" charset="0"/>
              </a:rPr>
              <a:t>      Voi liền nhổ một khóm cỏ dại bên đường, gắn vào cằm rồi về nhà.</a:t>
            </a:r>
          </a:p>
          <a:p>
            <a:pPr algn="just">
              <a:lnSpc>
                <a:spcPct val="110000"/>
              </a:lnSpc>
            </a:pPr>
            <a:r>
              <a:rPr lang="vi-VN" sz="1200" dirty="0">
                <a:latin typeface="UTM Avo" panose="02040603050506020204" pitchFamily="18" charset="0"/>
              </a:rPr>
              <a:t>      Về nhà với đôi sừng và bộ râu giả, voi em hớn hở hỏi anh:</a:t>
            </a:r>
          </a:p>
          <a:p>
            <a:pPr algn="just">
              <a:lnSpc>
                <a:spcPct val="110000"/>
              </a:lnSpc>
            </a:pPr>
            <a:r>
              <a:rPr lang="vi-VN" sz="1200" dirty="0">
                <a:latin typeface="UTM Avo" panose="02040603050506020204" pitchFamily="18" charset="0"/>
              </a:rPr>
              <a:t>      - Em có xinh hơn không?</a:t>
            </a:r>
          </a:p>
          <a:p>
            <a:pPr algn="just">
              <a:lnSpc>
                <a:spcPct val="110000"/>
              </a:lnSpc>
            </a:pPr>
            <a:r>
              <a:rPr lang="vi-VN" sz="1200" dirty="0">
                <a:latin typeface="UTM Avo" panose="02040603050506020204" pitchFamily="18" charset="0"/>
              </a:rPr>
              <a:t>      Voi anh nói:</a:t>
            </a:r>
          </a:p>
          <a:p>
            <a:pPr algn="just">
              <a:lnSpc>
                <a:spcPct val="110000"/>
              </a:lnSpc>
            </a:pPr>
            <a:r>
              <a:rPr lang="vi-VN" sz="1200" dirty="0">
                <a:latin typeface="UTM Avo" panose="02040603050506020204" pitchFamily="18" charset="0"/>
              </a:rPr>
              <a:t>      - Trời ơi, sao em lại thêm sừng và râu thế này? Xấu lắm!</a:t>
            </a:r>
          </a:p>
          <a:p>
            <a:pPr algn="just">
              <a:lnSpc>
                <a:spcPct val="110000"/>
              </a:lnSpc>
            </a:pPr>
            <a:r>
              <a:rPr lang="vi-VN" sz="1200" dirty="0">
                <a:latin typeface="UTM Avo" panose="02040603050506020204" pitchFamily="18" charset="0"/>
              </a:rPr>
              <a:t>      Voi em ngắm mình trong gương và thấy xấu thật. Sau khi bỏ sừng và râu đi, voi em thấy mình xinh đẹp hẳn lên. Giờ đây, voi em hiểu rằng mình chỉ xinh đẹp khi đúng là voi.</a:t>
            </a:r>
          </a:p>
          <a:p>
            <a:pPr algn="r">
              <a:lnSpc>
                <a:spcPct val="110000"/>
              </a:lnSpc>
            </a:pPr>
            <a:r>
              <a:rPr lang="vi-VN" sz="1200" dirty="0">
                <a:latin typeface="UTM Avo" panose="02040603050506020204" pitchFamily="18" charset="0"/>
              </a:rPr>
              <a:t>(Theo </a:t>
            </a:r>
            <a:r>
              <a:rPr lang="vi-VN" sz="1200" i="1" dirty="0">
                <a:latin typeface="UTM Avo" panose="02040603050506020204" pitchFamily="18" charset="0"/>
              </a:rPr>
              <a:t>Voi em đi tìm tự tin</a:t>
            </a:r>
            <a:r>
              <a:rPr lang="vi-VN" sz="1200" dirty="0">
                <a:latin typeface="UTM Avo" panose="02040603050506020204" pitchFamily="18" charset="0"/>
              </a:rPr>
              <a:t>)</a:t>
            </a:r>
            <a:endParaRPr lang="en-US" sz="1200" dirty="0">
              <a:latin typeface="UTM Avo" panose="02040603050506020204" pitchFamily="18" charset="0"/>
            </a:endParaRPr>
          </a:p>
        </p:txBody>
      </p:sp>
    </p:spTree>
    <p:extLst>
      <p:ext uri="{BB962C8B-B14F-4D97-AF65-F5344CB8AC3E}">
        <p14:creationId xmlns:p14="http://schemas.microsoft.com/office/powerpoint/2010/main" val="874690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600F577-F819-4602-BCEB-985221633540}"/>
              </a:ext>
            </a:extLst>
          </p:cNvPr>
          <p:cNvSpPr txBox="1"/>
          <p:nvPr/>
        </p:nvSpPr>
        <p:spPr>
          <a:xfrm>
            <a:off x="1662231" y="1367726"/>
            <a:ext cx="4737006" cy="553998"/>
          </a:xfrm>
          <a:prstGeom prst="rect">
            <a:avLst/>
          </a:prstGeom>
          <a:noFill/>
        </p:spPr>
        <p:txBody>
          <a:bodyPr wrap="square" rtlCol="0">
            <a:spAutoFit/>
          </a:bodyPr>
          <a:lstStyle/>
          <a:p>
            <a:pPr algn="just"/>
            <a:r>
              <a:rPr lang="vi-VN" sz="1500" b="1" dirty="0">
                <a:solidFill>
                  <a:schemeClr val="accent6">
                    <a:lumMod val="75000"/>
                  </a:schemeClr>
                </a:solidFill>
                <a:latin typeface="UTM Avo" panose="02040603050506020204" pitchFamily="18" charset="0"/>
              </a:rPr>
              <a:t>1. </a:t>
            </a:r>
            <a:r>
              <a:rPr lang="vi-VN" sz="1500" dirty="0">
                <a:latin typeface="UTM Avo" panose="02040603050506020204" pitchFamily="18" charset="0"/>
              </a:rPr>
              <a:t>Những từ ngữ nào sau đây chỉ hoạt động của voi em?</a:t>
            </a:r>
          </a:p>
        </p:txBody>
      </p:sp>
      <p:sp>
        <p:nvSpPr>
          <p:cNvPr id="12" name="TextBox 11">
            <a:extLst>
              <a:ext uri="{FF2B5EF4-FFF2-40B4-BE49-F238E27FC236}">
                <a16:creationId xmlns:a16="http://schemas.microsoft.com/office/drawing/2014/main" id="{090CBE52-488B-43ED-B921-C6338D91C5E2}"/>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LUYỆN TẬP</a:t>
            </a:r>
            <a:endParaRPr lang="en-US" sz="3600" dirty="0">
              <a:solidFill>
                <a:schemeClr val="accent2"/>
              </a:solidFill>
              <a:latin typeface="UTM Cookies" panose="02040603050506020204" pitchFamily="18" charset="0"/>
            </a:endParaRPr>
          </a:p>
        </p:txBody>
      </p:sp>
      <p:pic>
        <p:nvPicPr>
          <p:cNvPr id="30" name="Picture 29">
            <a:extLst>
              <a:ext uri="{FF2B5EF4-FFF2-40B4-BE49-F238E27FC236}">
                <a16:creationId xmlns:a16="http://schemas.microsoft.com/office/drawing/2014/main" id="{7959B8DB-0539-42BC-8255-AB2989472101}"/>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343774" y="314641"/>
            <a:ext cx="1332626" cy="1333184"/>
          </a:xfrm>
          <a:prstGeom prst="ellipse">
            <a:avLst/>
          </a:prstGeom>
          <a:ln w="19050">
            <a:noFill/>
          </a:ln>
        </p:spPr>
      </p:pic>
      <p:pic>
        <p:nvPicPr>
          <p:cNvPr id="3" name="Picture 2">
            <a:extLst>
              <a:ext uri="{FF2B5EF4-FFF2-40B4-BE49-F238E27FC236}">
                <a16:creationId xmlns:a16="http://schemas.microsoft.com/office/drawing/2014/main" id="{D0FBE766-468F-415A-B745-6171380E384B}"/>
              </a:ext>
            </a:extLst>
          </p:cNvPr>
          <p:cNvPicPr>
            <a:picLocks noChangeAspect="1"/>
          </p:cNvPicPr>
          <p:nvPr/>
        </p:nvPicPr>
        <p:blipFill>
          <a:blip r:embed="rId8">
            <a:clrChange>
              <a:clrFrom>
                <a:srgbClr val="FEFFFF"/>
              </a:clrFrom>
              <a:clrTo>
                <a:srgbClr val="FEFFFF">
                  <a:alpha val="0"/>
                </a:srgbClr>
              </a:clrTo>
            </a:clrChange>
            <a:extLst>
              <a:ext uri="{BEBA8EAE-BF5A-486C-A8C5-ECC9F3942E4B}">
                <a14:imgProps xmlns:a14="http://schemas.microsoft.com/office/drawing/2010/main">
                  <a14:imgLayer r:embed="rId9">
                    <a14:imgEffect>
                      <a14:sharpenSoften amount="25000"/>
                    </a14:imgEffect>
                    <a14:imgEffect>
                      <a14:saturation sat="200000"/>
                    </a14:imgEffect>
                  </a14:imgLayer>
                </a14:imgProps>
              </a:ext>
            </a:extLst>
          </a:blip>
          <a:stretch>
            <a:fillRect/>
          </a:stretch>
        </p:blipFill>
        <p:spPr>
          <a:xfrm>
            <a:off x="343775" y="1974752"/>
            <a:ext cx="6247526" cy="576695"/>
          </a:xfrm>
          <a:prstGeom prst="rect">
            <a:avLst/>
          </a:prstGeom>
        </p:spPr>
      </p:pic>
      <p:sp>
        <p:nvSpPr>
          <p:cNvPr id="5" name="Oval 4">
            <a:extLst>
              <a:ext uri="{FF2B5EF4-FFF2-40B4-BE49-F238E27FC236}">
                <a16:creationId xmlns:a16="http://schemas.microsoft.com/office/drawing/2014/main" id="{02B3188B-68B5-48EB-A278-DF5386EDB96D}"/>
              </a:ext>
            </a:extLst>
          </p:cNvPr>
          <p:cNvSpPr/>
          <p:nvPr/>
        </p:nvSpPr>
        <p:spPr>
          <a:xfrm>
            <a:off x="343774" y="1921724"/>
            <a:ext cx="1418351" cy="5539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1" name="Oval 30">
            <a:extLst>
              <a:ext uri="{FF2B5EF4-FFF2-40B4-BE49-F238E27FC236}">
                <a16:creationId xmlns:a16="http://schemas.microsoft.com/office/drawing/2014/main" id="{8595CB70-824C-44B9-8F74-6BEFF4FEC294}"/>
              </a:ext>
            </a:extLst>
          </p:cNvPr>
          <p:cNvSpPr/>
          <p:nvPr/>
        </p:nvSpPr>
        <p:spPr>
          <a:xfrm>
            <a:off x="1914524" y="1921724"/>
            <a:ext cx="1514476" cy="5539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4" name="Oval 33">
            <a:extLst>
              <a:ext uri="{FF2B5EF4-FFF2-40B4-BE49-F238E27FC236}">
                <a16:creationId xmlns:a16="http://schemas.microsoft.com/office/drawing/2014/main" id="{97CBB137-EB0B-48A9-9241-C85AE0228F77}"/>
              </a:ext>
            </a:extLst>
          </p:cNvPr>
          <p:cNvSpPr/>
          <p:nvPr/>
        </p:nvSpPr>
        <p:spPr>
          <a:xfrm>
            <a:off x="4433830" y="1895475"/>
            <a:ext cx="1324094" cy="6850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5" name="TextBox 34">
            <a:extLst>
              <a:ext uri="{FF2B5EF4-FFF2-40B4-BE49-F238E27FC236}">
                <a16:creationId xmlns:a16="http://schemas.microsoft.com/office/drawing/2014/main" id="{2F32293C-F65A-4822-BA05-08F90FEC94C0}"/>
              </a:ext>
            </a:extLst>
          </p:cNvPr>
          <p:cNvSpPr txBox="1"/>
          <p:nvPr/>
        </p:nvSpPr>
        <p:spPr>
          <a:xfrm>
            <a:off x="351323" y="2651644"/>
            <a:ext cx="6232430" cy="323165"/>
          </a:xfrm>
          <a:prstGeom prst="rect">
            <a:avLst/>
          </a:prstGeom>
          <a:noFill/>
        </p:spPr>
        <p:txBody>
          <a:bodyPr wrap="square" rtlCol="0">
            <a:spAutoFit/>
          </a:bodyPr>
          <a:lstStyle/>
          <a:p>
            <a:pPr algn="just"/>
            <a:r>
              <a:rPr lang="vi-VN" sz="1500" b="1" dirty="0">
                <a:solidFill>
                  <a:schemeClr val="accent6">
                    <a:lumMod val="75000"/>
                  </a:schemeClr>
                </a:solidFill>
                <a:latin typeface="UTM Avo" panose="02040603050506020204" pitchFamily="18" charset="0"/>
              </a:rPr>
              <a:t>2. </a:t>
            </a:r>
            <a:r>
              <a:rPr lang="vi-VN" sz="1500" dirty="0">
                <a:latin typeface="UTM Avo" panose="02040603050506020204" pitchFamily="18" charset="0"/>
              </a:rPr>
              <a:t>Nếu là voi anh, em sẽ nói gì sau khi voi em bỏ sừng và râu?</a:t>
            </a:r>
          </a:p>
        </p:txBody>
      </p:sp>
      <p:pic>
        <p:nvPicPr>
          <p:cNvPr id="36" name="Picture 35">
            <a:extLst>
              <a:ext uri="{FF2B5EF4-FFF2-40B4-BE49-F238E27FC236}">
                <a16:creationId xmlns:a16="http://schemas.microsoft.com/office/drawing/2014/main" id="{A479A6B0-9843-4E47-9FC7-8A273693093D}"/>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Effect>
                      <a14:saturation sat="200000"/>
                    </a14:imgEffect>
                  </a14:imgLayer>
                </a14:imgProps>
              </a:ext>
            </a:extLst>
          </a:blip>
          <a:stretch>
            <a:fillRect/>
          </a:stretch>
        </p:blipFill>
        <p:spPr>
          <a:xfrm flipH="1">
            <a:off x="593956" y="3056991"/>
            <a:ext cx="1320568" cy="1626201"/>
          </a:xfrm>
          <a:prstGeom prst="ellipse">
            <a:avLst/>
          </a:prstGeom>
          <a:ln w="19050">
            <a:solidFill>
              <a:srgbClr val="0070C0"/>
            </a:solidFill>
          </a:ln>
        </p:spPr>
      </p:pic>
      <p:sp>
        <p:nvSpPr>
          <p:cNvPr id="37" name="TextBox 36">
            <a:extLst>
              <a:ext uri="{FF2B5EF4-FFF2-40B4-BE49-F238E27FC236}">
                <a16:creationId xmlns:a16="http://schemas.microsoft.com/office/drawing/2014/main" id="{445284D9-05C2-46BA-A49C-3F1DE8D56F4E}"/>
              </a:ext>
            </a:extLst>
          </p:cNvPr>
          <p:cNvSpPr txBox="1"/>
          <p:nvPr/>
        </p:nvSpPr>
        <p:spPr>
          <a:xfrm>
            <a:off x="1868879" y="3086955"/>
            <a:ext cx="4574577" cy="374590"/>
          </a:xfrm>
          <a:prstGeom prst="rect">
            <a:avLst/>
          </a:prstGeom>
          <a:noFill/>
        </p:spPr>
        <p:txBody>
          <a:bodyPr wrap="square" rtlCol="0">
            <a:spAutoFit/>
          </a:bodyPr>
          <a:lstStyle/>
          <a:p>
            <a:pPr algn="just">
              <a:lnSpc>
                <a:spcPct val="150000"/>
              </a:lnSpc>
            </a:pPr>
            <a:r>
              <a:rPr lang="vi-VN" dirty="0">
                <a:solidFill>
                  <a:srgbClr val="FF0000"/>
                </a:solidFill>
                <a:latin typeface="UTM Avo" panose="02040603050506020204" pitchFamily="18" charset="0"/>
                <a:sym typeface="Wingdings" panose="05000000000000000000" pitchFamily="2" charset="2"/>
              </a:rPr>
              <a:t> </a:t>
            </a:r>
            <a:r>
              <a:rPr lang="vi-VN" dirty="0">
                <a:solidFill>
                  <a:srgbClr val="FF0000"/>
                </a:solidFill>
                <a:latin typeface="UTM Avo" panose="02040603050506020204" pitchFamily="18" charset="0"/>
              </a:rPr>
              <a:t>Em xinh lắm! Hãy luôn tự tin vào chính mình nhé!</a:t>
            </a:r>
          </a:p>
        </p:txBody>
      </p:sp>
    </p:spTree>
    <p:custDataLst>
      <p:tags r:id="rId2"/>
    </p:custDataLst>
    <p:controls>
      <mc:AlternateContent xmlns:mc="http://schemas.openxmlformats.org/markup-compatibility/2006">
        <mc:Choice xmlns:v="urn:schemas-microsoft-com:vml" Requires="v">
          <p:control spid="1030" name="TextBox1" r:id="rId3" imgW="4314960" imgH="371520"/>
        </mc:Choice>
        <mc:Fallback>
          <p:control name="TextBox1" r:id="rId3" imgW="4314960" imgH="371520">
            <p:pic>
              <p:nvPicPr>
                <p:cNvPr id="6" name="TextBox1">
                  <a:extLst>
                    <a:ext uri="{FF2B5EF4-FFF2-40B4-BE49-F238E27FC236}">
                      <a16:creationId xmlns:a16="http://schemas.microsoft.com/office/drawing/2014/main" id="{3E1A41A7-D48E-4BBD-9464-C9AADAE6B04D}"/>
                    </a:ext>
                  </a:extLst>
                </p:cNvPr>
                <p:cNvPicPr>
                  <a:picLocks/>
                </p:cNvPicPr>
                <p:nvPr/>
              </p:nvPicPr>
              <p:blipFill>
                <a:blip r:embed="rId12"/>
                <a:stretch>
                  <a:fillRect/>
                </a:stretch>
              </p:blipFill>
              <p:spPr>
                <a:xfrm>
                  <a:off x="2085975" y="3609975"/>
                  <a:ext cx="4313238" cy="374650"/>
                </a:xfrm>
                <a:prstGeom prst="rect">
                  <a:avLst/>
                </a:prstGeom>
              </p:spPr>
            </p:pic>
          </p:control>
        </mc:Fallback>
      </mc:AlternateContent>
      <mc:AlternateContent xmlns:mc="http://schemas.openxmlformats.org/markup-compatibility/2006">
        <mc:Choice xmlns:v="urn:schemas-microsoft-com:vml" Requires="v">
          <p:control spid="1031" name="TextBox2" r:id="rId4" imgW="4314960" imgH="371520"/>
        </mc:Choice>
        <mc:Fallback>
          <p:control name="TextBox2" r:id="rId4" imgW="4314960" imgH="371520">
            <p:pic>
              <p:nvPicPr>
                <p:cNvPr id="38" name="TextBox2">
                  <a:extLst>
                    <a:ext uri="{FF2B5EF4-FFF2-40B4-BE49-F238E27FC236}">
                      <a16:creationId xmlns:a16="http://schemas.microsoft.com/office/drawing/2014/main" id="{0A745B7D-5A77-4E65-ABA5-E3FBBA59E73F}"/>
                    </a:ext>
                  </a:extLst>
                </p:cNvPr>
                <p:cNvPicPr>
                  <a:picLocks/>
                </p:cNvPicPr>
                <p:nvPr/>
              </p:nvPicPr>
              <p:blipFill>
                <a:blip r:embed="rId12"/>
                <a:stretch>
                  <a:fillRect/>
                </a:stretch>
              </p:blipFill>
              <p:spPr>
                <a:xfrm>
                  <a:off x="2085975" y="4133055"/>
                  <a:ext cx="4313238" cy="374650"/>
                </a:xfrm>
                <a:prstGeom prst="rect">
                  <a:avLst/>
                </a:prstGeom>
              </p:spPr>
            </p:pic>
          </p:control>
        </mc:Fallback>
      </mc:AlternateContent>
    </p:controls>
    <p:extLst>
      <p:ext uri="{BB962C8B-B14F-4D97-AF65-F5344CB8AC3E}">
        <p14:creationId xmlns:p14="http://schemas.microsoft.com/office/powerpoint/2010/main" val="2560864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heel(1)">
                                      <p:cBhvr>
                                        <p:cTn id="21" dur="10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heel(1)">
                                      <p:cBhvr>
                                        <p:cTn id="26" dur="10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left)">
                                      <p:cBhvr>
                                        <p:cTn id="31" dur="5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p:cTn id="36" dur="500" fill="hold"/>
                                        <p:tgtEl>
                                          <p:spTgt spid="36"/>
                                        </p:tgtEl>
                                        <p:attrNameLst>
                                          <p:attrName>ppt_w</p:attrName>
                                        </p:attrNameLst>
                                      </p:cBhvr>
                                      <p:tavLst>
                                        <p:tav tm="0">
                                          <p:val>
                                            <p:fltVal val="0"/>
                                          </p:val>
                                        </p:tav>
                                        <p:tav tm="100000">
                                          <p:val>
                                            <p:strVal val="#ppt_w"/>
                                          </p:val>
                                        </p:tav>
                                      </p:tavLst>
                                    </p:anim>
                                    <p:anim calcmode="lin" valueType="num">
                                      <p:cBhvr>
                                        <p:cTn id="37" dur="500" fill="hold"/>
                                        <p:tgtEl>
                                          <p:spTgt spid="36"/>
                                        </p:tgtEl>
                                        <p:attrNameLst>
                                          <p:attrName>ppt_h</p:attrName>
                                        </p:attrNameLst>
                                      </p:cBhvr>
                                      <p:tavLst>
                                        <p:tav tm="0">
                                          <p:val>
                                            <p:fltVal val="0"/>
                                          </p:val>
                                        </p:tav>
                                        <p:tav tm="100000">
                                          <p:val>
                                            <p:strVal val="#ppt_h"/>
                                          </p:val>
                                        </p:tav>
                                      </p:tavLst>
                                    </p:anim>
                                    <p:animEffect transition="in" filter="fade">
                                      <p:cBhvr>
                                        <p:cTn id="38" dur="500"/>
                                        <p:tgtEl>
                                          <p:spTgt spid="36"/>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P spid="31" grpId="0" animBg="1"/>
      <p:bldP spid="34" grpId="0" animBg="1"/>
      <p:bldP spid="35" grpId="0"/>
      <p:bldP spid="3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CD95E369-22E3-47BF-A4B6-6F6C7AEDEE5A}"/>
              </a:ext>
            </a:extLst>
          </p:cNvPr>
          <p:cNvGrpSpPr/>
          <p:nvPr/>
        </p:nvGrpSpPr>
        <p:grpSpPr>
          <a:xfrm>
            <a:off x="1144267" y="1390819"/>
            <a:ext cx="4405927" cy="3318271"/>
            <a:chOff x="1417547" y="1264224"/>
            <a:chExt cx="4405927" cy="3318271"/>
          </a:xfrm>
        </p:grpSpPr>
        <p:pic>
          <p:nvPicPr>
            <p:cNvPr id="21" name="Picture 20">
              <a:extLst>
                <a:ext uri="{FF2B5EF4-FFF2-40B4-BE49-F238E27FC236}">
                  <a16:creationId xmlns:a16="http://schemas.microsoft.com/office/drawing/2014/main" id="{BDC5CE40-1276-45C8-A43B-95F4B8826CB8}"/>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1" name="TextBox 10">
              <a:extLst>
                <a:ext uri="{FF2B5EF4-FFF2-40B4-BE49-F238E27FC236}">
                  <a16:creationId xmlns:a16="http://schemas.microsoft.com/office/drawing/2014/main" id="{790A94BE-1705-46B6-A274-580473BF97B9}"/>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VIẾT</a:t>
              </a:r>
              <a:endParaRPr lang="en-US" sz="4400" b="1" dirty="0">
                <a:solidFill>
                  <a:srgbClr val="17479D"/>
                </a:solidFill>
                <a:latin typeface="UTM Avo" panose="02040603050506020204" pitchFamily="18" charset="0"/>
              </a:endParaRPr>
            </a:p>
          </p:txBody>
        </p:sp>
        <p:sp>
          <p:nvSpPr>
            <p:cNvPr id="14" name="TextBox 13">
              <a:extLst>
                <a:ext uri="{FF2B5EF4-FFF2-40B4-BE49-F238E27FC236}">
                  <a16:creationId xmlns:a16="http://schemas.microsoft.com/office/drawing/2014/main" id="{D0BBE2AD-294A-48DF-B8A0-D8D32093CB5F}"/>
                </a:ext>
              </a:extLst>
            </p:cNvPr>
            <p:cNvSpPr txBox="1"/>
            <p:nvPr/>
          </p:nvSpPr>
          <p:spPr>
            <a:xfrm>
              <a:off x="1961448" y="2608611"/>
              <a:ext cx="3041009" cy="659989"/>
            </a:xfrm>
            <a:prstGeom prst="rect">
              <a:avLst/>
            </a:prstGeom>
            <a:noFill/>
          </p:spPr>
          <p:txBody>
            <a:bodyPr wrap="square" rtlCol="0">
              <a:spAutoFit/>
            </a:bodyPr>
            <a:lstStyle/>
            <a:p>
              <a:pPr algn="ctr">
                <a:lnSpc>
                  <a:spcPct val="150000"/>
                </a:lnSpc>
              </a:pPr>
              <a:r>
                <a:rPr lang="vi-VN" sz="2800" b="1">
                  <a:solidFill>
                    <a:schemeClr val="accent1">
                      <a:lumMod val="50000"/>
                    </a:schemeClr>
                  </a:solidFill>
                  <a:latin typeface="UTM Avo" panose="02040603050506020204" pitchFamily="18" charset="0"/>
                </a:rPr>
                <a:t>TIẾT 3</a:t>
              </a:r>
              <a:endParaRPr lang="en-US" sz="2800" b="1" dirty="0">
                <a:solidFill>
                  <a:schemeClr val="accent1">
                    <a:lumMod val="50000"/>
                  </a:schemeClr>
                </a:solidFill>
                <a:latin typeface="UTM Avo" panose="02040603050506020204" pitchFamily="18" charset="0"/>
              </a:endParaRPr>
            </a:p>
          </p:txBody>
        </p:sp>
      </p:grpSp>
      <p:pic>
        <p:nvPicPr>
          <p:cNvPr id="1026" name="Picture 2">
            <a:extLst>
              <a:ext uri="{FF2B5EF4-FFF2-40B4-BE49-F238E27FC236}">
                <a16:creationId xmlns:a16="http://schemas.microsoft.com/office/drawing/2014/main" id="{C142A06D-6A13-4C98-BDFE-1220BF5C3858}"/>
              </a:ext>
            </a:extLst>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729177" y="3197640"/>
            <a:ext cx="1557223" cy="1557223"/>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D819E22F-453E-4F14-A06E-43F5D05DE30E}"/>
              </a:ext>
            </a:extLst>
          </p:cNvPr>
          <p:cNvGrpSpPr/>
          <p:nvPr/>
        </p:nvGrpSpPr>
        <p:grpSpPr>
          <a:xfrm>
            <a:off x="344570" y="617893"/>
            <a:ext cx="1638420" cy="659331"/>
            <a:chOff x="344570" y="617893"/>
            <a:chExt cx="1638420" cy="659331"/>
          </a:xfrm>
        </p:grpSpPr>
        <p:sp>
          <p:nvSpPr>
            <p:cNvPr id="18" name="TextBox 17">
              <a:extLst>
                <a:ext uri="{FF2B5EF4-FFF2-40B4-BE49-F238E27FC236}">
                  <a16:creationId xmlns:a16="http://schemas.microsoft.com/office/drawing/2014/main" id="{8BECD213-7292-4CB1-ABE9-E9F3CE8D0787}"/>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5</a:t>
              </a:r>
            </a:p>
          </p:txBody>
        </p:sp>
        <p:sp>
          <p:nvSpPr>
            <p:cNvPr id="19" name="TextBox 18">
              <a:extLst>
                <a:ext uri="{FF2B5EF4-FFF2-40B4-BE49-F238E27FC236}">
                  <a16:creationId xmlns:a16="http://schemas.microsoft.com/office/drawing/2014/main" id="{DEDBBE2F-5280-4B96-8B8B-925B91DF115D}"/>
                </a:ext>
              </a:extLst>
            </p:cNvPr>
            <p:cNvSpPr txBox="1"/>
            <p:nvPr/>
          </p:nvSpPr>
          <p:spPr>
            <a:xfrm>
              <a:off x="344570" y="630893"/>
              <a:ext cx="1613647" cy="646331"/>
            </a:xfrm>
            <a:prstGeom prst="rect">
              <a:avLst/>
            </a:prstGeom>
            <a:noFill/>
          </p:spPr>
          <p:txBody>
            <a:bodyPr wrap="square" rtlCol="0">
              <a:spAutoFit/>
            </a:bodyPr>
            <a:lstStyle/>
            <a:p>
              <a:r>
                <a:rPr lang="en-US" sz="3600" dirty="0">
                  <a:solidFill>
                    <a:schemeClr val="accent1"/>
                  </a:solidFill>
                  <a:latin typeface="UTM Cookies" panose="02040603050506020204" pitchFamily="18" charset="0"/>
                </a:rPr>
                <a:t>BÀI 5</a:t>
              </a:r>
            </a:p>
          </p:txBody>
        </p:sp>
      </p:grpSp>
      <p:sp>
        <p:nvSpPr>
          <p:cNvPr id="20" name="TextBox 19">
            <a:extLst>
              <a:ext uri="{FF2B5EF4-FFF2-40B4-BE49-F238E27FC236}">
                <a16:creationId xmlns:a16="http://schemas.microsoft.com/office/drawing/2014/main" id="{4FA5D0FC-A1C9-4A45-8126-591101B020A3}"/>
              </a:ext>
            </a:extLst>
          </p:cNvPr>
          <p:cNvSpPr txBox="1"/>
          <p:nvPr/>
        </p:nvSpPr>
        <p:spPr>
          <a:xfrm>
            <a:off x="1688168" y="540726"/>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EM CÓ XINH KHÔNG?</a:t>
            </a:r>
            <a:endParaRPr lang="en-US" sz="3600" dirty="0">
              <a:solidFill>
                <a:schemeClr val="accent2"/>
              </a:solidFill>
              <a:latin typeface="UTM Cookies" panose="02040603050506020204" pitchFamily="18" charset="0"/>
            </a:endParaRPr>
          </a:p>
        </p:txBody>
      </p:sp>
    </p:spTree>
    <p:custDataLst>
      <p:tags r:id="rId1"/>
    </p:custDataLst>
    <p:extLst>
      <p:ext uri="{BB962C8B-B14F-4D97-AF65-F5344CB8AC3E}">
        <p14:creationId xmlns:p14="http://schemas.microsoft.com/office/powerpoint/2010/main" val="16211776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90CBE52-488B-43ED-B921-C6338D91C5E2}"/>
              </a:ext>
            </a:extLst>
          </p:cNvPr>
          <p:cNvSpPr txBox="1"/>
          <p:nvPr/>
        </p:nvSpPr>
        <p:spPr>
          <a:xfrm>
            <a:off x="1688168" y="491298"/>
            <a:ext cx="5693745" cy="76944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CHỮ HOA </a:t>
            </a:r>
            <a:r>
              <a:rPr lang="vi-VN" sz="4400" dirty="0">
                <a:solidFill>
                  <a:schemeClr val="accent2"/>
                </a:solidFill>
                <a:latin typeface="HP001" panose="020B0603050302020204" pitchFamily="34" charset="0"/>
                <a:ea typeface="HP001" panose="020B0603050302020204" pitchFamily="34" charset="0"/>
              </a:rPr>
              <a:t>B</a:t>
            </a:r>
            <a:endParaRPr lang="en-US" sz="3600" dirty="0">
              <a:solidFill>
                <a:schemeClr val="accent2"/>
              </a:solidFill>
              <a:latin typeface="HP001" panose="020B0603050302020204" pitchFamily="34" charset="0"/>
              <a:ea typeface="HP001" panose="020B0603050302020204" pitchFamily="34" charset="0"/>
            </a:endParaRPr>
          </a:p>
        </p:txBody>
      </p:sp>
      <p:sp>
        <p:nvSpPr>
          <p:cNvPr id="17" name="TextBox 16">
            <a:extLst>
              <a:ext uri="{FF2B5EF4-FFF2-40B4-BE49-F238E27FC236}">
                <a16:creationId xmlns:a16="http://schemas.microsoft.com/office/drawing/2014/main" id="{90495074-CD09-4CB2-8F23-DB3380F67003}"/>
              </a:ext>
            </a:extLst>
          </p:cNvPr>
          <p:cNvSpPr txBox="1"/>
          <p:nvPr/>
        </p:nvSpPr>
        <p:spPr>
          <a:xfrm>
            <a:off x="862473" y="1280137"/>
            <a:ext cx="5365827" cy="769441"/>
          </a:xfrm>
          <a:prstGeom prst="rect">
            <a:avLst/>
          </a:prstGeom>
          <a:noFill/>
        </p:spPr>
        <p:txBody>
          <a:bodyPr wrap="square" rtlCol="0">
            <a:spAutoFit/>
          </a:bodyPr>
          <a:lstStyle/>
          <a:p>
            <a:pPr algn="ctr">
              <a:lnSpc>
                <a:spcPct val="150000"/>
              </a:lnSpc>
            </a:pPr>
            <a:r>
              <a:rPr lang="en-US" sz="2000" b="1" dirty="0" err="1">
                <a:solidFill>
                  <a:schemeClr val="accent1">
                    <a:lumMod val="50000"/>
                  </a:schemeClr>
                </a:solidFill>
                <a:latin typeface="UTM Avo" panose="02040603050506020204" pitchFamily="18" charset="0"/>
              </a:rPr>
              <a:t>Viết</a:t>
            </a:r>
            <a:r>
              <a:rPr lang="en-US" sz="2000" b="1" dirty="0">
                <a:solidFill>
                  <a:schemeClr val="accent1">
                    <a:lumMod val="50000"/>
                  </a:schemeClr>
                </a:solidFill>
                <a:latin typeface="UTM Avo" panose="02040603050506020204" pitchFamily="18" charset="0"/>
              </a:rPr>
              <a:t> </a:t>
            </a:r>
            <a:r>
              <a:rPr lang="en-US" sz="2000" b="1" dirty="0" err="1">
                <a:solidFill>
                  <a:schemeClr val="accent1">
                    <a:lumMod val="50000"/>
                  </a:schemeClr>
                </a:solidFill>
                <a:latin typeface="UTM Avo" panose="02040603050506020204" pitchFamily="18" charset="0"/>
              </a:rPr>
              <a:t>chữ</a:t>
            </a:r>
            <a:r>
              <a:rPr lang="en-US" sz="2000" b="1" dirty="0">
                <a:solidFill>
                  <a:schemeClr val="accent1">
                    <a:lumMod val="50000"/>
                  </a:schemeClr>
                </a:solidFill>
                <a:latin typeface="UTM Avo" panose="02040603050506020204" pitchFamily="18" charset="0"/>
              </a:rPr>
              <a:t> </a:t>
            </a:r>
            <a:r>
              <a:rPr lang="en-US" sz="2000" b="1" dirty="0" err="1">
                <a:solidFill>
                  <a:schemeClr val="accent1">
                    <a:lumMod val="50000"/>
                  </a:schemeClr>
                </a:solidFill>
                <a:latin typeface="UTM Avo" panose="02040603050506020204" pitchFamily="18" charset="0"/>
              </a:rPr>
              <a:t>hoa</a:t>
            </a:r>
            <a:r>
              <a:rPr lang="en-US" sz="2000" b="1" dirty="0">
                <a:solidFill>
                  <a:schemeClr val="accent1">
                    <a:lumMod val="50000"/>
                  </a:schemeClr>
                </a:solidFill>
                <a:latin typeface="UTM Avo" panose="02040603050506020204" pitchFamily="18" charset="0"/>
              </a:rPr>
              <a:t> </a:t>
            </a:r>
            <a:r>
              <a:rPr lang="en-US" sz="3200" b="1" dirty="0">
                <a:solidFill>
                  <a:schemeClr val="accent1">
                    <a:lumMod val="50000"/>
                  </a:schemeClr>
                </a:solidFill>
                <a:latin typeface="HP001 4 hàng" panose="020B0603050302020204" pitchFamily="34" charset="0"/>
              </a:rPr>
              <a:t>B</a:t>
            </a:r>
            <a:endParaRPr lang="en-US" sz="2000" b="1" dirty="0">
              <a:solidFill>
                <a:schemeClr val="accent1">
                  <a:lumMod val="50000"/>
                </a:schemeClr>
              </a:solidFill>
              <a:latin typeface="UTM Avo" panose="02040603050506020204" pitchFamily="18" charset="0"/>
            </a:endParaRPr>
          </a:p>
        </p:txBody>
      </p:sp>
      <p:pic>
        <p:nvPicPr>
          <p:cNvPr id="10" name="Picture 9">
            <a:extLst>
              <a:ext uri="{FF2B5EF4-FFF2-40B4-BE49-F238E27FC236}">
                <a16:creationId xmlns:a16="http://schemas.microsoft.com/office/drawing/2014/main" id="{FF1E54EE-364F-4CB8-A739-3EA14450BE4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343774" y="314641"/>
            <a:ext cx="1332626" cy="1333184"/>
          </a:xfrm>
          <a:prstGeom prst="ellipse">
            <a:avLst/>
          </a:prstGeom>
          <a:ln w="19050">
            <a:noFill/>
          </a:ln>
        </p:spPr>
      </p:pic>
      <p:pic>
        <p:nvPicPr>
          <p:cNvPr id="3" name="Picture 2" descr="A picture containing shoji, window&#10;&#10;Description automatically generated">
            <a:extLst>
              <a:ext uri="{FF2B5EF4-FFF2-40B4-BE49-F238E27FC236}">
                <a16:creationId xmlns:a16="http://schemas.microsoft.com/office/drawing/2014/main" id="{AB3FB2D1-7367-4730-875E-E0C3AA4E8CB2}"/>
              </a:ext>
            </a:extLst>
          </p:cNvPr>
          <p:cNvPicPr>
            <a:picLocks noChangeAspect="1"/>
          </p:cNvPicPr>
          <p:nvPr/>
        </p:nvPicPr>
        <p:blipFill rotWithShape="1">
          <a:blip r:embed="rId5"/>
          <a:srcRect r="51724"/>
          <a:stretch/>
        </p:blipFill>
        <p:spPr>
          <a:xfrm>
            <a:off x="978859" y="1974977"/>
            <a:ext cx="2566527" cy="2658175"/>
          </a:xfrm>
          <a:prstGeom prst="rect">
            <a:avLst/>
          </a:prstGeom>
        </p:spPr>
      </p:pic>
      <p:pic>
        <p:nvPicPr>
          <p:cNvPr id="6" name="Picture 5" descr="Diagram&#10;&#10;Description automatically generated">
            <a:extLst>
              <a:ext uri="{FF2B5EF4-FFF2-40B4-BE49-F238E27FC236}">
                <a16:creationId xmlns:a16="http://schemas.microsoft.com/office/drawing/2014/main" id="{BA44BD01-A95E-4249-91B1-728A23C9574E}"/>
              </a:ext>
            </a:extLst>
          </p:cNvPr>
          <p:cNvPicPr>
            <a:picLocks noChangeAspect="1"/>
          </p:cNvPicPr>
          <p:nvPr/>
        </p:nvPicPr>
        <p:blipFill rotWithShape="1">
          <a:blip r:embed="rId6"/>
          <a:srcRect l="11236" t="21296" r="8354" b="21852"/>
          <a:stretch/>
        </p:blipFill>
        <p:spPr>
          <a:xfrm>
            <a:off x="3848101" y="2893818"/>
            <a:ext cx="1807506" cy="1807507"/>
          </a:xfrm>
          <a:prstGeom prst="rect">
            <a:avLst/>
          </a:prstGeom>
        </p:spPr>
      </p:pic>
    </p:spTree>
    <p:custDataLst>
      <p:tags r:id="rId1"/>
    </p:custDataLst>
    <p:extLst>
      <p:ext uri="{BB962C8B-B14F-4D97-AF65-F5344CB8AC3E}">
        <p14:creationId xmlns:p14="http://schemas.microsoft.com/office/powerpoint/2010/main" val="2333707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998AA-F9D0-4978-83D3-C3626EE40AA7}"/>
              </a:ext>
            </a:extLst>
          </p:cNvPr>
          <p:cNvSpPr txBox="1"/>
          <p:nvPr/>
        </p:nvSpPr>
        <p:spPr>
          <a:xfrm>
            <a:off x="751713" y="405667"/>
            <a:ext cx="5365827" cy="830997"/>
          </a:xfrm>
          <a:prstGeom prst="rect">
            <a:avLst/>
          </a:prstGeom>
          <a:noFill/>
        </p:spPr>
        <p:txBody>
          <a:bodyPr wrap="square" rtlCol="0">
            <a:spAutoFit/>
          </a:bodyPr>
          <a:lstStyle/>
          <a:p>
            <a:pPr algn="ctr">
              <a:lnSpc>
                <a:spcPct val="150000"/>
              </a:lnSpc>
            </a:pPr>
            <a:r>
              <a:rPr lang="en-US" sz="2000" b="1" dirty="0" err="1">
                <a:solidFill>
                  <a:schemeClr val="accent1">
                    <a:lumMod val="50000"/>
                  </a:schemeClr>
                </a:solidFill>
                <a:latin typeface="UTM Avo" panose="02040603050506020204" pitchFamily="18" charset="0"/>
              </a:rPr>
              <a:t>Viết</a:t>
            </a:r>
            <a:r>
              <a:rPr lang="en-US" sz="2000" b="1" dirty="0">
                <a:solidFill>
                  <a:schemeClr val="accent1">
                    <a:lumMod val="50000"/>
                  </a:schemeClr>
                </a:solidFill>
                <a:latin typeface="UTM Avo" panose="02040603050506020204" pitchFamily="18" charset="0"/>
              </a:rPr>
              <a:t> </a:t>
            </a:r>
            <a:r>
              <a:rPr lang="en-US" sz="2000" b="1" dirty="0" err="1">
                <a:solidFill>
                  <a:schemeClr val="accent1">
                    <a:lumMod val="50000"/>
                  </a:schemeClr>
                </a:solidFill>
                <a:latin typeface="UTM Avo" panose="02040603050506020204" pitchFamily="18" charset="0"/>
              </a:rPr>
              <a:t>chữ</a:t>
            </a:r>
            <a:r>
              <a:rPr lang="en-US" sz="2000" b="1" dirty="0">
                <a:solidFill>
                  <a:schemeClr val="accent1">
                    <a:lumMod val="50000"/>
                  </a:schemeClr>
                </a:solidFill>
                <a:latin typeface="UTM Avo" panose="02040603050506020204" pitchFamily="18" charset="0"/>
              </a:rPr>
              <a:t> </a:t>
            </a:r>
            <a:r>
              <a:rPr lang="en-US" sz="2000" b="1" dirty="0" err="1">
                <a:solidFill>
                  <a:schemeClr val="accent1">
                    <a:lumMod val="50000"/>
                  </a:schemeClr>
                </a:solidFill>
                <a:latin typeface="UTM Avo" panose="02040603050506020204" pitchFamily="18" charset="0"/>
              </a:rPr>
              <a:t>hoa</a:t>
            </a:r>
            <a:r>
              <a:rPr lang="en-US" sz="2000" b="1" dirty="0">
                <a:solidFill>
                  <a:schemeClr val="accent1">
                    <a:lumMod val="50000"/>
                  </a:schemeClr>
                </a:solidFill>
                <a:latin typeface="UTM Avo" panose="02040603050506020204" pitchFamily="18" charset="0"/>
              </a:rPr>
              <a:t> </a:t>
            </a:r>
            <a:r>
              <a:rPr lang="en-US" sz="3200" b="1" dirty="0">
                <a:solidFill>
                  <a:schemeClr val="accent1">
                    <a:lumMod val="50000"/>
                  </a:schemeClr>
                </a:solidFill>
                <a:latin typeface="HP001 4 hàng" panose="020B0603050302020204" pitchFamily="34" charset="0"/>
              </a:rPr>
              <a:t>B </a:t>
            </a:r>
            <a:r>
              <a:rPr lang="en-US" sz="1800" dirty="0">
                <a:solidFill>
                  <a:schemeClr val="accent1">
                    <a:lumMod val="50000"/>
                  </a:schemeClr>
                </a:solidFill>
                <a:latin typeface="UTM Avo" panose="02040603050506020204" pitchFamily="18" charset="0"/>
              </a:rPr>
              <a:t>(</a:t>
            </a:r>
            <a:r>
              <a:rPr lang="vi-VN" sz="1800" dirty="0">
                <a:solidFill>
                  <a:schemeClr val="accent1">
                    <a:lumMod val="50000"/>
                  </a:schemeClr>
                </a:solidFill>
                <a:latin typeface="UTM Avo" panose="02040603050506020204" pitchFamily="18" charset="0"/>
              </a:rPr>
              <a:t>cỡ vừa)</a:t>
            </a:r>
            <a:endParaRPr lang="en-US" sz="1800" b="1" dirty="0">
              <a:solidFill>
                <a:schemeClr val="accent1">
                  <a:lumMod val="50000"/>
                </a:schemeClr>
              </a:solidFill>
              <a:latin typeface="UTM Avo" panose="02040603050506020204" pitchFamily="18" charset="0"/>
            </a:endParaRPr>
          </a:p>
        </p:txBody>
      </p:sp>
      <p:pic>
        <p:nvPicPr>
          <p:cNvPr id="3" name="B">
            <a:hlinkClick r:id="" action="ppaction://media"/>
            <a:extLst>
              <a:ext uri="{FF2B5EF4-FFF2-40B4-BE49-F238E27FC236}">
                <a16:creationId xmlns:a16="http://schemas.microsoft.com/office/drawing/2014/main" id="{D1B8F9AD-5B88-4E32-BA20-A73C8C4B8D0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40460" y="1236664"/>
            <a:ext cx="5293305" cy="3387960"/>
          </a:xfrm>
          <a:prstGeom prst="rect">
            <a:avLst/>
          </a:prstGeom>
        </p:spPr>
      </p:pic>
    </p:spTree>
    <p:extLst>
      <p:ext uri="{BB962C8B-B14F-4D97-AF65-F5344CB8AC3E}">
        <p14:creationId xmlns:p14="http://schemas.microsoft.com/office/powerpoint/2010/main" val="2227879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0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5DF927-EC1A-40A5-9D38-35A721B3AFB8}"/>
              </a:ext>
            </a:extLst>
          </p:cNvPr>
          <p:cNvSpPr txBox="1"/>
          <p:nvPr/>
        </p:nvSpPr>
        <p:spPr>
          <a:xfrm>
            <a:off x="751713" y="405667"/>
            <a:ext cx="5365827" cy="830997"/>
          </a:xfrm>
          <a:prstGeom prst="rect">
            <a:avLst/>
          </a:prstGeom>
          <a:noFill/>
        </p:spPr>
        <p:txBody>
          <a:bodyPr wrap="square" rtlCol="0">
            <a:spAutoFit/>
          </a:bodyPr>
          <a:lstStyle/>
          <a:p>
            <a:pPr algn="ctr">
              <a:lnSpc>
                <a:spcPct val="150000"/>
              </a:lnSpc>
            </a:pPr>
            <a:r>
              <a:rPr lang="en-US" sz="2000" b="1" dirty="0" err="1">
                <a:solidFill>
                  <a:schemeClr val="accent1">
                    <a:lumMod val="50000"/>
                  </a:schemeClr>
                </a:solidFill>
                <a:latin typeface="UTM Avo" panose="02040603050506020204" pitchFamily="18" charset="0"/>
              </a:rPr>
              <a:t>Viết</a:t>
            </a:r>
            <a:r>
              <a:rPr lang="en-US" sz="2000" b="1" dirty="0">
                <a:solidFill>
                  <a:schemeClr val="accent1">
                    <a:lumMod val="50000"/>
                  </a:schemeClr>
                </a:solidFill>
                <a:latin typeface="UTM Avo" panose="02040603050506020204" pitchFamily="18" charset="0"/>
              </a:rPr>
              <a:t> </a:t>
            </a:r>
            <a:r>
              <a:rPr lang="en-US" sz="2000" b="1" dirty="0" err="1">
                <a:solidFill>
                  <a:schemeClr val="accent1">
                    <a:lumMod val="50000"/>
                  </a:schemeClr>
                </a:solidFill>
                <a:latin typeface="UTM Avo" panose="02040603050506020204" pitchFamily="18" charset="0"/>
              </a:rPr>
              <a:t>chữ</a:t>
            </a:r>
            <a:r>
              <a:rPr lang="en-US" sz="2000" b="1" dirty="0">
                <a:solidFill>
                  <a:schemeClr val="accent1">
                    <a:lumMod val="50000"/>
                  </a:schemeClr>
                </a:solidFill>
                <a:latin typeface="UTM Avo" panose="02040603050506020204" pitchFamily="18" charset="0"/>
              </a:rPr>
              <a:t> </a:t>
            </a:r>
            <a:r>
              <a:rPr lang="en-US" sz="2000" b="1" dirty="0" err="1">
                <a:solidFill>
                  <a:schemeClr val="accent1">
                    <a:lumMod val="50000"/>
                  </a:schemeClr>
                </a:solidFill>
                <a:latin typeface="UTM Avo" panose="02040603050506020204" pitchFamily="18" charset="0"/>
              </a:rPr>
              <a:t>hoa</a:t>
            </a:r>
            <a:r>
              <a:rPr lang="en-US" sz="2000" b="1" dirty="0">
                <a:solidFill>
                  <a:schemeClr val="accent1">
                    <a:lumMod val="50000"/>
                  </a:schemeClr>
                </a:solidFill>
                <a:latin typeface="UTM Avo" panose="02040603050506020204" pitchFamily="18" charset="0"/>
              </a:rPr>
              <a:t> </a:t>
            </a:r>
            <a:r>
              <a:rPr lang="en-US" sz="3200" b="1" dirty="0">
                <a:solidFill>
                  <a:schemeClr val="accent1">
                    <a:lumMod val="50000"/>
                  </a:schemeClr>
                </a:solidFill>
                <a:latin typeface="HP001 4 hàng" panose="020B0603050302020204" pitchFamily="34" charset="0"/>
              </a:rPr>
              <a:t>B </a:t>
            </a:r>
            <a:r>
              <a:rPr lang="en-US" sz="1800" dirty="0">
                <a:solidFill>
                  <a:schemeClr val="accent1">
                    <a:lumMod val="50000"/>
                  </a:schemeClr>
                </a:solidFill>
                <a:latin typeface="UTM Avo" panose="02040603050506020204" pitchFamily="18" charset="0"/>
              </a:rPr>
              <a:t>(</a:t>
            </a:r>
            <a:r>
              <a:rPr lang="vi-VN" sz="1800" dirty="0">
                <a:solidFill>
                  <a:schemeClr val="accent1">
                    <a:lumMod val="50000"/>
                  </a:schemeClr>
                </a:solidFill>
                <a:latin typeface="UTM Avo" panose="02040603050506020204" pitchFamily="18" charset="0"/>
              </a:rPr>
              <a:t>cỡ nhỏ)</a:t>
            </a:r>
            <a:endParaRPr lang="en-US" sz="1800" b="1" dirty="0">
              <a:solidFill>
                <a:schemeClr val="accent1">
                  <a:lumMod val="50000"/>
                </a:schemeClr>
              </a:solidFill>
              <a:latin typeface="UTM Avo" panose="02040603050506020204" pitchFamily="18" charset="0"/>
            </a:endParaRPr>
          </a:p>
        </p:txBody>
      </p:sp>
      <p:pic>
        <p:nvPicPr>
          <p:cNvPr id="3" name="B">
            <a:hlinkClick r:id="" action="ppaction://media"/>
            <a:extLst>
              <a:ext uri="{FF2B5EF4-FFF2-40B4-BE49-F238E27FC236}">
                <a16:creationId xmlns:a16="http://schemas.microsoft.com/office/drawing/2014/main" id="{D862FCE5-9918-4D2F-9A44-E33B974AEC4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10870" y="1377715"/>
            <a:ext cx="3771336" cy="3389226"/>
          </a:xfrm>
          <a:prstGeom prst="rect">
            <a:avLst/>
          </a:prstGeom>
        </p:spPr>
      </p:pic>
    </p:spTree>
    <p:extLst>
      <p:ext uri="{BB962C8B-B14F-4D97-AF65-F5344CB8AC3E}">
        <p14:creationId xmlns:p14="http://schemas.microsoft.com/office/powerpoint/2010/main" val="4160521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90CBE52-488B-43ED-B921-C6338D91C5E2}"/>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VIẾT ỨNG DỤNG</a:t>
            </a:r>
            <a:endParaRPr lang="en-US" sz="3600" dirty="0">
              <a:solidFill>
                <a:schemeClr val="accent2"/>
              </a:solidFill>
              <a:latin typeface="HP001" panose="020B0603050302020204" pitchFamily="34" charset="0"/>
              <a:ea typeface="HP001" panose="020B0603050302020204" pitchFamily="34" charset="0"/>
            </a:endParaRPr>
          </a:p>
        </p:txBody>
      </p:sp>
      <p:sp>
        <p:nvSpPr>
          <p:cNvPr id="7" name="TextBox 6">
            <a:extLst>
              <a:ext uri="{FF2B5EF4-FFF2-40B4-BE49-F238E27FC236}">
                <a16:creationId xmlns:a16="http://schemas.microsoft.com/office/drawing/2014/main" id="{D5A14ACB-BA2A-42D1-98F7-CA57672DDE68}"/>
              </a:ext>
            </a:extLst>
          </p:cNvPr>
          <p:cNvSpPr txBox="1"/>
          <p:nvPr/>
        </p:nvSpPr>
        <p:spPr>
          <a:xfrm>
            <a:off x="789460" y="2633379"/>
            <a:ext cx="6119826" cy="1774588"/>
          </a:xfrm>
          <a:prstGeom prst="rect">
            <a:avLst/>
          </a:prstGeom>
          <a:noFill/>
        </p:spPr>
        <p:txBody>
          <a:bodyPr wrap="square" rtlCol="0">
            <a:spAutoFit/>
          </a:bodyPr>
          <a:lstStyle/>
          <a:p>
            <a:pPr algn="just">
              <a:lnSpc>
                <a:spcPct val="150000"/>
              </a:lnSpc>
            </a:pPr>
            <a:r>
              <a:rPr lang="vi-VN" sz="1500" dirty="0">
                <a:latin typeface="UTM Avo" panose="02040603050506020204" pitchFamily="18" charset="0"/>
              </a:rPr>
              <a:t>a. </a:t>
            </a:r>
            <a:r>
              <a:rPr lang="en-US" sz="1500" dirty="0" err="1">
                <a:latin typeface="UTM Avo" panose="02040603050506020204" pitchFamily="18" charset="0"/>
              </a:rPr>
              <a:t>Chữ</a:t>
            </a:r>
            <a:r>
              <a:rPr lang="en-US" sz="1500" dirty="0">
                <a:latin typeface="UTM Avo" panose="02040603050506020204" pitchFamily="18" charset="0"/>
              </a:rPr>
              <a:t> </a:t>
            </a:r>
            <a:r>
              <a:rPr lang="en-US" sz="1500" dirty="0" err="1">
                <a:latin typeface="UTM Avo" panose="02040603050506020204" pitchFamily="18" charset="0"/>
              </a:rPr>
              <a:t>cái</a:t>
            </a:r>
            <a:r>
              <a:rPr lang="en-US" sz="1500" dirty="0">
                <a:latin typeface="UTM Avo" panose="02040603050506020204" pitchFamily="18" charset="0"/>
              </a:rPr>
              <a:t> </a:t>
            </a:r>
            <a:r>
              <a:rPr lang="en-US" sz="1500" dirty="0" err="1">
                <a:latin typeface="UTM Avo" panose="02040603050506020204" pitchFamily="18" charset="0"/>
              </a:rPr>
              <a:t>nào</a:t>
            </a:r>
            <a:r>
              <a:rPr lang="en-US" sz="1500" dirty="0">
                <a:latin typeface="UTM Avo" panose="02040603050506020204" pitchFamily="18" charset="0"/>
              </a:rPr>
              <a:t> </a:t>
            </a:r>
            <a:r>
              <a:rPr lang="en-US" sz="1500" dirty="0" err="1">
                <a:latin typeface="UTM Avo" panose="02040603050506020204" pitchFamily="18" charset="0"/>
              </a:rPr>
              <a:t>được</a:t>
            </a:r>
            <a:r>
              <a:rPr lang="en-US" sz="1500" dirty="0">
                <a:latin typeface="UTM Avo" panose="02040603050506020204" pitchFamily="18" charset="0"/>
              </a:rPr>
              <a:t> </a:t>
            </a:r>
            <a:r>
              <a:rPr lang="en-US" sz="1500" dirty="0" err="1">
                <a:latin typeface="UTM Avo" panose="02040603050506020204" pitchFamily="18" charset="0"/>
              </a:rPr>
              <a:t>viết</a:t>
            </a:r>
            <a:r>
              <a:rPr lang="en-US" sz="1500" dirty="0">
                <a:latin typeface="UTM Avo" panose="02040603050506020204" pitchFamily="18" charset="0"/>
              </a:rPr>
              <a:t> </a:t>
            </a:r>
            <a:r>
              <a:rPr lang="en-US" sz="1500" dirty="0" err="1">
                <a:latin typeface="UTM Avo" panose="02040603050506020204" pitchFamily="18" charset="0"/>
              </a:rPr>
              <a:t>hoa</a:t>
            </a:r>
            <a:r>
              <a:rPr lang="en-US" sz="1500" dirty="0">
                <a:latin typeface="UTM Avo" panose="02040603050506020204" pitchFamily="18" charset="0"/>
              </a:rPr>
              <a:t>? </a:t>
            </a:r>
          </a:p>
          <a:p>
            <a:pPr algn="just">
              <a:lnSpc>
                <a:spcPct val="150000"/>
              </a:lnSpc>
            </a:pPr>
            <a:endParaRPr lang="vi-VN" sz="1500" dirty="0">
              <a:latin typeface="UTM Avo" panose="02040603050506020204" pitchFamily="18" charset="0"/>
            </a:endParaRPr>
          </a:p>
          <a:p>
            <a:pPr algn="just">
              <a:lnSpc>
                <a:spcPct val="150000"/>
              </a:lnSpc>
            </a:pPr>
            <a:r>
              <a:rPr lang="vi-VN" sz="1500" dirty="0">
                <a:latin typeface="UTM Avo" panose="02040603050506020204" pitchFamily="18" charset="0"/>
              </a:rPr>
              <a:t>b. </a:t>
            </a:r>
            <a:r>
              <a:rPr lang="en-US" sz="1500" dirty="0" err="1">
                <a:latin typeface="UTM Avo" panose="02040603050506020204" pitchFamily="18" charset="0"/>
              </a:rPr>
              <a:t>Khoảng</a:t>
            </a:r>
            <a:r>
              <a:rPr lang="en-US" sz="1500" dirty="0">
                <a:latin typeface="UTM Avo" panose="02040603050506020204" pitchFamily="18" charset="0"/>
              </a:rPr>
              <a:t> </a:t>
            </a:r>
            <a:r>
              <a:rPr lang="en-US" sz="1500" dirty="0" err="1">
                <a:latin typeface="UTM Avo" panose="02040603050506020204" pitchFamily="18" charset="0"/>
              </a:rPr>
              <a:t>cách</a:t>
            </a:r>
            <a:r>
              <a:rPr lang="en-US" sz="1500" dirty="0">
                <a:latin typeface="UTM Avo" panose="02040603050506020204" pitchFamily="18" charset="0"/>
              </a:rPr>
              <a:t> </a:t>
            </a:r>
            <a:r>
              <a:rPr lang="en-US" sz="1500" dirty="0" err="1">
                <a:latin typeface="UTM Avo" panose="02040603050506020204" pitchFamily="18" charset="0"/>
              </a:rPr>
              <a:t>giữa</a:t>
            </a:r>
            <a:r>
              <a:rPr lang="en-US" sz="1500" dirty="0">
                <a:latin typeface="UTM Avo" panose="02040603050506020204" pitchFamily="18" charset="0"/>
              </a:rPr>
              <a:t> </a:t>
            </a:r>
            <a:r>
              <a:rPr lang="en-US" sz="1500" dirty="0" err="1">
                <a:latin typeface="UTM Avo" panose="02040603050506020204" pitchFamily="18" charset="0"/>
              </a:rPr>
              <a:t>các</a:t>
            </a:r>
            <a:r>
              <a:rPr lang="en-US" sz="1500" dirty="0">
                <a:latin typeface="UTM Avo" panose="02040603050506020204" pitchFamily="18" charset="0"/>
              </a:rPr>
              <a:t> </a:t>
            </a:r>
            <a:r>
              <a:rPr lang="en-US" sz="1500" dirty="0" err="1">
                <a:latin typeface="UTM Avo" panose="02040603050506020204" pitchFamily="18" charset="0"/>
              </a:rPr>
              <a:t>chữ</a:t>
            </a:r>
            <a:r>
              <a:rPr lang="en-US" sz="1500" dirty="0">
                <a:latin typeface="UTM Avo" panose="02040603050506020204" pitchFamily="18" charset="0"/>
              </a:rPr>
              <a:t> </a:t>
            </a:r>
            <a:r>
              <a:rPr lang="en-US" sz="1500" dirty="0" err="1">
                <a:latin typeface="UTM Avo" panose="02040603050506020204" pitchFamily="18" charset="0"/>
              </a:rPr>
              <a:t>ghi</a:t>
            </a:r>
            <a:r>
              <a:rPr lang="en-US" sz="1500" dirty="0">
                <a:latin typeface="UTM Avo" panose="02040603050506020204" pitchFamily="18" charset="0"/>
              </a:rPr>
              <a:t> </a:t>
            </a:r>
            <a:r>
              <a:rPr lang="en-US" sz="1500" dirty="0" err="1">
                <a:latin typeface="UTM Avo" panose="02040603050506020204" pitchFamily="18" charset="0"/>
              </a:rPr>
              <a:t>tiếng</a:t>
            </a:r>
            <a:r>
              <a:rPr lang="en-US" sz="1500" dirty="0">
                <a:latin typeface="UTM Avo" panose="02040603050506020204" pitchFamily="18" charset="0"/>
              </a:rPr>
              <a:t> </a:t>
            </a:r>
            <a:r>
              <a:rPr lang="en-US" sz="1500" dirty="0" err="1">
                <a:latin typeface="UTM Avo" panose="02040603050506020204" pitchFamily="18" charset="0"/>
              </a:rPr>
              <a:t>như</a:t>
            </a:r>
            <a:r>
              <a:rPr lang="en-US" sz="1500" dirty="0">
                <a:latin typeface="UTM Avo" panose="02040603050506020204" pitchFamily="18" charset="0"/>
              </a:rPr>
              <a:t> </a:t>
            </a:r>
            <a:r>
              <a:rPr lang="en-US" sz="1500" dirty="0" err="1">
                <a:latin typeface="UTM Avo" panose="02040603050506020204" pitchFamily="18" charset="0"/>
              </a:rPr>
              <a:t>thế</a:t>
            </a:r>
            <a:r>
              <a:rPr lang="en-US" sz="1500" dirty="0">
                <a:latin typeface="UTM Avo" panose="02040603050506020204" pitchFamily="18" charset="0"/>
              </a:rPr>
              <a:t> </a:t>
            </a:r>
            <a:r>
              <a:rPr lang="en-US" sz="1500" dirty="0" err="1">
                <a:latin typeface="UTM Avo" panose="02040603050506020204" pitchFamily="18" charset="0"/>
              </a:rPr>
              <a:t>nào</a:t>
            </a:r>
            <a:r>
              <a:rPr lang="en-US" sz="1500" dirty="0">
                <a:latin typeface="UTM Avo" panose="02040603050506020204" pitchFamily="18" charset="0"/>
              </a:rPr>
              <a:t>?</a:t>
            </a:r>
            <a:endParaRPr lang="vi-VN" sz="1500" dirty="0">
              <a:latin typeface="UTM Avo" panose="02040603050506020204" pitchFamily="18" charset="0"/>
            </a:endParaRPr>
          </a:p>
          <a:p>
            <a:pPr algn="just">
              <a:lnSpc>
                <a:spcPct val="150000"/>
              </a:lnSpc>
            </a:pPr>
            <a:endParaRPr lang="vi-VN" sz="1500" dirty="0">
              <a:latin typeface="UTM Avo" panose="02040603050506020204" pitchFamily="18" charset="0"/>
            </a:endParaRPr>
          </a:p>
          <a:p>
            <a:pPr algn="just">
              <a:lnSpc>
                <a:spcPct val="150000"/>
              </a:lnSpc>
            </a:pPr>
            <a:r>
              <a:rPr lang="en-US" sz="1500" dirty="0">
                <a:latin typeface="UTM Avo" panose="02040603050506020204" pitchFamily="18" charset="0"/>
              </a:rPr>
              <a:t>c. </a:t>
            </a:r>
            <a:r>
              <a:rPr lang="en-US" sz="1500" dirty="0" err="1">
                <a:latin typeface="UTM Avo" panose="02040603050506020204" pitchFamily="18" charset="0"/>
              </a:rPr>
              <a:t>Những</a:t>
            </a:r>
            <a:r>
              <a:rPr lang="en-US" sz="1500" dirty="0">
                <a:latin typeface="UTM Avo" panose="02040603050506020204" pitchFamily="18" charset="0"/>
              </a:rPr>
              <a:t> </a:t>
            </a:r>
            <a:r>
              <a:rPr lang="en-US" sz="1500" dirty="0" err="1">
                <a:latin typeface="UTM Avo" panose="02040603050506020204" pitchFamily="18" charset="0"/>
              </a:rPr>
              <a:t>chữ</a:t>
            </a:r>
            <a:r>
              <a:rPr lang="en-US" sz="1500" dirty="0">
                <a:latin typeface="UTM Avo" panose="02040603050506020204" pitchFamily="18" charset="0"/>
              </a:rPr>
              <a:t> </a:t>
            </a:r>
            <a:r>
              <a:rPr lang="en-US" sz="1500" dirty="0" err="1">
                <a:latin typeface="UTM Avo" panose="02040603050506020204" pitchFamily="18" charset="0"/>
              </a:rPr>
              <a:t>cái</a:t>
            </a:r>
            <a:r>
              <a:rPr lang="en-US" sz="1500" dirty="0">
                <a:latin typeface="UTM Avo" panose="02040603050506020204" pitchFamily="18" charset="0"/>
              </a:rPr>
              <a:t> </a:t>
            </a:r>
            <a:r>
              <a:rPr lang="en-US" sz="1500" dirty="0" err="1">
                <a:latin typeface="UTM Avo" panose="02040603050506020204" pitchFamily="18" charset="0"/>
              </a:rPr>
              <a:t>nào</a:t>
            </a:r>
            <a:r>
              <a:rPr lang="en-US" sz="1500" dirty="0">
                <a:latin typeface="UTM Avo" panose="02040603050506020204" pitchFamily="18" charset="0"/>
              </a:rPr>
              <a:t> </a:t>
            </a:r>
            <a:r>
              <a:rPr lang="en-US" sz="1500" dirty="0" err="1">
                <a:latin typeface="UTM Avo" panose="02040603050506020204" pitchFamily="18" charset="0"/>
              </a:rPr>
              <a:t>cao</a:t>
            </a:r>
            <a:r>
              <a:rPr lang="en-US" sz="1500" dirty="0">
                <a:latin typeface="UTM Avo" panose="02040603050506020204" pitchFamily="18" charset="0"/>
              </a:rPr>
              <a:t> 2.5 li ?</a:t>
            </a:r>
            <a:endParaRPr lang="vi-VN" sz="1500" dirty="0">
              <a:latin typeface="UTM Avo" panose="02040603050506020204" pitchFamily="18" charset="0"/>
            </a:endParaRPr>
          </a:p>
        </p:txBody>
      </p:sp>
      <p:grpSp>
        <p:nvGrpSpPr>
          <p:cNvPr id="8" name="Group 7">
            <a:extLst>
              <a:ext uri="{FF2B5EF4-FFF2-40B4-BE49-F238E27FC236}">
                <a16:creationId xmlns:a16="http://schemas.microsoft.com/office/drawing/2014/main" id="{233F8E6D-9AC2-4331-A7C4-05CC848F23A0}"/>
              </a:ext>
            </a:extLst>
          </p:cNvPr>
          <p:cNvGrpSpPr/>
          <p:nvPr/>
        </p:nvGrpSpPr>
        <p:grpSpPr>
          <a:xfrm>
            <a:off x="437726" y="1797843"/>
            <a:ext cx="6224838" cy="892832"/>
            <a:chOff x="418676" y="2043957"/>
            <a:chExt cx="6224838" cy="892832"/>
          </a:xfrm>
        </p:grpSpPr>
        <p:pic>
          <p:nvPicPr>
            <p:cNvPr id="9" name="Picture 8">
              <a:extLst>
                <a:ext uri="{FF2B5EF4-FFF2-40B4-BE49-F238E27FC236}">
                  <a16:creationId xmlns:a16="http://schemas.microsoft.com/office/drawing/2014/main" id="{7D825A87-34B8-4C08-A6CD-491543AA1F38}"/>
                </a:ext>
              </a:extLst>
            </p:cNvPr>
            <p:cNvPicPr>
              <a:picLocks noChangeAspect="1"/>
            </p:cNvPicPr>
            <p:nvPr/>
          </p:nvPicPr>
          <p:blipFill rotWithShape="1">
            <a:blip r:embed="rId3"/>
            <a:srcRect l="1" r="27106" b="84500"/>
            <a:stretch/>
          </p:blipFill>
          <p:spPr>
            <a:xfrm>
              <a:off x="418676" y="2043957"/>
              <a:ext cx="6020648" cy="892832"/>
            </a:xfrm>
            <a:prstGeom prst="rect">
              <a:avLst/>
            </a:prstGeom>
          </p:spPr>
        </p:pic>
        <p:sp>
          <p:nvSpPr>
            <p:cNvPr id="11" name="TextBox 10">
              <a:extLst>
                <a:ext uri="{FF2B5EF4-FFF2-40B4-BE49-F238E27FC236}">
                  <a16:creationId xmlns:a16="http://schemas.microsoft.com/office/drawing/2014/main" id="{B587FF6E-AB2B-43A3-AB65-0FC2F75F5A7E}"/>
                </a:ext>
              </a:extLst>
            </p:cNvPr>
            <p:cNvSpPr txBox="1"/>
            <p:nvPr/>
          </p:nvSpPr>
          <p:spPr>
            <a:xfrm>
              <a:off x="461599" y="2333679"/>
              <a:ext cx="6181915" cy="523220"/>
            </a:xfrm>
            <a:prstGeom prst="rect">
              <a:avLst/>
            </a:prstGeom>
            <a:noFill/>
          </p:spPr>
          <p:txBody>
            <a:bodyPr wrap="square">
              <a:spAutoFit/>
            </a:bodyPr>
            <a:lstStyle/>
            <a:p>
              <a:r>
                <a:rPr lang="vi-VN" sz="2800" dirty="0">
                  <a:solidFill>
                    <a:srgbClr val="FF0000"/>
                  </a:solidFill>
                  <a:latin typeface="HP001 4 hàng" panose="020B0603050302020204" pitchFamily="34" charset="0"/>
                </a:rPr>
                <a:t>Bạn </a:t>
              </a:r>
              <a:r>
                <a:rPr lang="el-GR" sz="2800" dirty="0">
                  <a:solidFill>
                    <a:srgbClr val="FF0000"/>
                  </a:solidFill>
                  <a:latin typeface="HP001 4 hàng" panose="020B0603050302020204" pitchFamily="34" charset="0"/>
                </a:rPr>
                <a:t>χ</a:t>
              </a:r>
              <a:r>
                <a:rPr lang="vi-VN" sz="2800" dirty="0">
                  <a:solidFill>
                    <a:srgbClr val="FF0000"/>
                  </a:solidFill>
                  <a:latin typeface="HP001 4 hàng" panose="020B0603050302020204" pitchFamily="34" charset="0"/>
                </a:rPr>
                <a:t>ǩ chia sẻ ngĠ </a:t>
              </a:r>
              <a:r>
                <a:rPr lang="el-GR" sz="2800" dirty="0">
                  <a:solidFill>
                    <a:srgbClr val="FF0000"/>
                  </a:solidFill>
                  <a:latin typeface="HP001 4 hàng" panose="020B0603050302020204" pitchFamily="34" charset="0"/>
                </a:rPr>
                <a:t>λ</a:t>
              </a:r>
              <a:r>
                <a:rPr lang="vi-VN" sz="2800" dirty="0">
                  <a:solidFill>
                    <a:srgbClr val="FF0000"/>
                  </a:solidFill>
                  <a:latin typeface="HP001 4 hàng" panose="020B0603050302020204" pitchFamily="34" charset="0"/>
                </a:rPr>
                <a:t>ǽi.</a:t>
              </a:r>
              <a:endParaRPr lang="en-US" sz="2800" dirty="0">
                <a:solidFill>
                  <a:srgbClr val="FF0000"/>
                </a:solidFill>
                <a:latin typeface="HP001 4 hàng" panose="020B0603050302020204" pitchFamily="34" charset="0"/>
              </a:endParaRPr>
            </a:p>
          </p:txBody>
        </p:sp>
      </p:grpSp>
      <p:sp>
        <p:nvSpPr>
          <p:cNvPr id="14" name="TextBox 13">
            <a:extLst>
              <a:ext uri="{FF2B5EF4-FFF2-40B4-BE49-F238E27FC236}">
                <a16:creationId xmlns:a16="http://schemas.microsoft.com/office/drawing/2014/main" id="{A00E950B-C8BB-4935-91C5-B7A3E6C7EADE}"/>
              </a:ext>
            </a:extLst>
          </p:cNvPr>
          <p:cNvSpPr txBox="1"/>
          <p:nvPr/>
        </p:nvSpPr>
        <p:spPr>
          <a:xfrm>
            <a:off x="789460" y="3680260"/>
            <a:ext cx="6119826" cy="394723"/>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rPr>
              <a:t>Khoảng</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cách</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giữa</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các</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chữ</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ghi</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tiếng</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là</a:t>
            </a:r>
            <a:r>
              <a:rPr lang="en-US" sz="1500" dirty="0">
                <a:solidFill>
                  <a:schemeClr val="accent6">
                    <a:lumMod val="75000"/>
                  </a:schemeClr>
                </a:solidFill>
                <a:latin typeface="UTM Avo" panose="02040603050506020204" pitchFamily="18" charset="0"/>
              </a:rPr>
              <a:t> 1 con </a:t>
            </a:r>
            <a:r>
              <a:rPr lang="en-US" sz="1500" dirty="0" err="1">
                <a:solidFill>
                  <a:schemeClr val="accent6">
                    <a:lumMod val="75000"/>
                  </a:schemeClr>
                </a:solidFill>
                <a:latin typeface="UTM Avo" panose="02040603050506020204" pitchFamily="18" charset="0"/>
              </a:rPr>
              <a:t>chữ</a:t>
            </a:r>
            <a:r>
              <a:rPr lang="en-US" sz="1500" dirty="0">
                <a:solidFill>
                  <a:schemeClr val="accent6">
                    <a:lumMod val="75000"/>
                  </a:schemeClr>
                </a:solidFill>
                <a:latin typeface="UTM Avo" panose="02040603050506020204" pitchFamily="18" charset="0"/>
              </a:rPr>
              <a:t> o.</a:t>
            </a:r>
            <a:endParaRPr lang="vi-VN" sz="1500" dirty="0">
              <a:solidFill>
                <a:schemeClr val="accent6">
                  <a:lumMod val="75000"/>
                </a:schemeClr>
              </a:solidFill>
              <a:latin typeface="UTM Avo" panose="02040603050506020204" pitchFamily="18" charset="0"/>
            </a:endParaRPr>
          </a:p>
        </p:txBody>
      </p:sp>
      <p:sp>
        <p:nvSpPr>
          <p:cNvPr id="18" name="TextBox 17">
            <a:extLst>
              <a:ext uri="{FF2B5EF4-FFF2-40B4-BE49-F238E27FC236}">
                <a16:creationId xmlns:a16="http://schemas.microsoft.com/office/drawing/2014/main" id="{41A12120-69C0-4ED1-8941-E290F22F507E}"/>
              </a:ext>
            </a:extLst>
          </p:cNvPr>
          <p:cNvSpPr txBox="1"/>
          <p:nvPr/>
        </p:nvSpPr>
        <p:spPr>
          <a:xfrm>
            <a:off x="789460" y="3037425"/>
            <a:ext cx="1335888" cy="409728"/>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sym typeface="Wingdings" panose="05000000000000000000" pitchFamily="2" charset="2"/>
              </a:rPr>
              <a:t>Chữ</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en-US" sz="1500" dirty="0">
                <a:solidFill>
                  <a:schemeClr val="accent6">
                    <a:lumMod val="75000"/>
                  </a:schemeClr>
                </a:solidFill>
                <a:latin typeface="HP001" panose="020B0603050302020204" pitchFamily="34" charset="0"/>
                <a:ea typeface="HP001" panose="020B0603050302020204" pitchFamily="34" charset="0"/>
                <a:sym typeface="Wingdings" panose="05000000000000000000" pitchFamily="2" charset="2"/>
              </a:rPr>
              <a:t>B</a:t>
            </a:r>
            <a:r>
              <a:rPr lang="en-US" sz="1500" dirty="0">
                <a:solidFill>
                  <a:schemeClr val="accent6">
                    <a:lumMod val="75000"/>
                  </a:schemeClr>
                </a:solidFill>
                <a:latin typeface="UTM Avo" panose="02040603050506020204" pitchFamily="18" charset="0"/>
              </a:rPr>
              <a:t>.</a:t>
            </a:r>
            <a:endParaRPr lang="vi-VN" sz="1500" dirty="0">
              <a:solidFill>
                <a:schemeClr val="accent6">
                  <a:lumMod val="75000"/>
                </a:schemeClr>
              </a:solidFill>
              <a:latin typeface="UTM Avo" panose="02040603050506020204" pitchFamily="18" charset="0"/>
            </a:endParaRPr>
          </a:p>
        </p:txBody>
      </p:sp>
      <p:sp>
        <p:nvSpPr>
          <p:cNvPr id="19" name="TextBox 18">
            <a:extLst>
              <a:ext uri="{FF2B5EF4-FFF2-40B4-BE49-F238E27FC236}">
                <a16:creationId xmlns:a16="http://schemas.microsoft.com/office/drawing/2014/main" id="{972CBE13-D5C9-4C68-A64A-97B98D96ED0B}"/>
              </a:ext>
            </a:extLst>
          </p:cNvPr>
          <p:cNvSpPr txBox="1"/>
          <p:nvPr/>
        </p:nvSpPr>
        <p:spPr>
          <a:xfrm>
            <a:off x="789460" y="4323881"/>
            <a:ext cx="6119826" cy="473206"/>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rPr>
              <a:t>Chữ</a:t>
            </a:r>
            <a:r>
              <a:rPr lang="en-US" sz="1500" dirty="0">
                <a:solidFill>
                  <a:schemeClr val="accent6">
                    <a:lumMod val="75000"/>
                  </a:schemeClr>
                </a:solidFill>
                <a:latin typeface="UTM Avo" panose="02040603050506020204" pitchFamily="18" charset="0"/>
              </a:rPr>
              <a:t> </a:t>
            </a:r>
            <a:r>
              <a:rPr lang="en-US" sz="1800" dirty="0">
                <a:solidFill>
                  <a:schemeClr val="accent6">
                    <a:lumMod val="75000"/>
                  </a:schemeClr>
                </a:solidFill>
                <a:latin typeface="HP001" panose="020B0603050302020204" pitchFamily="34" charset="0"/>
                <a:ea typeface="HP001" panose="020B0603050302020204" pitchFamily="34" charset="0"/>
              </a:rPr>
              <a:t>B, b, h, g</a:t>
            </a:r>
            <a:r>
              <a:rPr lang="en-US" sz="1500" dirty="0">
                <a:solidFill>
                  <a:schemeClr val="accent6">
                    <a:lumMod val="75000"/>
                  </a:schemeClr>
                </a:solidFill>
                <a:latin typeface="UTM Avo" panose="02040603050506020204" pitchFamily="18" charset="0"/>
              </a:rPr>
              <a:t>.</a:t>
            </a:r>
            <a:endParaRPr lang="vi-VN" sz="1500" dirty="0">
              <a:solidFill>
                <a:schemeClr val="accent6">
                  <a:lumMod val="75000"/>
                </a:schemeClr>
              </a:solidFill>
              <a:latin typeface="UTM Avo" panose="02040603050506020204" pitchFamily="18" charset="0"/>
            </a:endParaRPr>
          </a:p>
        </p:txBody>
      </p:sp>
      <p:pic>
        <p:nvPicPr>
          <p:cNvPr id="13" name="Picture 12">
            <a:extLst>
              <a:ext uri="{FF2B5EF4-FFF2-40B4-BE49-F238E27FC236}">
                <a16:creationId xmlns:a16="http://schemas.microsoft.com/office/drawing/2014/main" id="{497B10A3-DD42-4DE1-B157-73FCB17FA8F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343774" y="314641"/>
            <a:ext cx="1332626" cy="1333184"/>
          </a:xfrm>
          <a:prstGeom prst="ellipse">
            <a:avLst/>
          </a:prstGeom>
          <a:ln w="19050">
            <a:noFill/>
          </a:ln>
        </p:spPr>
      </p:pic>
    </p:spTree>
    <p:custDataLst>
      <p:tags r:id="rId1"/>
    </p:custDataLst>
    <p:extLst>
      <p:ext uri="{BB962C8B-B14F-4D97-AF65-F5344CB8AC3E}">
        <p14:creationId xmlns:p14="http://schemas.microsoft.com/office/powerpoint/2010/main" val="1781770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left)">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left)">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14" grpId="0" uiExpand="1"/>
      <p:bldP spid="18"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90CBE52-488B-43ED-B921-C6338D91C5E2}"/>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LUYỆN VIẾT VỞ</a:t>
            </a:r>
            <a:endParaRPr lang="en-US" sz="3600" dirty="0">
              <a:solidFill>
                <a:schemeClr val="accent2"/>
              </a:solidFill>
              <a:latin typeface="HP001" panose="020B0603050302020204" pitchFamily="34" charset="0"/>
              <a:ea typeface="HP001" panose="020B0603050302020204" pitchFamily="34" charset="0"/>
            </a:endParaRPr>
          </a:p>
        </p:txBody>
      </p:sp>
      <p:pic>
        <p:nvPicPr>
          <p:cNvPr id="15" name="Picture 2" descr="Student Writing (#4) | Free SVG">
            <a:extLst>
              <a:ext uri="{FF2B5EF4-FFF2-40B4-BE49-F238E27FC236}">
                <a16:creationId xmlns:a16="http://schemas.microsoft.com/office/drawing/2014/main" id="{0A965514-ECAF-4850-8ADD-D39DABD679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5267" y="1938113"/>
            <a:ext cx="2887461" cy="288746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42C03E65-CE96-43DC-BA78-7E52DB0E7929}"/>
              </a:ext>
            </a:extLst>
          </p:cNvPr>
          <p:cNvSpPr txBox="1"/>
          <p:nvPr/>
        </p:nvSpPr>
        <p:spPr>
          <a:xfrm>
            <a:off x="746083" y="1597872"/>
            <a:ext cx="5365827" cy="413703"/>
          </a:xfrm>
          <a:prstGeom prst="rect">
            <a:avLst/>
          </a:prstGeom>
          <a:noFill/>
        </p:spPr>
        <p:txBody>
          <a:bodyPr wrap="square" rtlCol="0">
            <a:spAutoFit/>
          </a:bodyPr>
          <a:lstStyle/>
          <a:p>
            <a:pPr algn="ctr">
              <a:lnSpc>
                <a:spcPct val="150000"/>
              </a:lnSpc>
            </a:pPr>
            <a:r>
              <a:rPr lang="vi-VN" sz="1600" b="1" dirty="0">
                <a:solidFill>
                  <a:srgbClr val="0070C0"/>
                </a:solidFill>
                <a:latin typeface="UTM Avo" panose="02040603050506020204" pitchFamily="18" charset="0"/>
              </a:rPr>
              <a:t>Học sinh viết vào vở </a:t>
            </a:r>
            <a:r>
              <a:rPr lang="vi-VN" sz="1600" b="1" i="1" dirty="0">
                <a:solidFill>
                  <a:srgbClr val="0070C0"/>
                </a:solidFill>
                <a:latin typeface="UTM Avo" panose="02040603050506020204" pitchFamily="18" charset="0"/>
              </a:rPr>
              <a:t>Tập viết 2 tập một</a:t>
            </a:r>
            <a:endParaRPr lang="en-US" sz="1600" b="1" dirty="0">
              <a:solidFill>
                <a:srgbClr val="0070C0"/>
              </a:solidFill>
              <a:latin typeface="UTM Avo" panose="02040603050506020204" pitchFamily="18" charset="0"/>
            </a:endParaRPr>
          </a:p>
        </p:txBody>
      </p:sp>
      <p:pic>
        <p:nvPicPr>
          <p:cNvPr id="6" name="Picture 5">
            <a:extLst>
              <a:ext uri="{FF2B5EF4-FFF2-40B4-BE49-F238E27FC236}">
                <a16:creationId xmlns:a16="http://schemas.microsoft.com/office/drawing/2014/main" id="{A520E315-4793-4736-9A90-CF4717885F6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343774" y="314641"/>
            <a:ext cx="1332626" cy="1333184"/>
          </a:xfrm>
          <a:prstGeom prst="ellipse">
            <a:avLst/>
          </a:prstGeom>
          <a:ln w="19050">
            <a:noFill/>
          </a:ln>
        </p:spPr>
      </p:pic>
    </p:spTree>
    <p:custDataLst>
      <p:tags r:id="rId1"/>
    </p:custDataLst>
    <p:extLst>
      <p:ext uri="{BB962C8B-B14F-4D97-AF65-F5344CB8AC3E}">
        <p14:creationId xmlns:p14="http://schemas.microsoft.com/office/powerpoint/2010/main" val="34389700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CD95E369-22E3-47BF-A4B6-6F6C7AEDEE5A}"/>
              </a:ext>
            </a:extLst>
          </p:cNvPr>
          <p:cNvGrpSpPr/>
          <p:nvPr/>
        </p:nvGrpSpPr>
        <p:grpSpPr>
          <a:xfrm>
            <a:off x="825296" y="1401452"/>
            <a:ext cx="4405927" cy="3318271"/>
            <a:chOff x="1417547" y="1264224"/>
            <a:chExt cx="4405927" cy="3318271"/>
          </a:xfrm>
        </p:grpSpPr>
        <p:pic>
          <p:nvPicPr>
            <p:cNvPr id="21" name="Picture 20">
              <a:extLst>
                <a:ext uri="{FF2B5EF4-FFF2-40B4-BE49-F238E27FC236}">
                  <a16:creationId xmlns:a16="http://schemas.microsoft.com/office/drawing/2014/main" id="{BDC5CE40-1276-45C8-A43B-95F4B8826CB8}"/>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1" name="TextBox 10">
              <a:extLst>
                <a:ext uri="{FF2B5EF4-FFF2-40B4-BE49-F238E27FC236}">
                  <a16:creationId xmlns:a16="http://schemas.microsoft.com/office/drawing/2014/main" id="{790A94BE-1705-46B6-A274-580473BF97B9}"/>
                </a:ext>
              </a:extLst>
            </p:cNvPr>
            <p:cNvSpPr txBox="1"/>
            <p:nvPr/>
          </p:nvSpPr>
          <p:spPr>
            <a:xfrm>
              <a:off x="1829745" y="3179483"/>
              <a:ext cx="3745069" cy="815480"/>
            </a:xfrm>
            <a:prstGeom prst="rect">
              <a:avLst/>
            </a:prstGeom>
            <a:noFill/>
          </p:spPr>
          <p:txBody>
            <a:bodyPr wrap="square" rtlCol="0">
              <a:spAutoFit/>
            </a:bodyPr>
            <a:lstStyle/>
            <a:p>
              <a:pPr algn="ctr">
                <a:lnSpc>
                  <a:spcPct val="150000"/>
                </a:lnSpc>
              </a:pPr>
              <a:r>
                <a:rPr lang="vi-VN" sz="3600" b="1">
                  <a:solidFill>
                    <a:srgbClr val="17479D"/>
                  </a:solidFill>
                  <a:latin typeface="UTM Avo" panose="02040603050506020204" pitchFamily="18" charset="0"/>
                </a:rPr>
                <a:t>NÓI VÀ NGHE</a:t>
              </a:r>
              <a:endParaRPr lang="en-US" sz="3600" b="1" dirty="0">
                <a:solidFill>
                  <a:srgbClr val="17479D"/>
                </a:solidFill>
                <a:latin typeface="UTM Avo" panose="02040603050506020204" pitchFamily="18" charset="0"/>
              </a:endParaRPr>
            </a:p>
          </p:txBody>
        </p:sp>
        <p:sp>
          <p:nvSpPr>
            <p:cNvPr id="14" name="TextBox 13">
              <a:extLst>
                <a:ext uri="{FF2B5EF4-FFF2-40B4-BE49-F238E27FC236}">
                  <a16:creationId xmlns:a16="http://schemas.microsoft.com/office/drawing/2014/main" id="{D0BBE2AD-294A-48DF-B8A0-D8D32093CB5F}"/>
                </a:ext>
              </a:extLst>
            </p:cNvPr>
            <p:cNvSpPr txBox="1"/>
            <p:nvPr/>
          </p:nvSpPr>
          <p:spPr>
            <a:xfrm>
              <a:off x="2333588" y="2690349"/>
              <a:ext cx="3041009" cy="659989"/>
            </a:xfrm>
            <a:prstGeom prst="rect">
              <a:avLst/>
            </a:prstGeom>
            <a:noFill/>
          </p:spPr>
          <p:txBody>
            <a:bodyPr wrap="square" rtlCol="0">
              <a:spAutoFit/>
            </a:bodyPr>
            <a:lstStyle/>
            <a:p>
              <a:pPr algn="ctr">
                <a:lnSpc>
                  <a:spcPct val="150000"/>
                </a:lnSpc>
              </a:pPr>
              <a:r>
                <a:rPr lang="vi-VN" sz="2800" b="1">
                  <a:solidFill>
                    <a:schemeClr val="accent1">
                      <a:lumMod val="50000"/>
                    </a:schemeClr>
                  </a:solidFill>
                  <a:latin typeface="UTM Avo" panose="02040603050506020204" pitchFamily="18" charset="0"/>
                </a:rPr>
                <a:t>TIẾT </a:t>
              </a:r>
              <a:r>
                <a:rPr lang="vi-VN" sz="2800" b="1" dirty="0">
                  <a:solidFill>
                    <a:schemeClr val="accent1">
                      <a:lumMod val="50000"/>
                    </a:schemeClr>
                  </a:solidFill>
                  <a:latin typeface="UTM Avo" panose="02040603050506020204" pitchFamily="18" charset="0"/>
                </a:rPr>
                <a:t>4</a:t>
              </a:r>
              <a:endParaRPr lang="en-US" sz="2800" b="1" dirty="0">
                <a:solidFill>
                  <a:schemeClr val="accent1">
                    <a:lumMod val="50000"/>
                  </a:schemeClr>
                </a:solidFill>
                <a:latin typeface="UTM Avo" panose="02040603050506020204" pitchFamily="18" charset="0"/>
              </a:endParaRPr>
            </a:p>
          </p:txBody>
        </p:sp>
      </p:grpSp>
      <p:pic>
        <p:nvPicPr>
          <p:cNvPr id="3076" name="Picture 4">
            <a:extLst>
              <a:ext uri="{FF2B5EF4-FFF2-40B4-BE49-F238E27FC236}">
                <a16:creationId xmlns:a16="http://schemas.microsoft.com/office/drawing/2014/main" id="{7A146967-3A9E-4CF5-970E-3317318D5A23}"/>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52822" y="3391782"/>
            <a:ext cx="1872878" cy="1348206"/>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57A39B3B-9446-4199-9273-6083331CBB1C}"/>
              </a:ext>
            </a:extLst>
          </p:cNvPr>
          <p:cNvGrpSpPr/>
          <p:nvPr/>
        </p:nvGrpSpPr>
        <p:grpSpPr>
          <a:xfrm>
            <a:off x="344570" y="617893"/>
            <a:ext cx="1638420" cy="659331"/>
            <a:chOff x="344570" y="617893"/>
            <a:chExt cx="1638420" cy="659331"/>
          </a:xfrm>
        </p:grpSpPr>
        <p:sp>
          <p:nvSpPr>
            <p:cNvPr id="18" name="TextBox 17">
              <a:extLst>
                <a:ext uri="{FF2B5EF4-FFF2-40B4-BE49-F238E27FC236}">
                  <a16:creationId xmlns:a16="http://schemas.microsoft.com/office/drawing/2014/main" id="{BE4CC1D7-96A8-4048-937C-A08AC4EC5D7C}"/>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5</a:t>
              </a:r>
            </a:p>
          </p:txBody>
        </p:sp>
        <p:sp>
          <p:nvSpPr>
            <p:cNvPr id="19" name="TextBox 18">
              <a:extLst>
                <a:ext uri="{FF2B5EF4-FFF2-40B4-BE49-F238E27FC236}">
                  <a16:creationId xmlns:a16="http://schemas.microsoft.com/office/drawing/2014/main" id="{5AA234C6-5DB3-458E-94F3-8B0EB4FF5F14}"/>
                </a:ext>
              </a:extLst>
            </p:cNvPr>
            <p:cNvSpPr txBox="1"/>
            <p:nvPr/>
          </p:nvSpPr>
          <p:spPr>
            <a:xfrm>
              <a:off x="344570" y="630893"/>
              <a:ext cx="1613647" cy="646331"/>
            </a:xfrm>
            <a:prstGeom prst="rect">
              <a:avLst/>
            </a:prstGeom>
            <a:noFill/>
          </p:spPr>
          <p:txBody>
            <a:bodyPr wrap="square" rtlCol="0">
              <a:spAutoFit/>
            </a:bodyPr>
            <a:lstStyle/>
            <a:p>
              <a:r>
                <a:rPr lang="en-US" sz="3600" dirty="0">
                  <a:solidFill>
                    <a:schemeClr val="accent1"/>
                  </a:solidFill>
                  <a:latin typeface="UTM Cookies" panose="02040603050506020204" pitchFamily="18" charset="0"/>
                </a:rPr>
                <a:t>BÀI 5</a:t>
              </a:r>
            </a:p>
          </p:txBody>
        </p:sp>
      </p:grpSp>
      <p:sp>
        <p:nvSpPr>
          <p:cNvPr id="20" name="TextBox 19">
            <a:extLst>
              <a:ext uri="{FF2B5EF4-FFF2-40B4-BE49-F238E27FC236}">
                <a16:creationId xmlns:a16="http://schemas.microsoft.com/office/drawing/2014/main" id="{9C45B72B-1EAA-49B4-AE23-FF5EC34F700D}"/>
              </a:ext>
            </a:extLst>
          </p:cNvPr>
          <p:cNvSpPr txBox="1"/>
          <p:nvPr/>
        </p:nvSpPr>
        <p:spPr>
          <a:xfrm>
            <a:off x="1688168" y="540726"/>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EM CÓ XINH KHÔNG?</a:t>
            </a:r>
            <a:endParaRPr lang="en-US" sz="3600" dirty="0">
              <a:solidFill>
                <a:schemeClr val="accent2"/>
              </a:solidFill>
              <a:latin typeface="UTM Cookies" panose="02040603050506020204" pitchFamily="18" charset="0"/>
            </a:endParaRPr>
          </a:p>
        </p:txBody>
      </p:sp>
    </p:spTree>
    <p:custDataLst>
      <p:tags r:id="rId1"/>
    </p:custDataLst>
    <p:extLst>
      <p:ext uri="{BB962C8B-B14F-4D97-AF65-F5344CB8AC3E}">
        <p14:creationId xmlns:p14="http://schemas.microsoft.com/office/powerpoint/2010/main" val="27296083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DC5CE40-1276-45C8-A43B-95F4B8826CB8}"/>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144267" y="1390819"/>
            <a:ext cx="4405927" cy="3318271"/>
          </a:xfrm>
          <a:prstGeom prst="rect">
            <a:avLst/>
          </a:prstGeom>
        </p:spPr>
      </p:pic>
      <p:sp>
        <p:nvSpPr>
          <p:cNvPr id="11" name="TextBox 10">
            <a:extLst>
              <a:ext uri="{FF2B5EF4-FFF2-40B4-BE49-F238E27FC236}">
                <a16:creationId xmlns:a16="http://schemas.microsoft.com/office/drawing/2014/main" id="{790A94BE-1705-46B6-A274-580473BF97B9}"/>
              </a:ext>
            </a:extLst>
          </p:cNvPr>
          <p:cNvSpPr txBox="1"/>
          <p:nvPr/>
        </p:nvSpPr>
        <p:spPr>
          <a:xfrm>
            <a:off x="2791106" y="3114377"/>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ĐỌC</a:t>
            </a:r>
            <a:endParaRPr lang="en-US" sz="4400" b="1" dirty="0">
              <a:solidFill>
                <a:srgbClr val="17479D"/>
              </a:solidFill>
              <a:latin typeface="UTM Avo" panose="02040603050506020204" pitchFamily="18" charset="0"/>
            </a:endParaRPr>
          </a:p>
        </p:txBody>
      </p:sp>
      <p:sp>
        <p:nvSpPr>
          <p:cNvPr id="14" name="TextBox 13">
            <a:extLst>
              <a:ext uri="{FF2B5EF4-FFF2-40B4-BE49-F238E27FC236}">
                <a16:creationId xmlns:a16="http://schemas.microsoft.com/office/drawing/2014/main" id="{D0BBE2AD-294A-48DF-B8A0-D8D32093CB5F}"/>
              </a:ext>
            </a:extLst>
          </p:cNvPr>
          <p:cNvSpPr txBox="1"/>
          <p:nvPr/>
        </p:nvSpPr>
        <p:spPr>
          <a:xfrm>
            <a:off x="2174309" y="2679404"/>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1 – 2</a:t>
            </a:r>
            <a:endParaRPr lang="en-US" sz="2800" b="1" dirty="0">
              <a:solidFill>
                <a:schemeClr val="accent1">
                  <a:lumMod val="50000"/>
                </a:schemeClr>
              </a:solidFill>
              <a:latin typeface="UTM Avo" panose="02040603050506020204" pitchFamily="18" charset="0"/>
            </a:endParaRPr>
          </a:p>
        </p:txBody>
      </p:sp>
      <p:pic>
        <p:nvPicPr>
          <p:cNvPr id="2052" name="Picture 4">
            <a:extLst>
              <a:ext uri="{FF2B5EF4-FFF2-40B4-BE49-F238E27FC236}">
                <a16:creationId xmlns:a16="http://schemas.microsoft.com/office/drawing/2014/main" id="{52354FA0-88C8-4F5C-A6E1-0274A536B66D}"/>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96560" y="3268600"/>
            <a:ext cx="1563093" cy="1563093"/>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9983969B-B558-41BA-B8EC-A99631758656}"/>
              </a:ext>
            </a:extLst>
          </p:cNvPr>
          <p:cNvGrpSpPr/>
          <p:nvPr/>
        </p:nvGrpSpPr>
        <p:grpSpPr>
          <a:xfrm>
            <a:off x="344570" y="617893"/>
            <a:ext cx="1638420" cy="659331"/>
            <a:chOff x="344570" y="617893"/>
            <a:chExt cx="1638420" cy="659331"/>
          </a:xfrm>
        </p:grpSpPr>
        <p:sp>
          <p:nvSpPr>
            <p:cNvPr id="18" name="TextBox 17">
              <a:extLst>
                <a:ext uri="{FF2B5EF4-FFF2-40B4-BE49-F238E27FC236}">
                  <a16:creationId xmlns:a16="http://schemas.microsoft.com/office/drawing/2014/main" id="{CB5DC6C7-3AFE-4533-A4C5-775480D6F0E4}"/>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5</a:t>
              </a:r>
            </a:p>
          </p:txBody>
        </p:sp>
        <p:sp>
          <p:nvSpPr>
            <p:cNvPr id="19" name="TextBox 18">
              <a:extLst>
                <a:ext uri="{FF2B5EF4-FFF2-40B4-BE49-F238E27FC236}">
                  <a16:creationId xmlns:a16="http://schemas.microsoft.com/office/drawing/2014/main" id="{6135869A-D051-4BB9-9C6D-2E7E168ABC18}"/>
                </a:ext>
              </a:extLst>
            </p:cNvPr>
            <p:cNvSpPr txBox="1"/>
            <p:nvPr/>
          </p:nvSpPr>
          <p:spPr>
            <a:xfrm>
              <a:off x="344570" y="630893"/>
              <a:ext cx="1613647" cy="646331"/>
            </a:xfrm>
            <a:prstGeom prst="rect">
              <a:avLst/>
            </a:prstGeom>
            <a:noFill/>
          </p:spPr>
          <p:txBody>
            <a:bodyPr wrap="square" rtlCol="0">
              <a:spAutoFit/>
            </a:bodyPr>
            <a:lstStyle/>
            <a:p>
              <a:r>
                <a:rPr lang="en-US" sz="3600" dirty="0">
                  <a:solidFill>
                    <a:schemeClr val="accent1"/>
                  </a:solidFill>
                  <a:latin typeface="UTM Cookies" panose="02040603050506020204" pitchFamily="18" charset="0"/>
                </a:rPr>
                <a:t>BÀI 5</a:t>
              </a:r>
            </a:p>
          </p:txBody>
        </p:sp>
      </p:grpSp>
      <p:sp>
        <p:nvSpPr>
          <p:cNvPr id="20" name="TextBox 19">
            <a:extLst>
              <a:ext uri="{FF2B5EF4-FFF2-40B4-BE49-F238E27FC236}">
                <a16:creationId xmlns:a16="http://schemas.microsoft.com/office/drawing/2014/main" id="{A23F8822-3DF0-4804-8011-73013EEBA6EB}"/>
              </a:ext>
            </a:extLst>
          </p:cNvPr>
          <p:cNvSpPr txBox="1"/>
          <p:nvPr/>
        </p:nvSpPr>
        <p:spPr>
          <a:xfrm>
            <a:off x="1688168" y="540726"/>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EM CÓ XINH KHÔNG?</a:t>
            </a:r>
            <a:endParaRPr lang="en-US" sz="3600" dirty="0">
              <a:solidFill>
                <a:schemeClr val="accent2"/>
              </a:solidFill>
              <a:latin typeface="UTM Cookies" panose="02040603050506020204" pitchFamily="18" charset="0"/>
            </a:endParaRPr>
          </a:p>
        </p:txBody>
      </p:sp>
    </p:spTree>
    <p:custDataLst>
      <p:tags r:id="rId1"/>
    </p:custDataLst>
    <p:extLst>
      <p:ext uri="{BB962C8B-B14F-4D97-AF65-F5344CB8AC3E}">
        <p14:creationId xmlns:p14="http://schemas.microsoft.com/office/powerpoint/2010/main" val="938493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0-#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31"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p:cTn id="16" dur="1000" fill="hold"/>
                                        <p:tgtEl>
                                          <p:spTgt spid="21"/>
                                        </p:tgtEl>
                                        <p:attrNameLst>
                                          <p:attrName>ppt_w</p:attrName>
                                        </p:attrNameLst>
                                      </p:cBhvr>
                                      <p:tavLst>
                                        <p:tav tm="0">
                                          <p:val>
                                            <p:fltVal val="0"/>
                                          </p:val>
                                        </p:tav>
                                        <p:tav tm="100000">
                                          <p:val>
                                            <p:strVal val="#ppt_w"/>
                                          </p:val>
                                        </p:tav>
                                      </p:tavLst>
                                    </p:anim>
                                    <p:anim calcmode="lin" valueType="num">
                                      <p:cBhvr>
                                        <p:cTn id="17" dur="1000" fill="hold"/>
                                        <p:tgtEl>
                                          <p:spTgt spid="21"/>
                                        </p:tgtEl>
                                        <p:attrNameLst>
                                          <p:attrName>ppt_h</p:attrName>
                                        </p:attrNameLst>
                                      </p:cBhvr>
                                      <p:tavLst>
                                        <p:tav tm="0">
                                          <p:val>
                                            <p:fltVal val="0"/>
                                          </p:val>
                                        </p:tav>
                                        <p:tav tm="100000">
                                          <p:val>
                                            <p:strVal val="#ppt_h"/>
                                          </p:val>
                                        </p:tav>
                                      </p:tavLst>
                                    </p:anim>
                                    <p:anim calcmode="lin" valueType="num">
                                      <p:cBhvr>
                                        <p:cTn id="18" dur="1000" fill="hold"/>
                                        <p:tgtEl>
                                          <p:spTgt spid="21"/>
                                        </p:tgtEl>
                                        <p:attrNameLst>
                                          <p:attrName>style.rotation</p:attrName>
                                        </p:attrNameLst>
                                      </p:cBhvr>
                                      <p:tavLst>
                                        <p:tav tm="0">
                                          <p:val>
                                            <p:fltVal val="90"/>
                                          </p:val>
                                        </p:tav>
                                        <p:tav tm="100000">
                                          <p:val>
                                            <p:fltVal val="0"/>
                                          </p:val>
                                        </p:tav>
                                      </p:tavLst>
                                    </p:anim>
                                    <p:animEffect transition="in" filter="fade">
                                      <p:cBhvr>
                                        <p:cTn id="19" dur="1000"/>
                                        <p:tgtEl>
                                          <p:spTgt spid="21"/>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childTnLst>
                          </p:cTn>
                        </p:par>
                        <p:par>
                          <p:cTn id="32" fill="hold">
                            <p:stCondLst>
                              <p:cond delay="2500"/>
                            </p:stCondLst>
                            <p:childTnLst>
                              <p:par>
                                <p:cTn id="33" presetID="45" presetClass="entr" presetSubtype="0" fill="hold" nodeType="afterEffect">
                                  <p:stCondLst>
                                    <p:cond delay="0"/>
                                  </p:stCondLst>
                                  <p:childTnLst>
                                    <p:set>
                                      <p:cBhvr>
                                        <p:cTn id="34" dur="1" fill="hold">
                                          <p:stCondLst>
                                            <p:cond delay="0"/>
                                          </p:stCondLst>
                                        </p:cTn>
                                        <p:tgtEl>
                                          <p:spTgt spid="2052"/>
                                        </p:tgtEl>
                                        <p:attrNameLst>
                                          <p:attrName>style.visibility</p:attrName>
                                        </p:attrNameLst>
                                      </p:cBhvr>
                                      <p:to>
                                        <p:strVal val="visible"/>
                                      </p:to>
                                    </p:set>
                                    <p:animEffect transition="in" filter="fade">
                                      <p:cBhvr>
                                        <p:cTn id="35" dur="2000"/>
                                        <p:tgtEl>
                                          <p:spTgt spid="2052"/>
                                        </p:tgtEl>
                                      </p:cBhvr>
                                    </p:animEffect>
                                    <p:anim calcmode="lin" valueType="num">
                                      <p:cBhvr>
                                        <p:cTn id="36" dur="2000" fill="hold"/>
                                        <p:tgtEl>
                                          <p:spTgt spid="2052"/>
                                        </p:tgtEl>
                                        <p:attrNameLst>
                                          <p:attrName>ppt_w</p:attrName>
                                        </p:attrNameLst>
                                      </p:cBhvr>
                                      <p:tavLst>
                                        <p:tav tm="0" fmla="#ppt_w*sin(2.5*pi*$)">
                                          <p:val>
                                            <p:fltVal val="0"/>
                                          </p:val>
                                        </p:tav>
                                        <p:tav tm="100000">
                                          <p:val>
                                            <p:fltVal val="1"/>
                                          </p:val>
                                        </p:tav>
                                      </p:tavLst>
                                    </p:anim>
                                    <p:anim calcmode="lin" valueType="num">
                                      <p:cBhvr>
                                        <p:cTn id="37" dur="2000" fill="hold"/>
                                        <p:tgtEl>
                                          <p:spTgt spid="205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FF9CC8-BCC0-4876-919F-2296B2B78F50}"/>
              </a:ext>
            </a:extLst>
          </p:cNvPr>
          <p:cNvSpPr txBox="1"/>
          <p:nvPr/>
        </p:nvSpPr>
        <p:spPr>
          <a:xfrm>
            <a:off x="514899" y="403066"/>
            <a:ext cx="5828202" cy="553998"/>
          </a:xfrm>
          <a:prstGeom prst="rect">
            <a:avLst/>
          </a:prstGeom>
          <a:noFill/>
        </p:spPr>
        <p:txBody>
          <a:bodyPr wrap="square" rtlCol="0">
            <a:spAutoFit/>
          </a:bodyPr>
          <a:lstStyle/>
          <a:p>
            <a:pPr algn="just"/>
            <a:r>
              <a:rPr lang="vi-VN" sz="1500" b="1" dirty="0">
                <a:solidFill>
                  <a:schemeClr val="accent6">
                    <a:lumMod val="75000"/>
                  </a:schemeClr>
                </a:solidFill>
                <a:latin typeface="UTM Avo" panose="02040603050506020204" pitchFamily="18" charset="0"/>
              </a:rPr>
              <a:t>1.</a:t>
            </a:r>
            <a:r>
              <a:rPr lang="vi-VN" sz="1500" dirty="0">
                <a:latin typeface="UTM Avo" panose="02040603050506020204" pitchFamily="18" charset="0"/>
              </a:rPr>
              <a:t> Quan sát tranh, nói tên các nhân vật và sự việc được thể hiện trong tranh.</a:t>
            </a:r>
          </a:p>
        </p:txBody>
      </p:sp>
      <p:pic>
        <p:nvPicPr>
          <p:cNvPr id="3" name="Picture 2">
            <a:extLst>
              <a:ext uri="{FF2B5EF4-FFF2-40B4-BE49-F238E27FC236}">
                <a16:creationId xmlns:a16="http://schemas.microsoft.com/office/drawing/2014/main" id="{5B9B14E0-D0E3-40D7-9A32-0D1AE63BD0C9}"/>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r="46559" b="49610"/>
          <a:stretch/>
        </p:blipFill>
        <p:spPr>
          <a:xfrm>
            <a:off x="804171" y="900539"/>
            <a:ext cx="2130415" cy="1556105"/>
          </a:xfrm>
          <a:prstGeom prst="rect">
            <a:avLst/>
          </a:prstGeom>
        </p:spPr>
      </p:pic>
      <p:pic>
        <p:nvPicPr>
          <p:cNvPr id="4" name="Picture 3">
            <a:extLst>
              <a:ext uri="{FF2B5EF4-FFF2-40B4-BE49-F238E27FC236}">
                <a16:creationId xmlns:a16="http://schemas.microsoft.com/office/drawing/2014/main" id="{553A08D5-F518-4F1E-972F-569229D5D3EC}"/>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53671" t="-390" r="417" b="50000"/>
          <a:stretch/>
        </p:blipFill>
        <p:spPr>
          <a:xfrm>
            <a:off x="3863974" y="900538"/>
            <a:ext cx="1830277" cy="1556105"/>
          </a:xfrm>
          <a:prstGeom prst="rect">
            <a:avLst/>
          </a:prstGeom>
        </p:spPr>
      </p:pic>
      <p:pic>
        <p:nvPicPr>
          <p:cNvPr id="5" name="Picture 4">
            <a:extLst>
              <a:ext uri="{FF2B5EF4-FFF2-40B4-BE49-F238E27FC236}">
                <a16:creationId xmlns:a16="http://schemas.microsoft.com/office/drawing/2014/main" id="{4B90B65F-B6E3-4A3A-91FD-58982B5F5C78}"/>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4715" t="50000" r="47021" b="-390"/>
          <a:stretch/>
        </p:blipFill>
        <p:spPr>
          <a:xfrm>
            <a:off x="1010536" y="2848416"/>
            <a:ext cx="1924050" cy="1556105"/>
          </a:xfrm>
          <a:prstGeom prst="rect">
            <a:avLst/>
          </a:prstGeom>
        </p:spPr>
      </p:pic>
      <p:pic>
        <p:nvPicPr>
          <p:cNvPr id="6" name="Picture 5">
            <a:extLst>
              <a:ext uri="{FF2B5EF4-FFF2-40B4-BE49-F238E27FC236}">
                <a16:creationId xmlns:a16="http://schemas.microsoft.com/office/drawing/2014/main" id="{0077BC35-F816-4EB5-B809-94CBD89BB316}"/>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54088" t="50000" b="-390"/>
          <a:stretch/>
        </p:blipFill>
        <p:spPr>
          <a:xfrm>
            <a:off x="3863974" y="2848416"/>
            <a:ext cx="1830277" cy="1556105"/>
          </a:xfrm>
          <a:prstGeom prst="rect">
            <a:avLst/>
          </a:prstGeom>
        </p:spPr>
      </p:pic>
      <p:sp>
        <p:nvSpPr>
          <p:cNvPr id="7" name="TextBox 6">
            <a:extLst>
              <a:ext uri="{FF2B5EF4-FFF2-40B4-BE49-F238E27FC236}">
                <a16:creationId xmlns:a16="http://schemas.microsoft.com/office/drawing/2014/main" id="{4E3AF38F-EBC1-4F5A-A73B-A61F865723FD}"/>
              </a:ext>
            </a:extLst>
          </p:cNvPr>
          <p:cNvSpPr txBox="1"/>
          <p:nvPr/>
        </p:nvSpPr>
        <p:spPr>
          <a:xfrm>
            <a:off x="403869" y="2401009"/>
            <a:ext cx="3137384" cy="461665"/>
          </a:xfrm>
          <a:prstGeom prst="rect">
            <a:avLst/>
          </a:prstGeom>
          <a:solidFill>
            <a:schemeClr val="accent2"/>
          </a:solidFill>
          <a:effectLst>
            <a:softEdge rad="63500"/>
          </a:effectLst>
        </p:spPr>
        <p:txBody>
          <a:bodyPr wrap="square" rtlCol="0">
            <a:spAutoFit/>
          </a:bodyPr>
          <a:lstStyle/>
          <a:p>
            <a:pPr algn="ctr"/>
            <a:r>
              <a:rPr lang="vi-VN" sz="1200" dirty="0">
                <a:solidFill>
                  <a:srgbClr val="FF0000"/>
                </a:solidFill>
                <a:latin typeface="UTM Avo" panose="02040603050506020204" pitchFamily="18" charset="0"/>
              </a:rPr>
              <a:t>Voi em hỏi voi anh: “Em có xinh không?”. Voi anh trả lời: “Em xinh lắm!”</a:t>
            </a:r>
          </a:p>
        </p:txBody>
      </p:sp>
      <p:sp>
        <p:nvSpPr>
          <p:cNvPr id="8" name="Rounded Rectangle 11">
            <a:extLst>
              <a:ext uri="{FF2B5EF4-FFF2-40B4-BE49-F238E27FC236}">
                <a16:creationId xmlns:a16="http://schemas.microsoft.com/office/drawing/2014/main" id="{6A792F9D-0A68-4153-A5E5-10F2553387C7}"/>
              </a:ext>
            </a:extLst>
          </p:cNvPr>
          <p:cNvSpPr/>
          <p:nvPr/>
        </p:nvSpPr>
        <p:spPr>
          <a:xfrm>
            <a:off x="514899" y="1910811"/>
            <a:ext cx="951951" cy="256381"/>
          </a:xfrm>
          <a:prstGeom prst="roundRect">
            <a:avLst/>
          </a:prstGeom>
          <a:solidFill>
            <a:schemeClr val="accent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dirty="0">
                <a:solidFill>
                  <a:srgbClr val="0070C0"/>
                </a:solidFill>
                <a:latin typeface="UTM Avo" panose="02040603050506020204" pitchFamily="18" charset="0"/>
              </a:rPr>
              <a:t>voi em</a:t>
            </a:r>
            <a:endParaRPr lang="en-US" sz="1600" dirty="0">
              <a:solidFill>
                <a:srgbClr val="0070C0"/>
              </a:solidFill>
              <a:latin typeface="UTM Avo" panose="02040603050506020204" pitchFamily="18" charset="0"/>
            </a:endParaRPr>
          </a:p>
        </p:txBody>
      </p:sp>
      <p:sp>
        <p:nvSpPr>
          <p:cNvPr id="9" name="Rounded Rectangle 11">
            <a:extLst>
              <a:ext uri="{FF2B5EF4-FFF2-40B4-BE49-F238E27FC236}">
                <a16:creationId xmlns:a16="http://schemas.microsoft.com/office/drawing/2014/main" id="{F85FD5B0-0A32-4FA3-899E-03143E01803A}"/>
              </a:ext>
            </a:extLst>
          </p:cNvPr>
          <p:cNvSpPr/>
          <p:nvPr/>
        </p:nvSpPr>
        <p:spPr>
          <a:xfrm>
            <a:off x="3428998" y="3087865"/>
            <a:ext cx="951951" cy="256381"/>
          </a:xfrm>
          <a:prstGeom prst="roundRect">
            <a:avLst/>
          </a:prstGeom>
          <a:solidFill>
            <a:schemeClr val="accent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a:solidFill>
                  <a:srgbClr val="0070C0"/>
                </a:solidFill>
                <a:latin typeface="UTM Avo" panose="02040603050506020204" pitchFamily="18" charset="0"/>
              </a:rPr>
              <a:t>voi anh</a:t>
            </a:r>
            <a:endParaRPr lang="en-US" sz="1600" dirty="0">
              <a:solidFill>
                <a:srgbClr val="0070C0"/>
              </a:solidFill>
              <a:latin typeface="UTM Avo" panose="02040603050506020204" pitchFamily="18" charset="0"/>
            </a:endParaRPr>
          </a:p>
        </p:txBody>
      </p:sp>
      <p:sp>
        <p:nvSpPr>
          <p:cNvPr id="10" name="Rounded Rectangle 11">
            <a:extLst>
              <a:ext uri="{FF2B5EF4-FFF2-40B4-BE49-F238E27FC236}">
                <a16:creationId xmlns:a16="http://schemas.microsoft.com/office/drawing/2014/main" id="{48FF0F2E-23DF-4956-B378-CD8DAA5B768E}"/>
              </a:ext>
            </a:extLst>
          </p:cNvPr>
          <p:cNvSpPr/>
          <p:nvPr/>
        </p:nvSpPr>
        <p:spPr>
          <a:xfrm>
            <a:off x="5364331" y="1485316"/>
            <a:ext cx="770448" cy="256381"/>
          </a:xfrm>
          <a:prstGeom prst="roundRect">
            <a:avLst/>
          </a:prstGeom>
          <a:solidFill>
            <a:schemeClr val="accent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a:solidFill>
                  <a:srgbClr val="0070C0"/>
                </a:solidFill>
                <a:latin typeface="UTM Avo" panose="02040603050506020204" pitchFamily="18" charset="0"/>
              </a:rPr>
              <a:t>hươu</a:t>
            </a:r>
            <a:endParaRPr lang="en-US" sz="1600" dirty="0">
              <a:solidFill>
                <a:srgbClr val="0070C0"/>
              </a:solidFill>
              <a:latin typeface="UTM Avo" panose="02040603050506020204" pitchFamily="18" charset="0"/>
            </a:endParaRPr>
          </a:p>
        </p:txBody>
      </p:sp>
      <p:sp>
        <p:nvSpPr>
          <p:cNvPr id="11" name="Rounded Rectangle 11">
            <a:extLst>
              <a:ext uri="{FF2B5EF4-FFF2-40B4-BE49-F238E27FC236}">
                <a16:creationId xmlns:a16="http://schemas.microsoft.com/office/drawing/2014/main" id="{52E0D626-8E8C-46DF-8C12-70BA82FBB5B3}"/>
              </a:ext>
            </a:extLst>
          </p:cNvPr>
          <p:cNvSpPr/>
          <p:nvPr/>
        </p:nvSpPr>
        <p:spPr>
          <a:xfrm>
            <a:off x="2459877" y="3036932"/>
            <a:ext cx="562725" cy="256381"/>
          </a:xfrm>
          <a:prstGeom prst="roundRect">
            <a:avLst/>
          </a:prstGeom>
          <a:solidFill>
            <a:schemeClr val="accent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a:solidFill>
                  <a:srgbClr val="0070C0"/>
                </a:solidFill>
                <a:latin typeface="UTM Avo" panose="02040603050506020204" pitchFamily="18" charset="0"/>
              </a:rPr>
              <a:t>dê</a:t>
            </a:r>
            <a:endParaRPr lang="en-US" sz="1600" dirty="0">
              <a:solidFill>
                <a:srgbClr val="0070C0"/>
              </a:solidFill>
              <a:latin typeface="UTM Avo" panose="02040603050506020204" pitchFamily="18" charset="0"/>
            </a:endParaRPr>
          </a:p>
        </p:txBody>
      </p:sp>
      <p:sp>
        <p:nvSpPr>
          <p:cNvPr id="12" name="Rounded Rectangle 11">
            <a:extLst>
              <a:ext uri="{FF2B5EF4-FFF2-40B4-BE49-F238E27FC236}">
                <a16:creationId xmlns:a16="http://schemas.microsoft.com/office/drawing/2014/main" id="{EB2CA4D9-A0F4-4A74-9EA1-C6CE5B016076}"/>
              </a:ext>
            </a:extLst>
          </p:cNvPr>
          <p:cNvSpPr/>
          <p:nvPr/>
        </p:nvSpPr>
        <p:spPr>
          <a:xfrm>
            <a:off x="3611115" y="1220646"/>
            <a:ext cx="951951" cy="256381"/>
          </a:xfrm>
          <a:prstGeom prst="roundRect">
            <a:avLst/>
          </a:prstGeom>
          <a:solidFill>
            <a:schemeClr val="accent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dirty="0">
                <a:solidFill>
                  <a:srgbClr val="0070C0"/>
                </a:solidFill>
                <a:latin typeface="UTM Avo" panose="02040603050506020204" pitchFamily="18" charset="0"/>
              </a:rPr>
              <a:t>voi em</a:t>
            </a:r>
            <a:endParaRPr lang="en-US" sz="1600" dirty="0">
              <a:solidFill>
                <a:srgbClr val="0070C0"/>
              </a:solidFill>
              <a:latin typeface="UTM Avo" panose="02040603050506020204" pitchFamily="18" charset="0"/>
            </a:endParaRPr>
          </a:p>
        </p:txBody>
      </p:sp>
      <p:sp>
        <p:nvSpPr>
          <p:cNvPr id="13" name="Rounded Rectangle 11">
            <a:extLst>
              <a:ext uri="{FF2B5EF4-FFF2-40B4-BE49-F238E27FC236}">
                <a16:creationId xmlns:a16="http://schemas.microsoft.com/office/drawing/2014/main" id="{B2EA4728-ACE5-4999-A3BE-3AD29FC31F85}"/>
              </a:ext>
            </a:extLst>
          </p:cNvPr>
          <p:cNvSpPr/>
          <p:nvPr/>
        </p:nvSpPr>
        <p:spPr>
          <a:xfrm>
            <a:off x="467669" y="3290475"/>
            <a:ext cx="951950" cy="256381"/>
          </a:xfrm>
          <a:prstGeom prst="roundRect">
            <a:avLst/>
          </a:prstGeom>
          <a:solidFill>
            <a:schemeClr val="accent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dirty="0">
                <a:solidFill>
                  <a:srgbClr val="0070C0"/>
                </a:solidFill>
                <a:latin typeface="UTM Avo" panose="02040603050506020204" pitchFamily="18" charset="0"/>
              </a:rPr>
              <a:t>voi em</a:t>
            </a:r>
            <a:endParaRPr lang="en-US" sz="1600" dirty="0">
              <a:solidFill>
                <a:srgbClr val="0070C0"/>
              </a:solidFill>
              <a:latin typeface="UTM Avo" panose="02040603050506020204" pitchFamily="18" charset="0"/>
            </a:endParaRPr>
          </a:p>
        </p:txBody>
      </p:sp>
      <p:sp>
        <p:nvSpPr>
          <p:cNvPr id="14" name="Rounded Rectangle 11">
            <a:extLst>
              <a:ext uri="{FF2B5EF4-FFF2-40B4-BE49-F238E27FC236}">
                <a16:creationId xmlns:a16="http://schemas.microsoft.com/office/drawing/2014/main" id="{27EC5C5B-784A-4456-BF22-9381A06075A8}"/>
              </a:ext>
            </a:extLst>
          </p:cNvPr>
          <p:cNvSpPr/>
          <p:nvPr/>
        </p:nvSpPr>
        <p:spPr>
          <a:xfrm>
            <a:off x="5345482" y="3498277"/>
            <a:ext cx="951950" cy="256381"/>
          </a:xfrm>
          <a:prstGeom prst="roundRect">
            <a:avLst/>
          </a:prstGeom>
          <a:solidFill>
            <a:schemeClr val="accent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dirty="0">
                <a:solidFill>
                  <a:srgbClr val="0070C0"/>
                </a:solidFill>
                <a:latin typeface="UTM Avo" panose="02040603050506020204" pitchFamily="18" charset="0"/>
              </a:rPr>
              <a:t>voi em</a:t>
            </a:r>
            <a:endParaRPr lang="en-US" sz="1600" dirty="0">
              <a:solidFill>
                <a:srgbClr val="0070C0"/>
              </a:solidFill>
              <a:latin typeface="UTM Avo" panose="02040603050506020204" pitchFamily="18" charset="0"/>
            </a:endParaRPr>
          </a:p>
        </p:txBody>
      </p:sp>
      <p:sp>
        <p:nvSpPr>
          <p:cNvPr id="15" name="Rounded Rectangle 11">
            <a:extLst>
              <a:ext uri="{FF2B5EF4-FFF2-40B4-BE49-F238E27FC236}">
                <a16:creationId xmlns:a16="http://schemas.microsoft.com/office/drawing/2014/main" id="{DB646736-704B-42BD-9BBD-2751C82E39D3}"/>
              </a:ext>
            </a:extLst>
          </p:cNvPr>
          <p:cNvSpPr/>
          <p:nvPr/>
        </p:nvSpPr>
        <p:spPr>
          <a:xfrm>
            <a:off x="2613303" y="1486287"/>
            <a:ext cx="951951" cy="256381"/>
          </a:xfrm>
          <a:prstGeom prst="roundRect">
            <a:avLst/>
          </a:prstGeom>
          <a:solidFill>
            <a:schemeClr val="accent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a:solidFill>
                  <a:srgbClr val="0070C0"/>
                </a:solidFill>
                <a:latin typeface="UTM Avo" panose="02040603050506020204" pitchFamily="18" charset="0"/>
              </a:rPr>
              <a:t>voi anh</a:t>
            </a:r>
            <a:endParaRPr lang="en-US" sz="1600" dirty="0">
              <a:solidFill>
                <a:srgbClr val="0070C0"/>
              </a:solidFill>
              <a:latin typeface="UTM Avo" panose="02040603050506020204" pitchFamily="18" charset="0"/>
            </a:endParaRPr>
          </a:p>
        </p:txBody>
      </p:sp>
      <p:sp>
        <p:nvSpPr>
          <p:cNvPr id="16" name="TextBox 15">
            <a:extLst>
              <a:ext uri="{FF2B5EF4-FFF2-40B4-BE49-F238E27FC236}">
                <a16:creationId xmlns:a16="http://schemas.microsoft.com/office/drawing/2014/main" id="{F714E20F-8015-4674-B610-54879FF40BFD}"/>
              </a:ext>
            </a:extLst>
          </p:cNvPr>
          <p:cNvSpPr txBox="1"/>
          <p:nvPr/>
        </p:nvSpPr>
        <p:spPr>
          <a:xfrm>
            <a:off x="3428998" y="2252774"/>
            <a:ext cx="2861157" cy="646331"/>
          </a:xfrm>
          <a:prstGeom prst="rect">
            <a:avLst/>
          </a:prstGeom>
          <a:solidFill>
            <a:schemeClr val="accent2"/>
          </a:solidFill>
          <a:effectLst>
            <a:softEdge rad="63500"/>
          </a:effectLst>
        </p:spPr>
        <p:txBody>
          <a:bodyPr wrap="square" rtlCol="0">
            <a:spAutoFit/>
          </a:bodyPr>
          <a:lstStyle/>
          <a:p>
            <a:pPr algn="ctr"/>
            <a:r>
              <a:rPr lang="vi-VN" sz="1200" dirty="0">
                <a:solidFill>
                  <a:srgbClr val="FF0000"/>
                </a:solidFill>
                <a:latin typeface="UTM Avo" panose="02040603050506020204" pitchFamily="18" charset="0"/>
              </a:rPr>
              <a:t>Voi em hỏi chuyện hươu. Sau khi nói chuyện, voi em bẻ vài cành cây, gài lên đầu để có sừng giống hươu.</a:t>
            </a:r>
          </a:p>
        </p:txBody>
      </p:sp>
      <p:sp>
        <p:nvSpPr>
          <p:cNvPr id="17" name="TextBox 16">
            <a:extLst>
              <a:ext uri="{FF2B5EF4-FFF2-40B4-BE49-F238E27FC236}">
                <a16:creationId xmlns:a16="http://schemas.microsoft.com/office/drawing/2014/main" id="{CC0F4C1D-1ADF-42E3-8ECE-E9EF5C706214}"/>
              </a:ext>
            </a:extLst>
          </p:cNvPr>
          <p:cNvSpPr txBox="1"/>
          <p:nvPr/>
        </p:nvSpPr>
        <p:spPr>
          <a:xfrm>
            <a:off x="638197" y="4023201"/>
            <a:ext cx="2761083" cy="830997"/>
          </a:xfrm>
          <a:prstGeom prst="rect">
            <a:avLst/>
          </a:prstGeom>
          <a:solidFill>
            <a:schemeClr val="accent2"/>
          </a:solidFill>
          <a:effectLst>
            <a:softEdge rad="63500"/>
          </a:effectLst>
        </p:spPr>
        <p:txBody>
          <a:bodyPr wrap="square" rtlCol="0">
            <a:spAutoFit/>
          </a:bodyPr>
          <a:lstStyle/>
          <a:p>
            <a:pPr algn="ctr"/>
            <a:r>
              <a:rPr lang="vi-VN" sz="1200" dirty="0">
                <a:solidFill>
                  <a:srgbClr val="FF0000"/>
                </a:solidFill>
                <a:latin typeface="UTM Avo" panose="02040603050506020204" pitchFamily="18" charset="0"/>
              </a:rPr>
              <a:t>Voi em hỏi chuyện dê. Sau khi nói chuyện, voi em nhổ một khóm cỏ dại bên đường, dính vào cằm mình cho giống dê.</a:t>
            </a:r>
          </a:p>
        </p:txBody>
      </p:sp>
      <p:sp>
        <p:nvSpPr>
          <p:cNvPr id="18" name="TextBox 17">
            <a:extLst>
              <a:ext uri="{FF2B5EF4-FFF2-40B4-BE49-F238E27FC236}">
                <a16:creationId xmlns:a16="http://schemas.microsoft.com/office/drawing/2014/main" id="{8A0E3697-748F-4EFB-9622-42D5A1D6E653}"/>
              </a:ext>
            </a:extLst>
          </p:cNvPr>
          <p:cNvSpPr txBox="1"/>
          <p:nvPr/>
        </p:nvSpPr>
        <p:spPr>
          <a:xfrm>
            <a:off x="3485125" y="4096261"/>
            <a:ext cx="2748902" cy="646331"/>
          </a:xfrm>
          <a:prstGeom prst="rect">
            <a:avLst/>
          </a:prstGeom>
          <a:solidFill>
            <a:schemeClr val="accent2"/>
          </a:solidFill>
          <a:effectLst>
            <a:softEdge rad="63500"/>
          </a:effectLst>
        </p:spPr>
        <p:txBody>
          <a:bodyPr wrap="square" rtlCol="0">
            <a:spAutoFit/>
          </a:bodyPr>
          <a:lstStyle/>
          <a:p>
            <a:pPr algn="ctr"/>
            <a:r>
              <a:rPr lang="vi-VN" sz="1200" dirty="0">
                <a:solidFill>
                  <a:srgbClr val="FF0000"/>
                </a:solidFill>
                <a:latin typeface="UTM Avo" panose="02040603050506020204" pitchFamily="18" charset="0"/>
              </a:rPr>
              <a:t>Voi anh ngỡ ngàng trước việc em có sừng và râu. Voi em nhận ra mình chỉ xinh đẹp khi đúng là voi.</a:t>
            </a:r>
          </a:p>
        </p:txBody>
      </p:sp>
    </p:spTree>
    <p:extLst>
      <p:ext uri="{BB962C8B-B14F-4D97-AF65-F5344CB8AC3E}">
        <p14:creationId xmlns:p14="http://schemas.microsoft.com/office/powerpoint/2010/main" val="146817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ppt_w</p:attrName>
                                        </p:attrNameLst>
                                      </p:cBhvr>
                                      <p:tavLst>
                                        <p:tav tm="0">
                                          <p:val>
                                            <p:fltVal val="0"/>
                                          </p:val>
                                        </p:tav>
                                        <p:tav tm="100000">
                                          <p:val>
                                            <p:strVal val="#ppt_w"/>
                                          </p:val>
                                        </p:tav>
                                      </p:tavLst>
                                    </p:anim>
                                    <p:anim calcmode="lin" valueType="num">
                                      <p:cBhvr>
                                        <p:cTn id="31" dur="500" fill="hold"/>
                                        <p:tgtEl>
                                          <p:spTgt spid="15"/>
                                        </p:tgtEl>
                                        <p:attrNameLst>
                                          <p:attrName>ppt_h</p:attrName>
                                        </p:attrNameLst>
                                      </p:cBhvr>
                                      <p:tavLst>
                                        <p:tav tm="0">
                                          <p:val>
                                            <p:fltVal val="0"/>
                                          </p:val>
                                        </p:tav>
                                        <p:tav tm="100000">
                                          <p:val>
                                            <p:strVal val="#ppt_h"/>
                                          </p:val>
                                        </p:tav>
                                      </p:tavLst>
                                    </p:anim>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p:tgtEl>
                                          <p:spTgt spid="7"/>
                                        </p:tgtEl>
                                        <p:attrNameLst>
                                          <p:attrName>ppt_y</p:attrName>
                                        </p:attrNameLst>
                                      </p:cBhvr>
                                      <p:tavLst>
                                        <p:tav tm="0">
                                          <p:val>
                                            <p:strVal val="#ppt_y-#ppt_h*1.125000"/>
                                          </p:val>
                                        </p:tav>
                                        <p:tav tm="100000">
                                          <p:val>
                                            <p:strVal val="#ppt_y"/>
                                          </p:val>
                                        </p:tav>
                                      </p:tavLst>
                                    </p:anim>
                                    <p:animEffect transition="in" filter="wipe(down)">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fill="hold"/>
                                        <p:tgtEl>
                                          <p:spTgt spid="12"/>
                                        </p:tgtEl>
                                        <p:attrNameLst>
                                          <p:attrName>ppt_w</p:attrName>
                                        </p:attrNameLst>
                                      </p:cBhvr>
                                      <p:tavLst>
                                        <p:tav tm="0">
                                          <p:val>
                                            <p:fltVal val="0"/>
                                          </p:val>
                                        </p:tav>
                                        <p:tav tm="100000">
                                          <p:val>
                                            <p:strVal val="#ppt_w"/>
                                          </p:val>
                                        </p:tav>
                                      </p:tavLst>
                                    </p:anim>
                                    <p:anim calcmode="lin" valueType="num">
                                      <p:cBhvr>
                                        <p:cTn id="44" dur="500" fill="hold"/>
                                        <p:tgtEl>
                                          <p:spTgt spid="12"/>
                                        </p:tgtEl>
                                        <p:attrNameLst>
                                          <p:attrName>ppt_h</p:attrName>
                                        </p:attrNameLst>
                                      </p:cBhvr>
                                      <p:tavLst>
                                        <p:tav tm="0">
                                          <p:val>
                                            <p:fltVal val="0"/>
                                          </p:val>
                                        </p:tav>
                                        <p:tav tm="100000">
                                          <p:val>
                                            <p:strVal val="#ppt_h"/>
                                          </p:val>
                                        </p:tav>
                                      </p:tavLst>
                                    </p:anim>
                                    <p:animEffect transition="in" filter="fade">
                                      <p:cBhvr>
                                        <p:cTn id="45" dur="500"/>
                                        <p:tgtEl>
                                          <p:spTgt spid="12"/>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ppt_w</p:attrName>
                                        </p:attrNameLst>
                                      </p:cBhvr>
                                      <p:tavLst>
                                        <p:tav tm="0">
                                          <p:val>
                                            <p:fltVal val="0"/>
                                          </p:val>
                                        </p:tav>
                                        <p:tav tm="100000">
                                          <p:val>
                                            <p:strVal val="#ppt_w"/>
                                          </p:val>
                                        </p:tav>
                                      </p:tavLst>
                                    </p:anim>
                                    <p:anim calcmode="lin" valueType="num">
                                      <p:cBhvr>
                                        <p:cTn id="49" dur="500" fill="hold"/>
                                        <p:tgtEl>
                                          <p:spTgt spid="10"/>
                                        </p:tgtEl>
                                        <p:attrNameLst>
                                          <p:attrName>ppt_h</p:attrName>
                                        </p:attrNameLst>
                                      </p:cBhvr>
                                      <p:tavLst>
                                        <p:tav tm="0">
                                          <p:val>
                                            <p:fltVal val="0"/>
                                          </p:val>
                                        </p:tav>
                                        <p:tav tm="100000">
                                          <p:val>
                                            <p:strVal val="#ppt_h"/>
                                          </p:val>
                                        </p:tav>
                                      </p:tavLst>
                                    </p:anim>
                                    <p:animEffect transition="in" filter="fade">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1"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p:tgtEl>
                                          <p:spTgt spid="16"/>
                                        </p:tgtEl>
                                        <p:attrNameLst>
                                          <p:attrName>ppt_y</p:attrName>
                                        </p:attrNameLst>
                                      </p:cBhvr>
                                      <p:tavLst>
                                        <p:tav tm="0">
                                          <p:val>
                                            <p:strVal val="#ppt_y-#ppt_h*1.125000"/>
                                          </p:val>
                                        </p:tav>
                                        <p:tav tm="100000">
                                          <p:val>
                                            <p:strVal val="#ppt_y"/>
                                          </p:val>
                                        </p:tav>
                                      </p:tavLst>
                                    </p:anim>
                                    <p:animEffect transition="in" filter="wipe(down)">
                                      <p:cBhvr>
                                        <p:cTn id="56" dur="5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animEffect transition="in" filter="fade">
                                      <p:cBhvr>
                                        <p:cTn id="63" dur="500"/>
                                        <p:tgtEl>
                                          <p:spTgt spid="13"/>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11"/>
                                        </p:tgtEl>
                                        <p:attrNameLst>
                                          <p:attrName>style.visibility</p:attrName>
                                        </p:attrNameLst>
                                      </p:cBhvr>
                                      <p:to>
                                        <p:strVal val="visible"/>
                                      </p:to>
                                    </p:set>
                                    <p:anim calcmode="lin" valueType="num">
                                      <p:cBhvr>
                                        <p:cTn id="66" dur="500" fill="hold"/>
                                        <p:tgtEl>
                                          <p:spTgt spid="11"/>
                                        </p:tgtEl>
                                        <p:attrNameLst>
                                          <p:attrName>ppt_w</p:attrName>
                                        </p:attrNameLst>
                                      </p:cBhvr>
                                      <p:tavLst>
                                        <p:tav tm="0">
                                          <p:val>
                                            <p:fltVal val="0"/>
                                          </p:val>
                                        </p:tav>
                                        <p:tav tm="100000">
                                          <p:val>
                                            <p:strVal val="#ppt_w"/>
                                          </p:val>
                                        </p:tav>
                                      </p:tavLst>
                                    </p:anim>
                                    <p:anim calcmode="lin" valueType="num">
                                      <p:cBhvr>
                                        <p:cTn id="67" dur="500" fill="hold"/>
                                        <p:tgtEl>
                                          <p:spTgt spid="11"/>
                                        </p:tgtEl>
                                        <p:attrNameLst>
                                          <p:attrName>ppt_h</p:attrName>
                                        </p:attrNameLst>
                                      </p:cBhvr>
                                      <p:tavLst>
                                        <p:tav tm="0">
                                          <p:val>
                                            <p:fltVal val="0"/>
                                          </p:val>
                                        </p:tav>
                                        <p:tav tm="100000">
                                          <p:val>
                                            <p:strVal val="#ppt_h"/>
                                          </p:val>
                                        </p:tav>
                                      </p:tavLst>
                                    </p:anim>
                                    <p:animEffect transition="in" filter="fade">
                                      <p:cBhvr>
                                        <p:cTn id="68" dur="500"/>
                                        <p:tgtEl>
                                          <p:spTgt spid="11"/>
                                        </p:tgtEl>
                                      </p:cBhvr>
                                    </p:animEffect>
                                  </p:childTnLst>
                                </p:cTn>
                              </p:par>
                            </p:childTnLst>
                          </p:cTn>
                        </p:par>
                      </p:childTnLst>
                    </p:cTn>
                  </p:par>
                  <p:par>
                    <p:cTn id="69" fill="hold">
                      <p:stCondLst>
                        <p:cond delay="indefinite"/>
                      </p:stCondLst>
                      <p:childTnLst>
                        <p:par>
                          <p:cTn id="70" fill="hold">
                            <p:stCondLst>
                              <p:cond delay="0"/>
                            </p:stCondLst>
                            <p:childTnLst>
                              <p:par>
                                <p:cTn id="71" presetID="12" presetClass="entr" presetSubtype="1" fill="hold" grpId="0" nodeType="click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additive="base">
                                        <p:cTn id="73" dur="500"/>
                                        <p:tgtEl>
                                          <p:spTgt spid="17"/>
                                        </p:tgtEl>
                                        <p:attrNameLst>
                                          <p:attrName>ppt_y</p:attrName>
                                        </p:attrNameLst>
                                      </p:cBhvr>
                                      <p:tavLst>
                                        <p:tav tm="0">
                                          <p:val>
                                            <p:strVal val="#ppt_y-#ppt_h*1.125000"/>
                                          </p:val>
                                        </p:tav>
                                        <p:tav tm="100000">
                                          <p:val>
                                            <p:strVal val="#ppt_y"/>
                                          </p:val>
                                        </p:tav>
                                      </p:tavLst>
                                    </p:anim>
                                    <p:animEffect transition="in" filter="wipe(down)">
                                      <p:cBhvr>
                                        <p:cTn id="74" dur="500"/>
                                        <p:tgtEl>
                                          <p:spTgt spid="17"/>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9"/>
                                        </p:tgtEl>
                                        <p:attrNameLst>
                                          <p:attrName>style.visibility</p:attrName>
                                        </p:attrNameLst>
                                      </p:cBhvr>
                                      <p:to>
                                        <p:strVal val="visible"/>
                                      </p:to>
                                    </p:set>
                                    <p:anim calcmode="lin" valueType="num">
                                      <p:cBhvr>
                                        <p:cTn id="79" dur="500" fill="hold"/>
                                        <p:tgtEl>
                                          <p:spTgt spid="9"/>
                                        </p:tgtEl>
                                        <p:attrNameLst>
                                          <p:attrName>ppt_w</p:attrName>
                                        </p:attrNameLst>
                                      </p:cBhvr>
                                      <p:tavLst>
                                        <p:tav tm="0">
                                          <p:val>
                                            <p:fltVal val="0"/>
                                          </p:val>
                                        </p:tav>
                                        <p:tav tm="100000">
                                          <p:val>
                                            <p:strVal val="#ppt_w"/>
                                          </p:val>
                                        </p:tav>
                                      </p:tavLst>
                                    </p:anim>
                                    <p:anim calcmode="lin" valueType="num">
                                      <p:cBhvr>
                                        <p:cTn id="80" dur="500" fill="hold"/>
                                        <p:tgtEl>
                                          <p:spTgt spid="9"/>
                                        </p:tgtEl>
                                        <p:attrNameLst>
                                          <p:attrName>ppt_h</p:attrName>
                                        </p:attrNameLst>
                                      </p:cBhvr>
                                      <p:tavLst>
                                        <p:tav tm="0">
                                          <p:val>
                                            <p:fltVal val="0"/>
                                          </p:val>
                                        </p:tav>
                                        <p:tav tm="100000">
                                          <p:val>
                                            <p:strVal val="#ppt_h"/>
                                          </p:val>
                                        </p:tav>
                                      </p:tavLst>
                                    </p:anim>
                                    <p:animEffect transition="in" filter="fade">
                                      <p:cBhvr>
                                        <p:cTn id="81" dur="500"/>
                                        <p:tgtEl>
                                          <p:spTgt spid="9"/>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14"/>
                                        </p:tgtEl>
                                        <p:attrNameLst>
                                          <p:attrName>style.visibility</p:attrName>
                                        </p:attrNameLst>
                                      </p:cBhvr>
                                      <p:to>
                                        <p:strVal val="visible"/>
                                      </p:to>
                                    </p:set>
                                    <p:anim calcmode="lin" valueType="num">
                                      <p:cBhvr>
                                        <p:cTn id="84" dur="500" fill="hold"/>
                                        <p:tgtEl>
                                          <p:spTgt spid="14"/>
                                        </p:tgtEl>
                                        <p:attrNameLst>
                                          <p:attrName>ppt_w</p:attrName>
                                        </p:attrNameLst>
                                      </p:cBhvr>
                                      <p:tavLst>
                                        <p:tav tm="0">
                                          <p:val>
                                            <p:fltVal val="0"/>
                                          </p:val>
                                        </p:tav>
                                        <p:tav tm="100000">
                                          <p:val>
                                            <p:strVal val="#ppt_w"/>
                                          </p:val>
                                        </p:tav>
                                      </p:tavLst>
                                    </p:anim>
                                    <p:anim calcmode="lin" valueType="num">
                                      <p:cBhvr>
                                        <p:cTn id="85" dur="500" fill="hold"/>
                                        <p:tgtEl>
                                          <p:spTgt spid="14"/>
                                        </p:tgtEl>
                                        <p:attrNameLst>
                                          <p:attrName>ppt_h</p:attrName>
                                        </p:attrNameLst>
                                      </p:cBhvr>
                                      <p:tavLst>
                                        <p:tav tm="0">
                                          <p:val>
                                            <p:fltVal val="0"/>
                                          </p:val>
                                        </p:tav>
                                        <p:tav tm="100000">
                                          <p:val>
                                            <p:strVal val="#ppt_h"/>
                                          </p:val>
                                        </p:tav>
                                      </p:tavLst>
                                    </p:anim>
                                    <p:animEffect transition="in" filter="fade">
                                      <p:cBhvr>
                                        <p:cTn id="86" dur="500"/>
                                        <p:tgtEl>
                                          <p:spTgt spid="14"/>
                                        </p:tgtEl>
                                      </p:cBhvr>
                                    </p:animEffect>
                                  </p:childTnLst>
                                </p:cTn>
                              </p:par>
                            </p:childTnLst>
                          </p:cTn>
                        </p:par>
                      </p:childTnLst>
                    </p:cTn>
                  </p:par>
                  <p:par>
                    <p:cTn id="87" fill="hold">
                      <p:stCondLst>
                        <p:cond delay="indefinite"/>
                      </p:stCondLst>
                      <p:childTnLst>
                        <p:par>
                          <p:cTn id="88" fill="hold">
                            <p:stCondLst>
                              <p:cond delay="0"/>
                            </p:stCondLst>
                            <p:childTnLst>
                              <p:par>
                                <p:cTn id="89" presetID="12" presetClass="entr" presetSubtype="1" fill="hold" grpId="0" nodeType="clickEffect">
                                  <p:stCondLst>
                                    <p:cond delay="0"/>
                                  </p:stCondLst>
                                  <p:childTnLst>
                                    <p:set>
                                      <p:cBhvr>
                                        <p:cTn id="90" dur="1" fill="hold">
                                          <p:stCondLst>
                                            <p:cond delay="0"/>
                                          </p:stCondLst>
                                        </p:cTn>
                                        <p:tgtEl>
                                          <p:spTgt spid="18"/>
                                        </p:tgtEl>
                                        <p:attrNameLst>
                                          <p:attrName>style.visibility</p:attrName>
                                        </p:attrNameLst>
                                      </p:cBhvr>
                                      <p:to>
                                        <p:strVal val="visible"/>
                                      </p:to>
                                    </p:set>
                                    <p:anim calcmode="lin" valueType="num">
                                      <p:cBhvr additive="base">
                                        <p:cTn id="91" dur="500"/>
                                        <p:tgtEl>
                                          <p:spTgt spid="18"/>
                                        </p:tgtEl>
                                        <p:attrNameLst>
                                          <p:attrName>ppt_y</p:attrName>
                                        </p:attrNameLst>
                                      </p:cBhvr>
                                      <p:tavLst>
                                        <p:tav tm="0">
                                          <p:val>
                                            <p:strVal val="#ppt_y-#ppt_h*1.125000"/>
                                          </p:val>
                                        </p:tav>
                                        <p:tav tm="100000">
                                          <p:val>
                                            <p:strVal val="#ppt_y"/>
                                          </p:val>
                                        </p:tav>
                                      </p:tavLst>
                                    </p:anim>
                                    <p:animEffect transition="in" filter="wipe(down)">
                                      <p:cBhvr>
                                        <p:cTn id="9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8CC205-A822-48D6-A9C7-90F62BA03B76}"/>
              </a:ext>
            </a:extLst>
          </p:cNvPr>
          <p:cNvSpPr txBox="1"/>
          <p:nvPr/>
        </p:nvSpPr>
        <p:spPr>
          <a:xfrm>
            <a:off x="495301" y="345672"/>
            <a:ext cx="5828202"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2.</a:t>
            </a:r>
            <a:r>
              <a:rPr lang="vi-VN" sz="1500" dirty="0">
                <a:latin typeface="UTM Avo" panose="02040603050506020204" pitchFamily="18" charset="0"/>
              </a:rPr>
              <a:t> Chọn kể lại 1-2 đoạn của câu chuyện theo tranh.</a:t>
            </a:r>
          </a:p>
        </p:txBody>
      </p:sp>
      <p:pic>
        <p:nvPicPr>
          <p:cNvPr id="3" name="Picture 2">
            <a:extLst>
              <a:ext uri="{FF2B5EF4-FFF2-40B4-BE49-F238E27FC236}">
                <a16:creationId xmlns:a16="http://schemas.microsoft.com/office/drawing/2014/main" id="{84B31C74-D193-4B71-B40E-B2007B6B7A7C}"/>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2" r="227" b="-76"/>
          <a:stretch/>
        </p:blipFill>
        <p:spPr>
          <a:xfrm>
            <a:off x="667847" y="738600"/>
            <a:ext cx="5237653" cy="4069672"/>
          </a:xfrm>
          <a:prstGeom prst="rect">
            <a:avLst/>
          </a:prstGeom>
        </p:spPr>
      </p:pic>
    </p:spTree>
    <p:extLst>
      <p:ext uri="{BB962C8B-B14F-4D97-AF65-F5344CB8AC3E}">
        <p14:creationId xmlns:p14="http://schemas.microsoft.com/office/powerpoint/2010/main" val="2433131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90CBE52-488B-43ED-B921-C6338D91C5E2}"/>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Ý NGHĨA CÂU CHUYỆN</a:t>
            </a:r>
            <a:endParaRPr lang="en-US" sz="3600" dirty="0">
              <a:solidFill>
                <a:schemeClr val="accent2"/>
              </a:solidFill>
              <a:latin typeface="HP001" panose="020B0603050302020204" pitchFamily="34" charset="0"/>
              <a:ea typeface="HP001" panose="020B0603050302020204" pitchFamily="34" charset="0"/>
            </a:endParaRPr>
          </a:p>
        </p:txBody>
      </p:sp>
      <p:pic>
        <p:nvPicPr>
          <p:cNvPr id="9" name="Picture 8">
            <a:extLst>
              <a:ext uri="{FF2B5EF4-FFF2-40B4-BE49-F238E27FC236}">
                <a16:creationId xmlns:a16="http://schemas.microsoft.com/office/drawing/2014/main" id="{147ABBFE-8FB8-4F80-8B5E-B1C9746BD60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343774" y="314641"/>
            <a:ext cx="1332626" cy="1333184"/>
          </a:xfrm>
          <a:prstGeom prst="ellipse">
            <a:avLst/>
          </a:prstGeom>
          <a:ln w="19050">
            <a:noFill/>
          </a:ln>
        </p:spPr>
      </p:pic>
      <p:pic>
        <p:nvPicPr>
          <p:cNvPr id="10" name="Picture 9">
            <a:extLst>
              <a:ext uri="{FF2B5EF4-FFF2-40B4-BE49-F238E27FC236}">
                <a16:creationId xmlns:a16="http://schemas.microsoft.com/office/drawing/2014/main" id="{8CAE83F4-3B83-455B-B387-17F61452F723}"/>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673240" y="2571750"/>
            <a:ext cx="5511520" cy="2159844"/>
          </a:xfrm>
          <a:prstGeom prst="rect">
            <a:avLst/>
          </a:prstGeom>
        </p:spPr>
      </p:pic>
      <p:grpSp>
        <p:nvGrpSpPr>
          <p:cNvPr id="5" name="Group 4">
            <a:extLst>
              <a:ext uri="{FF2B5EF4-FFF2-40B4-BE49-F238E27FC236}">
                <a16:creationId xmlns:a16="http://schemas.microsoft.com/office/drawing/2014/main" id="{0583EE1F-F03F-42AB-B9F1-2BAB7BA24AD8}"/>
              </a:ext>
            </a:extLst>
          </p:cNvPr>
          <p:cNvGrpSpPr/>
          <p:nvPr/>
        </p:nvGrpSpPr>
        <p:grpSpPr>
          <a:xfrm>
            <a:off x="743710" y="1647825"/>
            <a:ext cx="5370580" cy="1200150"/>
            <a:chOff x="743710" y="1514475"/>
            <a:chExt cx="5370580" cy="1200150"/>
          </a:xfrm>
        </p:grpSpPr>
        <p:sp>
          <p:nvSpPr>
            <p:cNvPr id="2" name="Scroll: Horizontal 1">
              <a:extLst>
                <a:ext uri="{FF2B5EF4-FFF2-40B4-BE49-F238E27FC236}">
                  <a16:creationId xmlns:a16="http://schemas.microsoft.com/office/drawing/2014/main" id="{AB2400DD-A774-4B6F-B3B5-D57C07207EC6}"/>
                </a:ext>
              </a:extLst>
            </p:cNvPr>
            <p:cNvSpPr/>
            <p:nvPr/>
          </p:nvSpPr>
          <p:spPr>
            <a:xfrm>
              <a:off x="743710" y="1514475"/>
              <a:ext cx="5370580" cy="1200150"/>
            </a:xfrm>
            <a:prstGeom prst="horizontalScroll">
              <a:avLst/>
            </a:prstGeom>
            <a:solidFill>
              <a:srgbClr val="FAFDD7"/>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TextBox 13">
              <a:extLst>
                <a:ext uri="{FF2B5EF4-FFF2-40B4-BE49-F238E27FC236}">
                  <a16:creationId xmlns:a16="http://schemas.microsoft.com/office/drawing/2014/main" id="{6880FEA1-941C-4EEE-973E-FDBA642C24AF}"/>
                </a:ext>
              </a:extLst>
            </p:cNvPr>
            <p:cNvSpPr txBox="1"/>
            <p:nvPr/>
          </p:nvSpPr>
          <p:spPr>
            <a:xfrm>
              <a:off x="968981" y="1593330"/>
              <a:ext cx="5060977" cy="955774"/>
            </a:xfrm>
            <a:prstGeom prst="rect">
              <a:avLst/>
            </a:prstGeom>
            <a:noFill/>
          </p:spPr>
          <p:txBody>
            <a:bodyPr wrap="square" rtlCol="0">
              <a:spAutoFit/>
            </a:bodyPr>
            <a:lstStyle/>
            <a:p>
              <a:pPr algn="ctr">
                <a:lnSpc>
                  <a:spcPct val="150000"/>
                </a:lnSpc>
              </a:pPr>
              <a:r>
                <a:rPr lang="vi-VN" sz="2000" b="1" i="1" dirty="0">
                  <a:solidFill>
                    <a:srgbClr val="FF0000"/>
                  </a:solidFill>
                  <a:latin typeface="UTM Avo" panose="02040603050506020204" pitchFamily="18" charset="0"/>
                  <a:sym typeface="Wingdings" panose="05000000000000000000" pitchFamily="2" charset="2"/>
                </a:rPr>
                <a:t>Mình chỉ xinh đẹp khi là chính mình. Hãy tự tin vào vẻ đẹp của bản thân.</a:t>
              </a:r>
              <a:endParaRPr lang="vi-VN" sz="2000" b="1" i="1" dirty="0">
                <a:solidFill>
                  <a:srgbClr val="FF0000"/>
                </a:solidFill>
                <a:latin typeface="UTM Avo" panose="02040603050506020204" pitchFamily="18" charset="0"/>
              </a:endParaRPr>
            </a:p>
          </p:txBody>
        </p:sp>
      </p:grpSp>
    </p:spTree>
    <p:custDataLst>
      <p:tags r:id="rId1"/>
    </p:custDataLst>
    <p:extLst>
      <p:ext uri="{BB962C8B-B14F-4D97-AF65-F5344CB8AC3E}">
        <p14:creationId xmlns:p14="http://schemas.microsoft.com/office/powerpoint/2010/main" val="3379164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7C4A268-2CFB-4BE4-9ADD-3176B227D6C2}"/>
              </a:ext>
            </a:extLst>
          </p:cNvPr>
          <p:cNvGrpSpPr/>
          <p:nvPr/>
        </p:nvGrpSpPr>
        <p:grpSpPr>
          <a:xfrm>
            <a:off x="511811" y="527283"/>
            <a:ext cx="5834378" cy="877900"/>
            <a:chOff x="511811" y="527283"/>
            <a:chExt cx="5834378" cy="877900"/>
          </a:xfrm>
        </p:grpSpPr>
        <p:pic>
          <p:nvPicPr>
            <p:cNvPr id="3" name="Picture 2">
              <a:extLst>
                <a:ext uri="{FF2B5EF4-FFF2-40B4-BE49-F238E27FC236}">
                  <a16:creationId xmlns:a16="http://schemas.microsoft.com/office/drawing/2014/main" id="{70AA87D9-8E5B-4C45-A1A4-C04B73E02F63}"/>
                </a:ext>
              </a:extLst>
            </p:cNvPr>
            <p:cNvPicPr>
              <a:picLocks noChangeAspect="1"/>
            </p:cNvPicPr>
            <p:nvPr/>
          </p:nvPicPr>
          <p:blipFill>
            <a:blip r:embed="rId2"/>
            <a:stretch>
              <a:fillRect/>
            </a:stretch>
          </p:blipFill>
          <p:spPr>
            <a:xfrm>
              <a:off x="511811" y="527283"/>
              <a:ext cx="5834378" cy="877900"/>
            </a:xfrm>
            <a:prstGeom prst="rect">
              <a:avLst/>
            </a:prstGeom>
          </p:spPr>
        </p:pic>
        <p:sp>
          <p:nvSpPr>
            <p:cNvPr id="4" name="TextBox 3">
              <a:extLst>
                <a:ext uri="{FF2B5EF4-FFF2-40B4-BE49-F238E27FC236}">
                  <a16:creationId xmlns:a16="http://schemas.microsoft.com/office/drawing/2014/main" id="{87B54FEF-35F4-4CC7-91C6-94A6D2AA8D40}"/>
                </a:ext>
              </a:extLst>
            </p:cNvPr>
            <p:cNvSpPr txBox="1"/>
            <p:nvPr/>
          </p:nvSpPr>
          <p:spPr>
            <a:xfrm>
              <a:off x="1196865" y="711756"/>
              <a:ext cx="4975336" cy="584775"/>
            </a:xfrm>
            <a:prstGeom prst="rect">
              <a:avLst/>
            </a:prstGeom>
            <a:noFill/>
          </p:spPr>
          <p:txBody>
            <a:bodyPr wrap="square" rtlCol="0">
              <a:spAutoFit/>
            </a:bodyPr>
            <a:lstStyle/>
            <a:p>
              <a:pPr algn="just"/>
              <a:r>
                <a:rPr lang="vi-VN" sz="1600" dirty="0">
                  <a:solidFill>
                    <a:schemeClr val="accent3">
                      <a:lumMod val="50000"/>
                    </a:schemeClr>
                  </a:solidFill>
                  <a:latin typeface="UTM Avo" panose="02040603050506020204" pitchFamily="18" charset="0"/>
                </a:rPr>
                <a:t>Kể cho người thân về nhân vật voi em trong câu chuyện.</a:t>
              </a:r>
              <a:endParaRPr lang="en-US" sz="1600" dirty="0">
                <a:solidFill>
                  <a:schemeClr val="accent3">
                    <a:lumMod val="50000"/>
                  </a:schemeClr>
                </a:solidFill>
                <a:latin typeface="UTM Avo" panose="02040603050506020204" pitchFamily="18" charset="0"/>
              </a:endParaRPr>
            </a:p>
          </p:txBody>
        </p:sp>
      </p:grpSp>
      <p:sp>
        <p:nvSpPr>
          <p:cNvPr id="5" name="TextBox 4">
            <a:extLst>
              <a:ext uri="{FF2B5EF4-FFF2-40B4-BE49-F238E27FC236}">
                <a16:creationId xmlns:a16="http://schemas.microsoft.com/office/drawing/2014/main" id="{D471DA8E-357E-43C8-B15A-F2DD539329D7}"/>
              </a:ext>
            </a:extLst>
          </p:cNvPr>
          <p:cNvSpPr txBox="1"/>
          <p:nvPr/>
        </p:nvSpPr>
        <p:spPr>
          <a:xfrm>
            <a:off x="3813428" y="1529695"/>
            <a:ext cx="2387349" cy="3055708"/>
          </a:xfrm>
          <a:prstGeom prst="rect">
            <a:avLst/>
          </a:prstGeom>
          <a:noFill/>
        </p:spPr>
        <p:txBody>
          <a:bodyPr wrap="square" rtlCol="0">
            <a:spAutoFit/>
          </a:bodyPr>
          <a:lstStyle/>
          <a:p>
            <a:pPr algn="just">
              <a:lnSpc>
                <a:spcPct val="130000"/>
              </a:lnSpc>
            </a:pPr>
            <a:r>
              <a:rPr lang="vi-VN" sz="1500" dirty="0">
                <a:solidFill>
                  <a:schemeClr val="accent6">
                    <a:lumMod val="75000"/>
                  </a:schemeClr>
                </a:solidFill>
                <a:latin typeface="UTM Avo" panose="02040603050506020204" pitchFamily="18" charset="0"/>
                <a:sym typeface="Wingdings" panose="05000000000000000000" pitchFamily="2" charset="2"/>
              </a:rPr>
              <a:t></a:t>
            </a:r>
            <a:r>
              <a:rPr lang="en-US" sz="1500" dirty="0">
                <a:solidFill>
                  <a:schemeClr val="accent6">
                    <a:lumMod val="75000"/>
                  </a:schemeClr>
                </a:solidFill>
                <a:latin typeface="UTM Avo" panose="02040603050506020204" pitchFamily="18" charset="0"/>
                <a:sym typeface="Wingdings" panose="05000000000000000000" pitchFamily="2" charset="2"/>
              </a:rPr>
              <a:t> Quan </a:t>
            </a:r>
            <a:r>
              <a:rPr lang="vi-VN" sz="1500" dirty="0">
                <a:solidFill>
                  <a:schemeClr val="accent6">
                    <a:lumMod val="75000"/>
                  </a:schemeClr>
                </a:solidFill>
                <a:latin typeface="UTM Avo" panose="02040603050506020204" pitchFamily="18" charset="0"/>
                <a:sym typeface="Wingdings" panose="05000000000000000000" pitchFamily="2" charset="2"/>
              </a:rPr>
              <a:t>sát và kể lại theo tranh minh họa</a:t>
            </a:r>
            <a:r>
              <a:rPr lang="en-US" sz="1500" dirty="0">
                <a:solidFill>
                  <a:schemeClr val="accent6">
                    <a:lumMod val="75000"/>
                  </a:schemeClr>
                </a:solidFill>
                <a:latin typeface="UTM Avo" panose="02040603050506020204" pitchFamily="18" charset="0"/>
              </a:rPr>
              <a:t>.</a:t>
            </a:r>
          </a:p>
          <a:p>
            <a:pPr algn="just">
              <a:lnSpc>
                <a:spcPct val="130000"/>
              </a:lnSpc>
            </a:pPr>
            <a:r>
              <a:rPr lang="en-US" sz="1500" dirty="0">
                <a:solidFill>
                  <a:schemeClr val="accent6">
                    <a:lumMod val="75000"/>
                  </a:schemeClr>
                </a:solidFill>
                <a:latin typeface="UTM Avo" panose="02040603050506020204" pitchFamily="18" charset="0"/>
                <a:sym typeface="Wingdings" panose="05000000000000000000" pitchFamily="2" charset="2"/>
              </a:rPr>
              <a:t> </a:t>
            </a:r>
            <a:r>
              <a:rPr lang="vi-VN" sz="1500" dirty="0">
                <a:solidFill>
                  <a:schemeClr val="accent6">
                    <a:lumMod val="75000"/>
                  </a:schemeClr>
                </a:solidFill>
                <a:latin typeface="UTM Avo" panose="02040603050506020204" pitchFamily="18" charset="0"/>
                <a:sym typeface="Wingdings" panose="05000000000000000000" pitchFamily="2" charset="2"/>
              </a:rPr>
              <a:t>Kể về những hành động và cảm xúc của voi em sau khi nói chuyện với hươu và dê.</a:t>
            </a:r>
          </a:p>
          <a:p>
            <a:pPr algn="just">
              <a:lnSpc>
                <a:spcPct val="130000"/>
              </a:lnSpc>
            </a:pPr>
            <a:r>
              <a:rPr lang="vi-VN" sz="1500" dirty="0">
                <a:solidFill>
                  <a:schemeClr val="accent6">
                    <a:lumMod val="75000"/>
                  </a:schemeClr>
                </a:solidFill>
                <a:latin typeface="UTM Avo" panose="02040603050506020204" pitchFamily="18" charset="0"/>
                <a:sym typeface="Wingdings" panose="05000000000000000000" pitchFamily="2" charset="2"/>
              </a:rPr>
              <a:t> Rút ra bài học.</a:t>
            </a:r>
          </a:p>
          <a:p>
            <a:pPr algn="just">
              <a:lnSpc>
                <a:spcPct val="130000"/>
              </a:lnSpc>
            </a:pPr>
            <a:r>
              <a:rPr lang="vi-VN" sz="1500" dirty="0">
                <a:solidFill>
                  <a:schemeClr val="accent6">
                    <a:lumMod val="75000"/>
                  </a:schemeClr>
                </a:solidFill>
                <a:latin typeface="UTM Avo" panose="02040603050506020204" pitchFamily="18" charset="0"/>
                <a:sym typeface="Wingdings" panose="05000000000000000000" pitchFamily="2" charset="2"/>
              </a:rPr>
              <a:t> Lắng nghe ý kiến của người thân sau khi nghe em kể. </a:t>
            </a:r>
            <a:endParaRPr lang="vi-VN" sz="1500" dirty="0">
              <a:solidFill>
                <a:schemeClr val="accent6">
                  <a:lumMod val="75000"/>
                </a:schemeClr>
              </a:solidFill>
              <a:latin typeface="UTM Avo" panose="02040603050506020204" pitchFamily="18" charset="0"/>
            </a:endParaRPr>
          </a:p>
        </p:txBody>
      </p:sp>
      <p:pic>
        <p:nvPicPr>
          <p:cNvPr id="6" name="Picture 5">
            <a:extLst>
              <a:ext uri="{FF2B5EF4-FFF2-40B4-BE49-F238E27FC236}">
                <a16:creationId xmlns:a16="http://schemas.microsoft.com/office/drawing/2014/main" id="{41E09D3A-D9BE-46B0-84F8-BD2FD8E7002E}"/>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2" r="227" b="-76"/>
          <a:stretch/>
        </p:blipFill>
        <p:spPr>
          <a:xfrm>
            <a:off x="291931" y="1589656"/>
            <a:ext cx="3482765" cy="2706119"/>
          </a:xfrm>
          <a:prstGeom prst="rect">
            <a:avLst/>
          </a:prstGeom>
        </p:spPr>
      </p:pic>
    </p:spTree>
    <p:extLst>
      <p:ext uri="{BB962C8B-B14F-4D97-AF65-F5344CB8AC3E}">
        <p14:creationId xmlns:p14="http://schemas.microsoft.com/office/powerpoint/2010/main" val="288203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left)">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left)">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left)">
                                      <p:cBhvr>
                                        <p:cTn id="2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7816FD-9AC0-4D9F-95CF-E65FBC4086FF}"/>
              </a:ext>
            </a:extLst>
          </p:cNvPr>
          <p:cNvGrpSpPr/>
          <p:nvPr/>
        </p:nvGrpSpPr>
        <p:grpSpPr>
          <a:xfrm>
            <a:off x="344570" y="617893"/>
            <a:ext cx="1638420" cy="659331"/>
            <a:chOff x="344570" y="617893"/>
            <a:chExt cx="1638420" cy="659331"/>
          </a:xfrm>
        </p:grpSpPr>
        <p:sp>
          <p:nvSpPr>
            <p:cNvPr id="3" name="TextBox 2">
              <a:extLst>
                <a:ext uri="{FF2B5EF4-FFF2-40B4-BE49-F238E27FC236}">
                  <a16:creationId xmlns:a16="http://schemas.microsoft.com/office/drawing/2014/main" id="{6A553182-F3C1-4121-8FDA-73CEE8D72B23}"/>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5</a:t>
              </a:r>
            </a:p>
          </p:txBody>
        </p:sp>
        <p:sp>
          <p:nvSpPr>
            <p:cNvPr id="4" name="TextBox 3">
              <a:extLst>
                <a:ext uri="{FF2B5EF4-FFF2-40B4-BE49-F238E27FC236}">
                  <a16:creationId xmlns:a16="http://schemas.microsoft.com/office/drawing/2014/main" id="{31A601FE-6892-4EC6-ACDD-75D395FCC956}"/>
                </a:ext>
              </a:extLst>
            </p:cNvPr>
            <p:cNvSpPr txBox="1"/>
            <p:nvPr/>
          </p:nvSpPr>
          <p:spPr>
            <a:xfrm>
              <a:off x="344570" y="630893"/>
              <a:ext cx="1613647" cy="646331"/>
            </a:xfrm>
            <a:prstGeom prst="rect">
              <a:avLst/>
            </a:prstGeom>
            <a:noFill/>
          </p:spPr>
          <p:txBody>
            <a:bodyPr wrap="square" rtlCol="0">
              <a:spAutoFit/>
            </a:bodyPr>
            <a:lstStyle/>
            <a:p>
              <a:r>
                <a:rPr lang="en-US" sz="3600" dirty="0">
                  <a:solidFill>
                    <a:schemeClr val="accent1"/>
                  </a:solidFill>
                  <a:latin typeface="UTM Cookies" panose="02040603050506020204" pitchFamily="18" charset="0"/>
                </a:rPr>
                <a:t>BÀI 5</a:t>
              </a:r>
            </a:p>
          </p:txBody>
        </p:sp>
      </p:grpSp>
      <p:pic>
        <p:nvPicPr>
          <p:cNvPr id="7" name="Picture 6">
            <a:extLst>
              <a:ext uri="{FF2B5EF4-FFF2-40B4-BE49-F238E27FC236}">
                <a16:creationId xmlns:a16="http://schemas.microsoft.com/office/drawing/2014/main" id="{A5FE461F-E49E-4C41-98B4-152CC73E7463}"/>
              </a:ext>
            </a:extLst>
          </p:cNvPr>
          <p:cNvPicPr>
            <a:picLocks noChangeAspect="1"/>
          </p:cNvPicPr>
          <p:nvPr/>
        </p:nvPicPr>
        <p:blipFill>
          <a:blip r:embed="rId3">
            <a:clrChange>
              <a:clrFrom>
                <a:srgbClr val="FFFEFE"/>
              </a:clrFrom>
              <a:clrTo>
                <a:srgbClr val="FFFEFE">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824753" y="1409698"/>
            <a:ext cx="695814" cy="366713"/>
          </a:xfrm>
          <a:prstGeom prst="rect">
            <a:avLst/>
          </a:prstGeom>
        </p:spPr>
      </p:pic>
      <p:sp>
        <p:nvSpPr>
          <p:cNvPr id="8" name="TextBox 7">
            <a:extLst>
              <a:ext uri="{FF2B5EF4-FFF2-40B4-BE49-F238E27FC236}">
                <a16:creationId xmlns:a16="http://schemas.microsoft.com/office/drawing/2014/main" id="{B600F577-F819-4602-BCEB-985221633540}"/>
              </a:ext>
            </a:extLst>
          </p:cNvPr>
          <p:cNvSpPr txBox="1"/>
          <p:nvPr/>
        </p:nvSpPr>
        <p:spPr>
          <a:xfrm>
            <a:off x="1688168" y="1341391"/>
            <a:ext cx="5365827" cy="392928"/>
          </a:xfrm>
          <a:prstGeom prst="rect">
            <a:avLst/>
          </a:prstGeom>
          <a:noFill/>
        </p:spPr>
        <p:txBody>
          <a:bodyPr wrap="square" rtlCol="0">
            <a:spAutoFit/>
          </a:bodyPr>
          <a:lstStyle/>
          <a:p>
            <a:pPr>
              <a:lnSpc>
                <a:spcPct val="150000"/>
              </a:lnSpc>
            </a:pPr>
            <a:r>
              <a:rPr lang="vi-VN" sz="1500" dirty="0">
                <a:latin typeface="UTM Avo" panose="02040603050506020204" pitchFamily="18" charset="0"/>
              </a:rPr>
              <a:t>Em thích được khen về điều gì?</a:t>
            </a:r>
            <a:endParaRPr lang="en-US" sz="1500" dirty="0">
              <a:latin typeface="UTM Avo" panose="02040603050506020204" pitchFamily="18" charset="0"/>
            </a:endParaRPr>
          </a:p>
        </p:txBody>
      </p:sp>
      <p:sp>
        <p:nvSpPr>
          <p:cNvPr id="13" name="TextBox 12">
            <a:extLst>
              <a:ext uri="{FF2B5EF4-FFF2-40B4-BE49-F238E27FC236}">
                <a16:creationId xmlns:a16="http://schemas.microsoft.com/office/drawing/2014/main" id="{7B5B728C-6E08-431C-95CB-497657ACF5B5}"/>
              </a:ext>
            </a:extLst>
          </p:cNvPr>
          <p:cNvSpPr txBox="1"/>
          <p:nvPr/>
        </p:nvSpPr>
        <p:spPr>
          <a:xfrm>
            <a:off x="1688168" y="540726"/>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EM CÓ XINH KHÔNG?</a:t>
            </a:r>
            <a:endParaRPr lang="en-US" sz="3600" dirty="0">
              <a:solidFill>
                <a:schemeClr val="accent2"/>
              </a:solidFill>
              <a:latin typeface="UTM Cookies" panose="02040603050506020204" pitchFamily="18" charset="0"/>
            </a:endParaRPr>
          </a:p>
        </p:txBody>
      </p:sp>
      <p:pic>
        <p:nvPicPr>
          <p:cNvPr id="6" name="Picture 5">
            <a:extLst>
              <a:ext uri="{FF2B5EF4-FFF2-40B4-BE49-F238E27FC236}">
                <a16:creationId xmlns:a16="http://schemas.microsoft.com/office/drawing/2014/main" id="{3DE3D208-73BA-44FA-83C8-C72B0CBD1646}"/>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937374" y="1747688"/>
            <a:ext cx="5257128" cy="3082668"/>
          </a:xfrm>
          <a:prstGeom prst="rect">
            <a:avLst/>
          </a:prstGeom>
        </p:spPr>
      </p:pic>
    </p:spTree>
    <p:custDataLst>
      <p:tags r:id="rId1"/>
    </p:custDataLst>
    <p:extLst>
      <p:ext uri="{BB962C8B-B14F-4D97-AF65-F5344CB8AC3E}">
        <p14:creationId xmlns:p14="http://schemas.microsoft.com/office/powerpoint/2010/main" val="61756704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7816FD-9AC0-4D9F-95CF-E65FBC4086FF}"/>
              </a:ext>
            </a:extLst>
          </p:cNvPr>
          <p:cNvGrpSpPr/>
          <p:nvPr/>
        </p:nvGrpSpPr>
        <p:grpSpPr>
          <a:xfrm>
            <a:off x="344570" y="617893"/>
            <a:ext cx="1638420" cy="659331"/>
            <a:chOff x="344570" y="617893"/>
            <a:chExt cx="1638420" cy="659331"/>
          </a:xfrm>
        </p:grpSpPr>
        <p:sp>
          <p:nvSpPr>
            <p:cNvPr id="3" name="TextBox 2">
              <a:extLst>
                <a:ext uri="{FF2B5EF4-FFF2-40B4-BE49-F238E27FC236}">
                  <a16:creationId xmlns:a16="http://schemas.microsoft.com/office/drawing/2014/main" id="{6A553182-F3C1-4121-8FDA-73CEE8D72B23}"/>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5</a:t>
              </a:r>
            </a:p>
          </p:txBody>
        </p:sp>
        <p:sp>
          <p:nvSpPr>
            <p:cNvPr id="4" name="TextBox 3">
              <a:extLst>
                <a:ext uri="{FF2B5EF4-FFF2-40B4-BE49-F238E27FC236}">
                  <a16:creationId xmlns:a16="http://schemas.microsoft.com/office/drawing/2014/main" id="{31A601FE-6892-4EC6-ACDD-75D395FCC956}"/>
                </a:ext>
              </a:extLst>
            </p:cNvPr>
            <p:cNvSpPr txBox="1"/>
            <p:nvPr/>
          </p:nvSpPr>
          <p:spPr>
            <a:xfrm>
              <a:off x="344570" y="630893"/>
              <a:ext cx="1613647" cy="646331"/>
            </a:xfrm>
            <a:prstGeom prst="rect">
              <a:avLst/>
            </a:prstGeom>
            <a:noFill/>
          </p:spPr>
          <p:txBody>
            <a:bodyPr wrap="square" rtlCol="0">
              <a:spAutoFit/>
            </a:bodyPr>
            <a:lstStyle/>
            <a:p>
              <a:r>
                <a:rPr lang="en-US" sz="3600" dirty="0">
                  <a:solidFill>
                    <a:schemeClr val="accent1"/>
                  </a:solidFill>
                  <a:latin typeface="UTM Cookies" panose="02040603050506020204" pitchFamily="18" charset="0"/>
                </a:rPr>
                <a:t>BÀI 5</a:t>
              </a:r>
            </a:p>
          </p:txBody>
        </p:sp>
      </p:grpSp>
      <p:pic>
        <p:nvPicPr>
          <p:cNvPr id="7" name="Picture 6">
            <a:extLst>
              <a:ext uri="{FF2B5EF4-FFF2-40B4-BE49-F238E27FC236}">
                <a16:creationId xmlns:a16="http://schemas.microsoft.com/office/drawing/2014/main" id="{A5FE461F-E49E-4C41-98B4-152CC73E7463}"/>
              </a:ext>
            </a:extLst>
          </p:cNvPr>
          <p:cNvPicPr>
            <a:picLocks noChangeAspect="1"/>
          </p:cNvPicPr>
          <p:nvPr/>
        </p:nvPicPr>
        <p:blipFill>
          <a:blip r:embed="rId3">
            <a:clrChange>
              <a:clrFrom>
                <a:srgbClr val="FFFEFE"/>
              </a:clrFrom>
              <a:clrTo>
                <a:srgbClr val="FFFEFE">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605803" y="1465005"/>
            <a:ext cx="695814" cy="366713"/>
          </a:xfrm>
          <a:prstGeom prst="rect">
            <a:avLst/>
          </a:prstGeom>
        </p:spPr>
      </p:pic>
      <p:sp>
        <p:nvSpPr>
          <p:cNvPr id="8" name="TextBox 7">
            <a:extLst>
              <a:ext uri="{FF2B5EF4-FFF2-40B4-BE49-F238E27FC236}">
                <a16:creationId xmlns:a16="http://schemas.microsoft.com/office/drawing/2014/main" id="{B600F577-F819-4602-BCEB-985221633540}"/>
              </a:ext>
            </a:extLst>
          </p:cNvPr>
          <p:cNvSpPr txBox="1"/>
          <p:nvPr/>
        </p:nvSpPr>
        <p:spPr>
          <a:xfrm>
            <a:off x="2469218" y="1396698"/>
            <a:ext cx="2493307" cy="392928"/>
          </a:xfrm>
          <a:prstGeom prst="rect">
            <a:avLst/>
          </a:prstGeom>
          <a:noFill/>
        </p:spPr>
        <p:txBody>
          <a:bodyPr wrap="square" rtlCol="0">
            <a:spAutoFit/>
          </a:bodyPr>
          <a:lstStyle/>
          <a:p>
            <a:pPr>
              <a:lnSpc>
                <a:spcPct val="150000"/>
              </a:lnSpc>
            </a:pPr>
            <a:r>
              <a:rPr lang="vi-VN" sz="1500" dirty="0">
                <a:latin typeface="UTM Avo" panose="02040603050506020204" pitchFamily="18" charset="0"/>
              </a:rPr>
              <a:t>Tranh vẽ những gì?</a:t>
            </a:r>
            <a:endParaRPr lang="en-US" sz="1500" dirty="0">
              <a:latin typeface="UTM Avo" panose="02040603050506020204" pitchFamily="18" charset="0"/>
            </a:endParaRPr>
          </a:p>
        </p:txBody>
      </p:sp>
      <p:sp>
        <p:nvSpPr>
          <p:cNvPr id="13" name="TextBox 12">
            <a:extLst>
              <a:ext uri="{FF2B5EF4-FFF2-40B4-BE49-F238E27FC236}">
                <a16:creationId xmlns:a16="http://schemas.microsoft.com/office/drawing/2014/main" id="{7B5B728C-6E08-431C-95CB-497657ACF5B5}"/>
              </a:ext>
            </a:extLst>
          </p:cNvPr>
          <p:cNvSpPr txBox="1"/>
          <p:nvPr/>
        </p:nvSpPr>
        <p:spPr>
          <a:xfrm>
            <a:off x="1688168" y="540726"/>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EM CÓ XINH KHÔNG?</a:t>
            </a:r>
            <a:endParaRPr lang="en-US" sz="3600" dirty="0">
              <a:solidFill>
                <a:schemeClr val="accent2"/>
              </a:solidFill>
              <a:latin typeface="UTM Cookies" panose="02040603050506020204" pitchFamily="18" charset="0"/>
            </a:endParaRPr>
          </a:p>
        </p:txBody>
      </p:sp>
      <p:pic>
        <p:nvPicPr>
          <p:cNvPr id="5" name="Picture 4">
            <a:extLst>
              <a:ext uri="{FF2B5EF4-FFF2-40B4-BE49-F238E27FC236}">
                <a16:creationId xmlns:a16="http://schemas.microsoft.com/office/drawing/2014/main" id="{72772393-3FA5-42D2-B9E4-D868434434B1}"/>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450528" y="1866793"/>
            <a:ext cx="5956943" cy="2334396"/>
          </a:xfrm>
          <a:prstGeom prst="rect">
            <a:avLst/>
          </a:prstGeom>
        </p:spPr>
      </p:pic>
    </p:spTree>
    <p:custDataLst>
      <p:tags r:id="rId1"/>
    </p:custDataLst>
    <p:extLst>
      <p:ext uri="{BB962C8B-B14F-4D97-AF65-F5344CB8AC3E}">
        <p14:creationId xmlns:p14="http://schemas.microsoft.com/office/powerpoint/2010/main" val="40503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1000"/>
                                        <p:tgtEl>
                                          <p:spTgt spid="8">
                                            <p:txEl>
                                              <p:pRg st="0" end="0"/>
                                            </p:txEl>
                                          </p:spTgt>
                                        </p:tgtEl>
                                      </p:cBhvr>
                                    </p:animEffect>
                                    <p:anim calcmode="lin" valueType="num">
                                      <p:cBhvr>
                                        <p:cTn id="19"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3A047A-B991-455D-A476-7409E5290ADB}"/>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B7BFEFE6-D796-4811-96B0-9A67502400AC}"/>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sp>
        <p:nvSpPr>
          <p:cNvPr id="4" name="TextBox 3">
            <a:extLst>
              <a:ext uri="{FF2B5EF4-FFF2-40B4-BE49-F238E27FC236}">
                <a16:creationId xmlns:a16="http://schemas.microsoft.com/office/drawing/2014/main" id="{FC287A80-E0E2-4B55-8CBB-C0976D12BD6F}"/>
              </a:ext>
            </a:extLst>
          </p:cNvPr>
          <p:cNvSpPr txBox="1"/>
          <p:nvPr/>
        </p:nvSpPr>
        <p:spPr>
          <a:xfrm>
            <a:off x="746082" y="580244"/>
            <a:ext cx="5365827" cy="413703"/>
          </a:xfrm>
          <a:prstGeom prst="rect">
            <a:avLst/>
          </a:prstGeom>
          <a:noFill/>
        </p:spPr>
        <p:txBody>
          <a:bodyPr wrap="square" rtlCol="0">
            <a:spAutoFit/>
          </a:bodyPr>
          <a:lstStyle/>
          <a:p>
            <a:pPr algn="ctr">
              <a:lnSpc>
                <a:spcPct val="150000"/>
              </a:lnSpc>
            </a:pPr>
            <a:r>
              <a:rPr lang="vi-VN" sz="1600" b="1" dirty="0">
                <a:solidFill>
                  <a:schemeClr val="accent1">
                    <a:lumMod val="50000"/>
                  </a:schemeClr>
                </a:solidFill>
                <a:latin typeface="UTM Avo" panose="02040603050506020204" pitchFamily="18" charset="0"/>
              </a:rPr>
              <a:t>Em có xinh không?</a:t>
            </a:r>
            <a:endParaRPr lang="en-US" sz="1600" b="1" dirty="0">
              <a:solidFill>
                <a:schemeClr val="accent1">
                  <a:lumMod val="50000"/>
                </a:schemeClr>
              </a:solidFill>
              <a:latin typeface="UTM Avo" panose="02040603050506020204" pitchFamily="18" charset="0"/>
            </a:endParaRPr>
          </a:p>
        </p:txBody>
      </p:sp>
      <p:sp>
        <p:nvSpPr>
          <p:cNvPr id="5" name="TextBox 4">
            <a:extLst>
              <a:ext uri="{FF2B5EF4-FFF2-40B4-BE49-F238E27FC236}">
                <a16:creationId xmlns:a16="http://schemas.microsoft.com/office/drawing/2014/main" id="{C70B1CBA-9307-4C83-B537-F2B5BB1C01B7}"/>
              </a:ext>
            </a:extLst>
          </p:cNvPr>
          <p:cNvSpPr txBox="1"/>
          <p:nvPr/>
        </p:nvSpPr>
        <p:spPr>
          <a:xfrm>
            <a:off x="592011" y="965711"/>
            <a:ext cx="5673967" cy="3931076"/>
          </a:xfrm>
          <a:prstGeom prst="rect">
            <a:avLst/>
          </a:prstGeom>
          <a:noFill/>
        </p:spPr>
        <p:txBody>
          <a:bodyPr wrap="square" rtlCol="0">
            <a:spAutoFit/>
          </a:bodyPr>
          <a:lstStyle/>
          <a:p>
            <a:pPr algn="just">
              <a:lnSpc>
                <a:spcPct val="110000"/>
              </a:lnSpc>
            </a:pPr>
            <a:r>
              <a:rPr lang="vi-VN" sz="1200" dirty="0">
                <a:latin typeface="UTM Avo" panose="02040603050506020204" pitchFamily="18" charset="0"/>
              </a:rPr>
              <a:t>      Voi em thích mặc đẹp và thích được khen xinh. Ở nhà, voi em luôn hỏi anh: “Em có xinh không?”. Voi anh bao giờ cũng khen: “Em xinh lắm!”</a:t>
            </a:r>
          </a:p>
          <a:p>
            <a:pPr algn="just">
              <a:lnSpc>
                <a:spcPct val="110000"/>
              </a:lnSpc>
            </a:pPr>
            <a:r>
              <a:rPr lang="vi-VN" sz="1200" dirty="0">
                <a:latin typeface="UTM Avo" panose="02040603050506020204" pitchFamily="18" charset="0"/>
              </a:rPr>
              <a:t>      Một hôm, gặp hươu, voi em hỏi:</a:t>
            </a:r>
          </a:p>
          <a:p>
            <a:pPr algn="just">
              <a:lnSpc>
                <a:spcPct val="110000"/>
              </a:lnSpc>
            </a:pPr>
            <a:r>
              <a:rPr lang="vi-VN" sz="1200" dirty="0">
                <a:latin typeface="UTM Avo" panose="02040603050506020204" pitchFamily="18" charset="0"/>
              </a:rPr>
              <a:t>      - Em có xinh không?</a:t>
            </a:r>
          </a:p>
          <a:p>
            <a:pPr algn="just">
              <a:lnSpc>
                <a:spcPct val="110000"/>
              </a:lnSpc>
            </a:pPr>
            <a:r>
              <a:rPr lang="vi-VN" sz="1200" dirty="0">
                <a:latin typeface="UTM Avo" panose="02040603050506020204" pitchFamily="18" charset="0"/>
              </a:rPr>
              <a:t>      Hươu ngắm voi rồi lắc đầu:</a:t>
            </a:r>
          </a:p>
          <a:p>
            <a:pPr algn="just">
              <a:lnSpc>
                <a:spcPct val="110000"/>
              </a:lnSpc>
            </a:pPr>
            <a:r>
              <a:rPr lang="vi-VN" sz="1200" dirty="0">
                <a:latin typeface="UTM Avo" panose="02040603050506020204" pitchFamily="18" charset="0"/>
              </a:rPr>
              <a:t>      - Chưa xinh lắm vì em không có đôi sừng giống anh.</a:t>
            </a:r>
          </a:p>
          <a:p>
            <a:pPr algn="just">
              <a:lnSpc>
                <a:spcPct val="110000"/>
              </a:lnSpc>
            </a:pPr>
            <a:r>
              <a:rPr lang="vi-VN" sz="1200" dirty="0">
                <a:latin typeface="UTM Avo" panose="02040603050506020204" pitchFamily="18" charset="0"/>
              </a:rPr>
              <a:t>      Nghe vậy, voi nhặt vài cành cây khô, gài lên đầu rồi đi tiếp.</a:t>
            </a:r>
          </a:p>
          <a:p>
            <a:pPr algn="just">
              <a:lnSpc>
                <a:spcPct val="110000"/>
              </a:lnSpc>
            </a:pPr>
            <a:r>
              <a:rPr lang="vi-VN" sz="1200" dirty="0">
                <a:latin typeface="UTM Avo" panose="02040603050506020204" pitchFamily="18" charset="0"/>
              </a:rPr>
              <a:t>      Gặp dê, voi hỏi:</a:t>
            </a:r>
          </a:p>
          <a:p>
            <a:pPr algn="just">
              <a:lnSpc>
                <a:spcPct val="110000"/>
              </a:lnSpc>
            </a:pPr>
            <a:r>
              <a:rPr lang="vi-VN" sz="1200" dirty="0">
                <a:latin typeface="UTM Avo" panose="02040603050506020204" pitchFamily="18" charset="0"/>
              </a:rPr>
              <a:t>      - Em có xinh không?</a:t>
            </a:r>
          </a:p>
          <a:p>
            <a:pPr algn="just">
              <a:lnSpc>
                <a:spcPct val="110000"/>
              </a:lnSpc>
            </a:pPr>
            <a:r>
              <a:rPr lang="vi-VN" sz="1200" dirty="0">
                <a:latin typeface="UTM Avo" panose="02040603050506020204" pitchFamily="18" charset="0"/>
              </a:rPr>
              <a:t>      - Không, vì cậu không có bộ râu giống tôi.</a:t>
            </a:r>
          </a:p>
          <a:p>
            <a:pPr algn="just">
              <a:lnSpc>
                <a:spcPct val="110000"/>
              </a:lnSpc>
            </a:pPr>
            <a:r>
              <a:rPr lang="vi-VN" sz="1200" dirty="0">
                <a:latin typeface="UTM Avo" panose="02040603050506020204" pitchFamily="18" charset="0"/>
              </a:rPr>
              <a:t>      Voi liền nhổ một khóm cỏ dại bên đường, gắn vào cằm rồi về nhà.</a:t>
            </a:r>
          </a:p>
          <a:p>
            <a:pPr algn="just">
              <a:lnSpc>
                <a:spcPct val="110000"/>
              </a:lnSpc>
            </a:pPr>
            <a:r>
              <a:rPr lang="vi-VN" sz="1200" dirty="0">
                <a:latin typeface="UTM Avo" panose="02040603050506020204" pitchFamily="18" charset="0"/>
              </a:rPr>
              <a:t>      Về nhà với đôi sừng và bộ râu giả, voi em hớn hở hỏi anh:</a:t>
            </a:r>
          </a:p>
          <a:p>
            <a:pPr algn="just">
              <a:lnSpc>
                <a:spcPct val="110000"/>
              </a:lnSpc>
            </a:pPr>
            <a:r>
              <a:rPr lang="vi-VN" sz="1200" dirty="0">
                <a:latin typeface="UTM Avo" panose="02040603050506020204" pitchFamily="18" charset="0"/>
              </a:rPr>
              <a:t>      - Em có xinh hơn không?</a:t>
            </a:r>
          </a:p>
          <a:p>
            <a:pPr algn="just">
              <a:lnSpc>
                <a:spcPct val="110000"/>
              </a:lnSpc>
            </a:pPr>
            <a:r>
              <a:rPr lang="vi-VN" sz="1200" dirty="0">
                <a:latin typeface="UTM Avo" panose="02040603050506020204" pitchFamily="18" charset="0"/>
              </a:rPr>
              <a:t>      Voi anh nói:</a:t>
            </a:r>
          </a:p>
          <a:p>
            <a:pPr algn="just">
              <a:lnSpc>
                <a:spcPct val="110000"/>
              </a:lnSpc>
            </a:pPr>
            <a:r>
              <a:rPr lang="vi-VN" sz="1200" dirty="0">
                <a:latin typeface="UTM Avo" panose="02040603050506020204" pitchFamily="18" charset="0"/>
              </a:rPr>
              <a:t>      - Trời ơi, sao em lại thêm sừng và râu thế này? Xấu lắm!</a:t>
            </a:r>
          </a:p>
          <a:p>
            <a:pPr algn="just">
              <a:lnSpc>
                <a:spcPct val="110000"/>
              </a:lnSpc>
            </a:pPr>
            <a:r>
              <a:rPr lang="vi-VN" sz="1200" dirty="0">
                <a:latin typeface="UTM Avo" panose="02040603050506020204" pitchFamily="18" charset="0"/>
              </a:rPr>
              <a:t>      Voi em ngắm mình trong gương và thấy xấu thật. Sau khi bỏ sừng và râu đi, voi em thấy mình xinh đẹp hẳn lên. Giờ đây, voi em hiểu rằng mình chỉ xinh đẹp khi đúng là voi.</a:t>
            </a:r>
          </a:p>
          <a:p>
            <a:pPr algn="r">
              <a:lnSpc>
                <a:spcPct val="110000"/>
              </a:lnSpc>
            </a:pPr>
            <a:r>
              <a:rPr lang="vi-VN" sz="1200" dirty="0">
                <a:latin typeface="UTM Avo" panose="02040603050506020204" pitchFamily="18" charset="0"/>
              </a:rPr>
              <a:t>(Theo </a:t>
            </a:r>
            <a:r>
              <a:rPr lang="vi-VN" sz="1200" i="1" dirty="0">
                <a:latin typeface="UTM Avo" panose="02040603050506020204" pitchFamily="18" charset="0"/>
              </a:rPr>
              <a:t>Voi em đi tìm tự tin</a:t>
            </a:r>
            <a:r>
              <a:rPr lang="vi-VN" sz="1200" dirty="0">
                <a:latin typeface="UTM Avo" panose="02040603050506020204" pitchFamily="18" charset="0"/>
              </a:rPr>
              <a:t>)</a:t>
            </a:r>
            <a:endParaRPr lang="en-US" sz="1200" dirty="0">
              <a:latin typeface="UTM Avo" panose="02040603050506020204" pitchFamily="18" charset="0"/>
            </a:endParaRPr>
          </a:p>
        </p:txBody>
      </p:sp>
      <p:pic>
        <p:nvPicPr>
          <p:cNvPr id="6" name="Picture 5">
            <a:extLst>
              <a:ext uri="{FF2B5EF4-FFF2-40B4-BE49-F238E27FC236}">
                <a16:creationId xmlns:a16="http://schemas.microsoft.com/office/drawing/2014/main" id="{D52DCC97-D4B8-405F-A923-762DDA8963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595" y="976608"/>
            <a:ext cx="304770" cy="288000"/>
          </a:xfrm>
          <a:prstGeom prst="rect">
            <a:avLst/>
          </a:prstGeom>
        </p:spPr>
      </p:pic>
      <p:pic>
        <p:nvPicPr>
          <p:cNvPr id="7" name="Picture 6">
            <a:extLst>
              <a:ext uri="{FF2B5EF4-FFF2-40B4-BE49-F238E27FC236}">
                <a16:creationId xmlns:a16="http://schemas.microsoft.com/office/drawing/2014/main" id="{05493CB5-C032-4FD2-BD04-8712C2F9DC29}"/>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91794" y="2974107"/>
            <a:ext cx="288000" cy="288000"/>
          </a:xfrm>
          <a:prstGeom prst="rect">
            <a:avLst/>
          </a:prstGeom>
        </p:spPr>
      </p:pic>
    </p:spTree>
    <p:extLst>
      <p:ext uri="{BB962C8B-B14F-4D97-AF65-F5344CB8AC3E}">
        <p14:creationId xmlns:p14="http://schemas.microsoft.com/office/powerpoint/2010/main" val="2856330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093CF2-B4E8-48DB-974E-CB033E713CBD}"/>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1349809F-BE3F-41D2-975E-679352C44EEC}"/>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sp>
        <p:nvSpPr>
          <p:cNvPr id="4" name="TextBox 3">
            <a:extLst>
              <a:ext uri="{FF2B5EF4-FFF2-40B4-BE49-F238E27FC236}">
                <a16:creationId xmlns:a16="http://schemas.microsoft.com/office/drawing/2014/main" id="{F891E420-442A-4ADC-8E3A-14E118ABB299}"/>
              </a:ext>
            </a:extLst>
          </p:cNvPr>
          <p:cNvSpPr txBox="1"/>
          <p:nvPr/>
        </p:nvSpPr>
        <p:spPr>
          <a:xfrm>
            <a:off x="746082" y="580244"/>
            <a:ext cx="5365827" cy="413703"/>
          </a:xfrm>
          <a:prstGeom prst="rect">
            <a:avLst/>
          </a:prstGeom>
          <a:noFill/>
        </p:spPr>
        <p:txBody>
          <a:bodyPr wrap="square" rtlCol="0">
            <a:spAutoFit/>
          </a:bodyPr>
          <a:lstStyle/>
          <a:p>
            <a:pPr algn="ctr">
              <a:lnSpc>
                <a:spcPct val="150000"/>
              </a:lnSpc>
            </a:pPr>
            <a:r>
              <a:rPr lang="vi-VN" sz="1600" b="1" dirty="0">
                <a:solidFill>
                  <a:schemeClr val="accent1">
                    <a:lumMod val="50000"/>
                  </a:schemeClr>
                </a:solidFill>
                <a:latin typeface="UTM Avo" panose="02040603050506020204" pitchFamily="18" charset="0"/>
              </a:rPr>
              <a:t>Em có xinh không?</a:t>
            </a:r>
            <a:endParaRPr lang="en-US" sz="1600" b="1" dirty="0">
              <a:solidFill>
                <a:schemeClr val="accent1">
                  <a:lumMod val="50000"/>
                </a:schemeClr>
              </a:solidFill>
              <a:latin typeface="UTM Avo" panose="02040603050506020204" pitchFamily="18" charset="0"/>
            </a:endParaRPr>
          </a:p>
        </p:txBody>
      </p:sp>
      <p:sp>
        <p:nvSpPr>
          <p:cNvPr id="5" name="TextBox 4">
            <a:extLst>
              <a:ext uri="{FF2B5EF4-FFF2-40B4-BE49-F238E27FC236}">
                <a16:creationId xmlns:a16="http://schemas.microsoft.com/office/drawing/2014/main" id="{57E43D6C-9575-48D4-ACFC-13E937086706}"/>
              </a:ext>
            </a:extLst>
          </p:cNvPr>
          <p:cNvSpPr txBox="1"/>
          <p:nvPr/>
        </p:nvSpPr>
        <p:spPr>
          <a:xfrm>
            <a:off x="592011" y="965711"/>
            <a:ext cx="5673967" cy="3931076"/>
          </a:xfrm>
          <a:prstGeom prst="rect">
            <a:avLst/>
          </a:prstGeom>
          <a:noFill/>
        </p:spPr>
        <p:txBody>
          <a:bodyPr wrap="square" rtlCol="0">
            <a:spAutoFit/>
          </a:bodyPr>
          <a:lstStyle/>
          <a:p>
            <a:pPr algn="just">
              <a:lnSpc>
                <a:spcPct val="110000"/>
              </a:lnSpc>
            </a:pPr>
            <a:r>
              <a:rPr lang="vi-VN" sz="1200" dirty="0">
                <a:latin typeface="UTM Avo" panose="02040603050506020204" pitchFamily="18" charset="0"/>
              </a:rPr>
              <a:t>      Voi em thích mặc đẹp và thích được khen xinh. Ở nhà, voi em luôn hỏi anh: “Em có xinh không?”. Voi anh bao giờ cũng khen: “Em xinh lắm!”</a:t>
            </a:r>
          </a:p>
          <a:p>
            <a:pPr algn="just">
              <a:lnSpc>
                <a:spcPct val="110000"/>
              </a:lnSpc>
            </a:pPr>
            <a:r>
              <a:rPr lang="vi-VN" sz="1200" dirty="0">
                <a:latin typeface="UTM Avo" panose="02040603050506020204" pitchFamily="18" charset="0"/>
              </a:rPr>
              <a:t>      Một hôm, gặp </a:t>
            </a:r>
            <a:r>
              <a:rPr lang="vi-VN" sz="1200" b="1" dirty="0">
                <a:solidFill>
                  <a:srgbClr val="FF0000"/>
                </a:solidFill>
                <a:latin typeface="UTM Avo" panose="02040603050506020204" pitchFamily="18" charset="0"/>
              </a:rPr>
              <a:t>hươu</a:t>
            </a:r>
            <a:r>
              <a:rPr lang="vi-VN" sz="1200" dirty="0">
                <a:latin typeface="UTM Avo" panose="02040603050506020204" pitchFamily="18" charset="0"/>
              </a:rPr>
              <a:t>, voi em hỏi:</a:t>
            </a:r>
          </a:p>
          <a:p>
            <a:pPr algn="just">
              <a:lnSpc>
                <a:spcPct val="110000"/>
              </a:lnSpc>
            </a:pPr>
            <a:r>
              <a:rPr lang="vi-VN" sz="1200" dirty="0">
                <a:latin typeface="UTM Avo" panose="02040603050506020204" pitchFamily="18" charset="0"/>
              </a:rPr>
              <a:t>      - Em có xinh không?</a:t>
            </a:r>
          </a:p>
          <a:p>
            <a:pPr algn="just">
              <a:lnSpc>
                <a:spcPct val="110000"/>
              </a:lnSpc>
            </a:pPr>
            <a:r>
              <a:rPr lang="vi-VN" sz="1200" dirty="0">
                <a:latin typeface="UTM Avo" panose="02040603050506020204" pitchFamily="18" charset="0"/>
              </a:rPr>
              <a:t>      </a:t>
            </a:r>
            <a:r>
              <a:rPr lang="vi-VN" sz="1200" b="1" dirty="0">
                <a:solidFill>
                  <a:srgbClr val="FF0000"/>
                </a:solidFill>
                <a:latin typeface="UTM Avo" panose="02040603050506020204" pitchFamily="18" charset="0"/>
              </a:rPr>
              <a:t>Hươu</a:t>
            </a:r>
            <a:r>
              <a:rPr lang="vi-VN" sz="1200" dirty="0">
                <a:latin typeface="UTM Avo" panose="02040603050506020204" pitchFamily="18" charset="0"/>
              </a:rPr>
              <a:t> ngắm voi rồi lắc đầu:</a:t>
            </a:r>
          </a:p>
          <a:p>
            <a:pPr algn="just">
              <a:lnSpc>
                <a:spcPct val="110000"/>
              </a:lnSpc>
            </a:pPr>
            <a:r>
              <a:rPr lang="vi-VN" sz="1200" dirty="0">
                <a:latin typeface="UTM Avo" panose="02040603050506020204" pitchFamily="18" charset="0"/>
              </a:rPr>
              <a:t>      - Chưa xinh lắm vì em không có đôi sừng giống anh.</a:t>
            </a:r>
          </a:p>
          <a:p>
            <a:pPr algn="just">
              <a:lnSpc>
                <a:spcPct val="110000"/>
              </a:lnSpc>
            </a:pPr>
            <a:r>
              <a:rPr lang="vi-VN" sz="1200" dirty="0">
                <a:latin typeface="UTM Avo" panose="02040603050506020204" pitchFamily="18" charset="0"/>
              </a:rPr>
              <a:t>      Nghe vậy, voi nhặt vài cành cây khô, gài lên đầu rồi đi tiếp.</a:t>
            </a:r>
          </a:p>
          <a:p>
            <a:pPr algn="just">
              <a:lnSpc>
                <a:spcPct val="110000"/>
              </a:lnSpc>
            </a:pPr>
            <a:r>
              <a:rPr lang="vi-VN" sz="1200" dirty="0">
                <a:latin typeface="UTM Avo" panose="02040603050506020204" pitchFamily="18" charset="0"/>
              </a:rPr>
              <a:t>      Gặp dê, voi hỏi:</a:t>
            </a:r>
          </a:p>
          <a:p>
            <a:pPr algn="just">
              <a:lnSpc>
                <a:spcPct val="110000"/>
              </a:lnSpc>
            </a:pPr>
            <a:r>
              <a:rPr lang="vi-VN" sz="1200" dirty="0">
                <a:latin typeface="UTM Avo" panose="02040603050506020204" pitchFamily="18" charset="0"/>
              </a:rPr>
              <a:t>      - Em có xinh không?</a:t>
            </a:r>
          </a:p>
          <a:p>
            <a:pPr algn="just">
              <a:lnSpc>
                <a:spcPct val="110000"/>
              </a:lnSpc>
            </a:pPr>
            <a:r>
              <a:rPr lang="vi-VN" sz="1200" dirty="0">
                <a:latin typeface="UTM Avo" panose="02040603050506020204" pitchFamily="18" charset="0"/>
              </a:rPr>
              <a:t>      - Không, vì cậu không có bộ râu giống tôi.</a:t>
            </a:r>
          </a:p>
          <a:p>
            <a:pPr algn="just">
              <a:lnSpc>
                <a:spcPct val="110000"/>
              </a:lnSpc>
            </a:pPr>
            <a:r>
              <a:rPr lang="vi-VN" sz="1200" dirty="0">
                <a:latin typeface="UTM Avo" panose="02040603050506020204" pitchFamily="18" charset="0"/>
              </a:rPr>
              <a:t>      Voi liền nhổ một </a:t>
            </a:r>
            <a:r>
              <a:rPr lang="vi-VN" sz="1200" b="1" dirty="0">
                <a:solidFill>
                  <a:srgbClr val="FF0000"/>
                </a:solidFill>
                <a:latin typeface="UTM Avo" panose="02040603050506020204" pitchFamily="18" charset="0"/>
              </a:rPr>
              <a:t>khóm cỏ dại </a:t>
            </a:r>
            <a:r>
              <a:rPr lang="vi-VN" sz="1200" dirty="0">
                <a:latin typeface="UTM Avo" panose="02040603050506020204" pitchFamily="18" charset="0"/>
              </a:rPr>
              <a:t>bên đường, gắn vào cằm rồi về nhà.</a:t>
            </a:r>
          </a:p>
          <a:p>
            <a:pPr algn="just">
              <a:lnSpc>
                <a:spcPct val="110000"/>
              </a:lnSpc>
            </a:pPr>
            <a:r>
              <a:rPr lang="vi-VN" sz="1200" dirty="0">
                <a:latin typeface="UTM Avo" panose="02040603050506020204" pitchFamily="18" charset="0"/>
              </a:rPr>
              <a:t>      Về nhà với đôi sừng và </a:t>
            </a:r>
            <a:r>
              <a:rPr lang="vi-VN" sz="1200" b="1" dirty="0">
                <a:solidFill>
                  <a:srgbClr val="FF0000"/>
                </a:solidFill>
                <a:latin typeface="UTM Avo" panose="02040603050506020204" pitchFamily="18" charset="0"/>
              </a:rPr>
              <a:t>bộ râu giả</a:t>
            </a:r>
            <a:r>
              <a:rPr lang="vi-VN" sz="1200" dirty="0">
                <a:latin typeface="UTM Avo" panose="02040603050506020204" pitchFamily="18" charset="0"/>
              </a:rPr>
              <a:t>, voi em hớn hở hỏi anh:</a:t>
            </a:r>
          </a:p>
          <a:p>
            <a:pPr algn="just">
              <a:lnSpc>
                <a:spcPct val="110000"/>
              </a:lnSpc>
            </a:pPr>
            <a:r>
              <a:rPr lang="vi-VN" sz="1200" dirty="0">
                <a:latin typeface="UTM Avo" panose="02040603050506020204" pitchFamily="18" charset="0"/>
              </a:rPr>
              <a:t>      - Em có xinh hơn không?</a:t>
            </a:r>
          </a:p>
          <a:p>
            <a:pPr algn="just">
              <a:lnSpc>
                <a:spcPct val="110000"/>
              </a:lnSpc>
            </a:pPr>
            <a:r>
              <a:rPr lang="vi-VN" sz="1200" dirty="0">
                <a:latin typeface="UTM Avo" panose="02040603050506020204" pitchFamily="18" charset="0"/>
              </a:rPr>
              <a:t>      Voi anh nói:</a:t>
            </a:r>
          </a:p>
          <a:p>
            <a:pPr algn="just">
              <a:lnSpc>
                <a:spcPct val="110000"/>
              </a:lnSpc>
            </a:pPr>
            <a:r>
              <a:rPr lang="vi-VN" sz="1200" dirty="0">
                <a:latin typeface="UTM Avo" panose="02040603050506020204" pitchFamily="18" charset="0"/>
              </a:rPr>
              <a:t>      - Trời ơi, sao em lại thêm sừng và râu thế này? Xấu lắm!</a:t>
            </a:r>
          </a:p>
          <a:p>
            <a:pPr algn="just">
              <a:lnSpc>
                <a:spcPct val="110000"/>
              </a:lnSpc>
            </a:pPr>
            <a:r>
              <a:rPr lang="vi-VN" sz="1200" dirty="0">
                <a:latin typeface="UTM Avo" panose="02040603050506020204" pitchFamily="18" charset="0"/>
              </a:rPr>
              <a:t>      Voi em ngắm mình trong gương và thấy xấu thật. Sau khi bỏ sừng và râu đi, voi em thấy mình xinh đẹp hẳn lên. Giờ đây, voi em hiểu rằng mình chỉ xinh đẹp khi đúng là voi.</a:t>
            </a:r>
          </a:p>
          <a:p>
            <a:pPr algn="r">
              <a:lnSpc>
                <a:spcPct val="110000"/>
              </a:lnSpc>
            </a:pPr>
            <a:r>
              <a:rPr lang="vi-VN" sz="1200" dirty="0">
                <a:latin typeface="UTM Avo" panose="02040603050506020204" pitchFamily="18" charset="0"/>
              </a:rPr>
              <a:t>(Theo </a:t>
            </a:r>
            <a:r>
              <a:rPr lang="vi-VN" sz="1200" i="1" dirty="0">
                <a:latin typeface="UTM Avo" panose="02040603050506020204" pitchFamily="18" charset="0"/>
              </a:rPr>
              <a:t>Voi em đi tìm tự tin</a:t>
            </a:r>
            <a:r>
              <a:rPr lang="vi-VN" sz="1200" dirty="0">
                <a:latin typeface="UTM Avo" panose="02040603050506020204" pitchFamily="18" charset="0"/>
              </a:rPr>
              <a:t>)</a:t>
            </a:r>
            <a:endParaRPr lang="en-US" sz="1200" dirty="0">
              <a:latin typeface="UTM Avo" panose="02040603050506020204" pitchFamily="18" charset="0"/>
            </a:endParaRPr>
          </a:p>
        </p:txBody>
      </p:sp>
      <p:pic>
        <p:nvPicPr>
          <p:cNvPr id="6" name="Picture 5">
            <a:extLst>
              <a:ext uri="{FF2B5EF4-FFF2-40B4-BE49-F238E27FC236}">
                <a16:creationId xmlns:a16="http://schemas.microsoft.com/office/drawing/2014/main" id="{440BE3E5-1A61-4AB8-932E-225C5A9FCA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595" y="976608"/>
            <a:ext cx="304770" cy="288000"/>
          </a:xfrm>
          <a:prstGeom prst="rect">
            <a:avLst/>
          </a:prstGeom>
        </p:spPr>
      </p:pic>
      <p:pic>
        <p:nvPicPr>
          <p:cNvPr id="7" name="Picture 6">
            <a:extLst>
              <a:ext uri="{FF2B5EF4-FFF2-40B4-BE49-F238E27FC236}">
                <a16:creationId xmlns:a16="http://schemas.microsoft.com/office/drawing/2014/main" id="{6946A0F1-38E2-4520-8ADF-2CB3E8F6D851}"/>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91794" y="2974107"/>
            <a:ext cx="288000" cy="288000"/>
          </a:xfrm>
          <a:prstGeom prst="rect">
            <a:avLst/>
          </a:prstGeom>
        </p:spPr>
      </p:pic>
    </p:spTree>
    <p:extLst>
      <p:ext uri="{BB962C8B-B14F-4D97-AF65-F5344CB8AC3E}">
        <p14:creationId xmlns:p14="http://schemas.microsoft.com/office/powerpoint/2010/main" val="2262912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A95A42-971E-46BB-B58C-F25B59CE45F8}"/>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16894977-4FD0-4585-9732-6A15A6D3FE50}"/>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sp>
        <p:nvSpPr>
          <p:cNvPr id="4" name="TextBox 3">
            <a:extLst>
              <a:ext uri="{FF2B5EF4-FFF2-40B4-BE49-F238E27FC236}">
                <a16:creationId xmlns:a16="http://schemas.microsoft.com/office/drawing/2014/main" id="{CFF6F651-678D-424F-92CF-1BC2316FF20F}"/>
              </a:ext>
            </a:extLst>
          </p:cNvPr>
          <p:cNvSpPr txBox="1"/>
          <p:nvPr/>
        </p:nvSpPr>
        <p:spPr>
          <a:xfrm>
            <a:off x="746084" y="941167"/>
            <a:ext cx="5365827" cy="453907"/>
          </a:xfrm>
          <a:prstGeom prst="rect">
            <a:avLst/>
          </a:prstGeom>
          <a:noFill/>
        </p:spPr>
        <p:txBody>
          <a:bodyPr wrap="square" rtlCol="0">
            <a:spAutoFit/>
          </a:bodyPr>
          <a:lstStyle/>
          <a:p>
            <a:pPr algn="ctr">
              <a:lnSpc>
                <a:spcPct val="150000"/>
              </a:lnSpc>
            </a:pPr>
            <a:r>
              <a:rPr lang="vi-VN" sz="1800" b="1" dirty="0">
                <a:solidFill>
                  <a:schemeClr val="accent6">
                    <a:lumMod val="50000"/>
                  </a:schemeClr>
                </a:solidFill>
                <a:latin typeface="UTM Avo" panose="02040603050506020204" pitchFamily="18" charset="0"/>
              </a:rPr>
              <a:t>Từ ngữ</a:t>
            </a:r>
            <a:endParaRPr lang="en-US" sz="1800" b="1" dirty="0">
              <a:solidFill>
                <a:schemeClr val="accent6">
                  <a:lumMod val="50000"/>
                </a:schemeClr>
              </a:solidFill>
              <a:latin typeface="UTM Avo" panose="02040603050506020204" pitchFamily="18" charset="0"/>
            </a:endParaRPr>
          </a:p>
        </p:txBody>
      </p:sp>
      <p:sp>
        <p:nvSpPr>
          <p:cNvPr id="5" name="Rectangle 4">
            <a:extLst>
              <a:ext uri="{FF2B5EF4-FFF2-40B4-BE49-F238E27FC236}">
                <a16:creationId xmlns:a16="http://schemas.microsoft.com/office/drawing/2014/main" id="{880A00B3-C599-4EDE-A4E9-C7A3092F5501}"/>
              </a:ext>
            </a:extLst>
          </p:cNvPr>
          <p:cNvSpPr/>
          <p:nvPr/>
        </p:nvSpPr>
        <p:spPr>
          <a:xfrm>
            <a:off x="783972" y="1499343"/>
            <a:ext cx="5996762"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khóm cỏ dại</a:t>
            </a:r>
            <a:endParaRPr lang="vi-VN" sz="1800" dirty="0"/>
          </a:p>
        </p:txBody>
      </p:sp>
      <p:sp>
        <p:nvSpPr>
          <p:cNvPr id="6" name="Oval 5">
            <a:extLst>
              <a:ext uri="{FF2B5EF4-FFF2-40B4-BE49-F238E27FC236}">
                <a16:creationId xmlns:a16="http://schemas.microsoft.com/office/drawing/2014/main" id="{157E0FDE-4F7A-4A94-BB75-0D7AEC232F08}"/>
              </a:ext>
            </a:extLst>
          </p:cNvPr>
          <p:cNvSpPr/>
          <p:nvPr/>
        </p:nvSpPr>
        <p:spPr>
          <a:xfrm>
            <a:off x="874353" y="1636772"/>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EDA7D632-B893-4A22-B989-7D0F5995E7B5}"/>
              </a:ext>
            </a:extLst>
          </p:cNvPr>
          <p:cNvSpPr txBox="1"/>
          <p:nvPr/>
        </p:nvSpPr>
        <p:spPr>
          <a:xfrm>
            <a:off x="2556585" y="1499951"/>
            <a:ext cx="4074558" cy="864532"/>
          </a:xfrm>
          <a:prstGeom prst="rect">
            <a:avLst/>
          </a:prstGeom>
          <a:noFill/>
        </p:spPr>
        <p:txBody>
          <a:bodyPr wrap="square" rtlCol="0">
            <a:spAutoFit/>
          </a:bodyPr>
          <a:lstStyle/>
          <a:p>
            <a:pPr>
              <a:lnSpc>
                <a:spcPct val="150000"/>
              </a:lnSpc>
            </a:pPr>
            <a:r>
              <a:rPr lang="vi-VN" sz="1800" dirty="0">
                <a:solidFill>
                  <a:schemeClr val="accent6">
                    <a:lumMod val="50000"/>
                  </a:schemeClr>
                </a:solidFill>
                <a:latin typeface="UTM Avo" panose="02040603050506020204" pitchFamily="18" charset="0"/>
              </a:rPr>
              <a:t>: một nhóm cỏ dại đứng chụm vào nhau.</a:t>
            </a:r>
            <a:endParaRPr lang="en-US" sz="1800" dirty="0">
              <a:solidFill>
                <a:schemeClr val="accent6">
                  <a:lumMod val="50000"/>
                </a:schemeClr>
              </a:solidFill>
              <a:latin typeface="UTM Avo" panose="02040603050506020204" pitchFamily="18" charset="0"/>
            </a:endParaRPr>
          </a:p>
        </p:txBody>
      </p:sp>
      <p:pic>
        <p:nvPicPr>
          <p:cNvPr id="8" name="Picture 2" descr="Hình ảnh Cỏ, Cỏ, Cỏ, Cỏ miễn phí tải tập tin PNG PSDComment và Vector">
            <a:extLst>
              <a:ext uri="{FF2B5EF4-FFF2-40B4-BE49-F238E27FC236}">
                <a16:creationId xmlns:a16="http://schemas.microsoft.com/office/drawing/2014/main" id="{D73B223E-1CB7-430F-8AAE-0817349769D3}"/>
              </a:ext>
            </a:extLst>
          </p:cNvPr>
          <p:cNvPicPr>
            <a:picLocks noChangeAspect="1" noChangeArrowheads="1"/>
          </p:cNvPicPr>
          <p:nvPr/>
        </p:nvPicPr>
        <p:blipFill rotWithShape="1">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t="19747" b="31370"/>
          <a:stretch/>
        </p:blipFill>
        <p:spPr bwMode="auto">
          <a:xfrm>
            <a:off x="1273910" y="2333832"/>
            <a:ext cx="4310173" cy="2106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279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par>
                          <p:cTn id="20" fill="hold">
                            <p:stCondLst>
                              <p:cond delay="500"/>
                            </p:stCondLst>
                            <p:childTnLst>
                              <p:par>
                                <p:cTn id="21" presetID="42"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600F577-F819-4602-BCEB-985221633540}"/>
              </a:ext>
            </a:extLst>
          </p:cNvPr>
          <p:cNvSpPr txBox="1"/>
          <p:nvPr/>
        </p:nvSpPr>
        <p:spPr>
          <a:xfrm>
            <a:off x="1619150" y="1388345"/>
            <a:ext cx="6119826"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1.</a:t>
            </a:r>
            <a:r>
              <a:rPr lang="vi-VN" sz="1500" dirty="0">
                <a:latin typeface="UTM Avo" panose="02040603050506020204" pitchFamily="18" charset="0"/>
              </a:rPr>
              <a:t> Voi em đã hỏi voi anh, hươu và dê điều gì?</a:t>
            </a:r>
          </a:p>
        </p:txBody>
      </p:sp>
      <p:sp>
        <p:nvSpPr>
          <p:cNvPr id="10" name="TextBox 9">
            <a:extLst>
              <a:ext uri="{FF2B5EF4-FFF2-40B4-BE49-F238E27FC236}">
                <a16:creationId xmlns:a16="http://schemas.microsoft.com/office/drawing/2014/main" id="{CC238813-6EDC-49C5-8D5C-B80523462C08}"/>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TRẢ LỜI CÂU HỎI</a:t>
            </a:r>
            <a:endParaRPr lang="en-US" sz="3600" dirty="0">
              <a:solidFill>
                <a:schemeClr val="accent2"/>
              </a:solidFill>
              <a:latin typeface="UTM Cookies" panose="02040603050506020204" pitchFamily="18" charset="0"/>
            </a:endParaRPr>
          </a:p>
        </p:txBody>
      </p:sp>
      <p:pic>
        <p:nvPicPr>
          <p:cNvPr id="2" name="Picture 1">
            <a:extLst>
              <a:ext uri="{FF2B5EF4-FFF2-40B4-BE49-F238E27FC236}">
                <a16:creationId xmlns:a16="http://schemas.microsoft.com/office/drawing/2014/main" id="{4F1A9CBF-25E9-4F33-9276-74C1EE16C6B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1017127" y="1781273"/>
            <a:ext cx="892378" cy="869200"/>
          </a:xfrm>
          <a:prstGeom prst="ellipse">
            <a:avLst/>
          </a:prstGeom>
          <a:ln w="19050">
            <a:solidFill>
              <a:srgbClr val="0070C0"/>
            </a:solidFill>
          </a:ln>
        </p:spPr>
      </p:pic>
      <p:grpSp>
        <p:nvGrpSpPr>
          <p:cNvPr id="6" name="Group 5">
            <a:extLst>
              <a:ext uri="{FF2B5EF4-FFF2-40B4-BE49-F238E27FC236}">
                <a16:creationId xmlns:a16="http://schemas.microsoft.com/office/drawing/2014/main" id="{4EF71524-828E-4BB9-B2A6-34D1E61015BB}"/>
              </a:ext>
            </a:extLst>
          </p:cNvPr>
          <p:cNvGrpSpPr/>
          <p:nvPr/>
        </p:nvGrpSpPr>
        <p:grpSpPr>
          <a:xfrm>
            <a:off x="2562447" y="1802728"/>
            <a:ext cx="2811600" cy="527353"/>
            <a:chOff x="2158410" y="1777775"/>
            <a:chExt cx="2811600" cy="527353"/>
          </a:xfrm>
        </p:grpSpPr>
        <p:sp>
          <p:nvSpPr>
            <p:cNvPr id="5" name="Speech Bubble: Rectangle with Corners Rounded 4">
              <a:extLst>
                <a:ext uri="{FF2B5EF4-FFF2-40B4-BE49-F238E27FC236}">
                  <a16:creationId xmlns:a16="http://schemas.microsoft.com/office/drawing/2014/main" id="{8D36320A-79E0-4977-9551-179FE0A8024E}"/>
                </a:ext>
              </a:extLst>
            </p:cNvPr>
            <p:cNvSpPr/>
            <p:nvPr/>
          </p:nvSpPr>
          <p:spPr>
            <a:xfrm>
              <a:off x="2158410" y="1799230"/>
              <a:ext cx="2811600" cy="505898"/>
            </a:xfrm>
            <a:prstGeom prst="wedgeRoundRectCallout">
              <a:avLst>
                <a:gd name="adj1" fmla="val -68659"/>
                <a:gd name="adj2" fmla="val 39381"/>
                <a:gd name="adj3" fmla="val 16667"/>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TextBox 16">
              <a:extLst>
                <a:ext uri="{FF2B5EF4-FFF2-40B4-BE49-F238E27FC236}">
                  <a16:creationId xmlns:a16="http://schemas.microsoft.com/office/drawing/2014/main" id="{D78D96A3-CB34-47E6-8F2B-73056CAAED00}"/>
                </a:ext>
              </a:extLst>
            </p:cNvPr>
            <p:cNvSpPr txBox="1"/>
            <p:nvPr/>
          </p:nvSpPr>
          <p:spPr>
            <a:xfrm>
              <a:off x="2335176" y="1777775"/>
              <a:ext cx="2634833" cy="449034"/>
            </a:xfrm>
            <a:prstGeom prst="rect">
              <a:avLst/>
            </a:prstGeom>
            <a:noFill/>
          </p:spPr>
          <p:txBody>
            <a:bodyPr wrap="square" rtlCol="0">
              <a:spAutoFit/>
            </a:bodyPr>
            <a:lstStyle/>
            <a:p>
              <a:pPr algn="ctr">
                <a:lnSpc>
                  <a:spcPct val="150000"/>
                </a:lnSpc>
              </a:pPr>
              <a:r>
                <a:rPr lang="vi-VN" sz="1800" dirty="0">
                  <a:solidFill>
                    <a:schemeClr val="accent6">
                      <a:lumMod val="75000"/>
                    </a:schemeClr>
                  </a:solidFill>
                  <a:latin typeface="UTM Avo" panose="02040603050506020204" pitchFamily="18" charset="0"/>
                </a:rPr>
                <a:t>Em có xinh không?</a:t>
              </a:r>
            </a:p>
          </p:txBody>
        </p:sp>
      </p:grpSp>
      <p:sp>
        <p:nvSpPr>
          <p:cNvPr id="21" name="TextBox 20">
            <a:extLst>
              <a:ext uri="{FF2B5EF4-FFF2-40B4-BE49-F238E27FC236}">
                <a16:creationId xmlns:a16="http://schemas.microsoft.com/office/drawing/2014/main" id="{6DF883E5-4BE7-40F1-98FD-34C559BEDCA2}"/>
              </a:ext>
            </a:extLst>
          </p:cNvPr>
          <p:cNvSpPr txBox="1"/>
          <p:nvPr/>
        </p:nvSpPr>
        <p:spPr>
          <a:xfrm>
            <a:off x="369087" y="2616956"/>
            <a:ext cx="6119826"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2.</a:t>
            </a:r>
            <a:r>
              <a:rPr lang="vi-VN" sz="1500" dirty="0">
                <a:latin typeface="UTM Avo" panose="02040603050506020204" pitchFamily="18" charset="0"/>
              </a:rPr>
              <a:t> Voi em nhận được những câu trả lời như thế nào?</a:t>
            </a:r>
          </a:p>
        </p:txBody>
      </p:sp>
      <p:pic>
        <p:nvPicPr>
          <p:cNvPr id="7" name="Picture 6">
            <a:extLst>
              <a:ext uri="{FF2B5EF4-FFF2-40B4-BE49-F238E27FC236}">
                <a16:creationId xmlns:a16="http://schemas.microsoft.com/office/drawing/2014/main" id="{DB34CB4D-E834-4E55-B1A9-0BB41B391BCF}"/>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593956" y="3056991"/>
            <a:ext cx="748360" cy="921561"/>
          </a:xfrm>
          <a:prstGeom prst="ellipse">
            <a:avLst/>
          </a:prstGeom>
          <a:ln w="19050">
            <a:solidFill>
              <a:srgbClr val="0070C0"/>
            </a:solidFill>
          </a:ln>
        </p:spPr>
      </p:pic>
      <p:sp>
        <p:nvSpPr>
          <p:cNvPr id="22" name="TextBox 21">
            <a:extLst>
              <a:ext uri="{FF2B5EF4-FFF2-40B4-BE49-F238E27FC236}">
                <a16:creationId xmlns:a16="http://schemas.microsoft.com/office/drawing/2014/main" id="{E9877E62-D127-49C4-832F-5ECB3B438E7F}"/>
              </a:ext>
            </a:extLst>
          </p:cNvPr>
          <p:cNvSpPr txBox="1"/>
          <p:nvPr/>
        </p:nvSpPr>
        <p:spPr>
          <a:xfrm>
            <a:off x="812861" y="2970967"/>
            <a:ext cx="2634833" cy="389594"/>
          </a:xfrm>
          <a:prstGeom prst="rect">
            <a:avLst/>
          </a:prstGeom>
          <a:noFill/>
        </p:spPr>
        <p:txBody>
          <a:bodyPr wrap="square" rtlCol="0">
            <a:spAutoFit/>
          </a:bodyPr>
          <a:lstStyle/>
          <a:p>
            <a:pPr algn="ctr">
              <a:lnSpc>
                <a:spcPct val="150000"/>
              </a:lnSpc>
            </a:pPr>
            <a:r>
              <a:rPr lang="vi-VN" sz="1500" dirty="0">
                <a:solidFill>
                  <a:srgbClr val="002060"/>
                </a:solidFill>
                <a:latin typeface="UTM Avo" panose="02040603050506020204" pitchFamily="18" charset="0"/>
              </a:rPr>
              <a:t>a. Voi anh nói:</a:t>
            </a:r>
          </a:p>
        </p:txBody>
      </p:sp>
      <p:sp>
        <p:nvSpPr>
          <p:cNvPr id="23" name="TextBox 22">
            <a:extLst>
              <a:ext uri="{FF2B5EF4-FFF2-40B4-BE49-F238E27FC236}">
                <a16:creationId xmlns:a16="http://schemas.microsoft.com/office/drawing/2014/main" id="{6125913E-4558-4D7D-A186-B068DB1F84AB}"/>
              </a:ext>
            </a:extLst>
          </p:cNvPr>
          <p:cNvSpPr txBox="1"/>
          <p:nvPr/>
        </p:nvSpPr>
        <p:spPr>
          <a:xfrm>
            <a:off x="3356928" y="2970968"/>
            <a:ext cx="2629490" cy="389594"/>
          </a:xfrm>
          <a:prstGeom prst="rect">
            <a:avLst/>
          </a:prstGeom>
          <a:noFill/>
        </p:spPr>
        <p:txBody>
          <a:bodyPr wrap="square" rtlCol="0">
            <a:spAutoFit/>
          </a:bodyPr>
          <a:lstStyle/>
          <a:p>
            <a:pPr algn="ctr">
              <a:lnSpc>
                <a:spcPct val="150000"/>
              </a:lnSpc>
            </a:pPr>
            <a:r>
              <a:rPr lang="vi-VN" sz="1500" dirty="0">
                <a:solidFill>
                  <a:srgbClr val="002060"/>
                </a:solidFill>
                <a:latin typeface="UTM Avo" panose="02040603050506020204" pitchFamily="18" charset="0"/>
              </a:rPr>
              <a:t>b. Hươu nói:</a:t>
            </a:r>
          </a:p>
        </p:txBody>
      </p:sp>
      <p:pic>
        <p:nvPicPr>
          <p:cNvPr id="9" name="Picture 8">
            <a:extLst>
              <a:ext uri="{FF2B5EF4-FFF2-40B4-BE49-F238E27FC236}">
                <a16:creationId xmlns:a16="http://schemas.microsoft.com/office/drawing/2014/main" id="{C5244799-87BA-4240-98DE-0A38D3966011}"/>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Layer>
                </a14:imgProps>
              </a:ext>
            </a:extLst>
          </a:blip>
          <a:stretch>
            <a:fillRect/>
          </a:stretch>
        </p:blipFill>
        <p:spPr>
          <a:xfrm>
            <a:off x="3319913" y="3043401"/>
            <a:ext cx="746842" cy="921562"/>
          </a:xfrm>
          <a:prstGeom prst="ellipse">
            <a:avLst/>
          </a:prstGeom>
          <a:ln w="19050">
            <a:solidFill>
              <a:srgbClr val="0070C0"/>
            </a:solidFill>
          </a:ln>
        </p:spPr>
      </p:pic>
      <p:sp>
        <p:nvSpPr>
          <p:cNvPr id="24" name="TextBox 23">
            <a:extLst>
              <a:ext uri="{FF2B5EF4-FFF2-40B4-BE49-F238E27FC236}">
                <a16:creationId xmlns:a16="http://schemas.microsoft.com/office/drawing/2014/main" id="{1D681D85-1987-4A9E-B72F-ED1B6E936DDD}"/>
              </a:ext>
            </a:extLst>
          </p:cNvPr>
          <p:cNvSpPr txBox="1"/>
          <p:nvPr/>
        </p:nvSpPr>
        <p:spPr>
          <a:xfrm>
            <a:off x="1193887" y="3925022"/>
            <a:ext cx="2634833" cy="389594"/>
          </a:xfrm>
          <a:prstGeom prst="rect">
            <a:avLst/>
          </a:prstGeom>
          <a:noFill/>
        </p:spPr>
        <p:txBody>
          <a:bodyPr wrap="square" rtlCol="0">
            <a:spAutoFit/>
          </a:bodyPr>
          <a:lstStyle/>
          <a:p>
            <a:pPr algn="ctr">
              <a:lnSpc>
                <a:spcPct val="150000"/>
              </a:lnSpc>
            </a:pPr>
            <a:r>
              <a:rPr lang="vi-VN" sz="1500" dirty="0">
                <a:solidFill>
                  <a:srgbClr val="002060"/>
                </a:solidFill>
                <a:latin typeface="UTM Avo" panose="02040603050506020204" pitchFamily="18" charset="0"/>
              </a:rPr>
              <a:t>c</a:t>
            </a:r>
            <a:r>
              <a:rPr lang="vi-VN" sz="1500">
                <a:solidFill>
                  <a:srgbClr val="002060"/>
                </a:solidFill>
                <a:latin typeface="UTM Avo" panose="02040603050506020204" pitchFamily="18" charset="0"/>
              </a:rPr>
              <a:t>. </a:t>
            </a:r>
            <a:r>
              <a:rPr lang="vi-VN" sz="1500" dirty="0">
                <a:solidFill>
                  <a:srgbClr val="002060"/>
                </a:solidFill>
                <a:latin typeface="UTM Avo" panose="02040603050506020204" pitchFamily="18" charset="0"/>
              </a:rPr>
              <a:t>Dê nói:</a:t>
            </a:r>
          </a:p>
        </p:txBody>
      </p:sp>
      <p:pic>
        <p:nvPicPr>
          <p:cNvPr id="11" name="Picture 10">
            <a:extLst>
              <a:ext uri="{FF2B5EF4-FFF2-40B4-BE49-F238E27FC236}">
                <a16:creationId xmlns:a16="http://schemas.microsoft.com/office/drawing/2014/main" id="{DE08EB00-5E93-4192-BE9F-1131B4AA1559}"/>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Effect>
                      <a14:saturation sat="200000"/>
                    </a14:imgEffect>
                  </a14:imgLayer>
                </a14:imgProps>
              </a:ext>
            </a:extLst>
          </a:blip>
          <a:stretch>
            <a:fillRect/>
          </a:stretch>
        </p:blipFill>
        <p:spPr>
          <a:xfrm>
            <a:off x="1244703" y="3885158"/>
            <a:ext cx="748360" cy="924651"/>
          </a:xfrm>
          <a:prstGeom prst="ellipse">
            <a:avLst/>
          </a:prstGeom>
          <a:ln w="19050">
            <a:solidFill>
              <a:srgbClr val="0070C0"/>
            </a:solidFill>
          </a:ln>
        </p:spPr>
      </p:pic>
      <p:sp>
        <p:nvSpPr>
          <p:cNvPr id="25" name="TextBox 24">
            <a:extLst>
              <a:ext uri="{FF2B5EF4-FFF2-40B4-BE49-F238E27FC236}">
                <a16:creationId xmlns:a16="http://schemas.microsoft.com/office/drawing/2014/main" id="{F8C078AD-4632-4B8E-9B6E-524C8B7BDCB3}"/>
              </a:ext>
            </a:extLst>
          </p:cNvPr>
          <p:cNvSpPr txBox="1"/>
          <p:nvPr/>
        </p:nvSpPr>
        <p:spPr>
          <a:xfrm>
            <a:off x="1414660" y="3306851"/>
            <a:ext cx="2216607" cy="394660"/>
          </a:xfrm>
          <a:prstGeom prst="rect">
            <a:avLst/>
          </a:prstGeom>
          <a:noFill/>
        </p:spPr>
        <p:txBody>
          <a:bodyPr wrap="square" rtlCol="0">
            <a:spAutoFit/>
          </a:bodyPr>
          <a:lstStyle/>
          <a:p>
            <a:pPr>
              <a:lnSpc>
                <a:spcPct val="150000"/>
              </a:lnSpc>
            </a:pPr>
            <a:r>
              <a:rPr lang="vi-VN" sz="1500" dirty="0">
                <a:solidFill>
                  <a:srgbClr val="FF0000"/>
                </a:solidFill>
                <a:latin typeface="UTM Avo" panose="02040603050506020204" pitchFamily="18" charset="0"/>
                <a:sym typeface="Wingdings" panose="05000000000000000000" pitchFamily="2" charset="2"/>
              </a:rPr>
              <a:t> </a:t>
            </a:r>
            <a:r>
              <a:rPr lang="vi-VN" sz="1500" dirty="0">
                <a:solidFill>
                  <a:srgbClr val="FF0000"/>
                </a:solidFill>
                <a:latin typeface="UTM Avo" panose="02040603050506020204" pitchFamily="18" charset="0"/>
              </a:rPr>
              <a:t>“Em xinh lắm!”</a:t>
            </a:r>
          </a:p>
        </p:txBody>
      </p:sp>
      <p:sp>
        <p:nvSpPr>
          <p:cNvPr id="26" name="TextBox 25">
            <a:extLst>
              <a:ext uri="{FF2B5EF4-FFF2-40B4-BE49-F238E27FC236}">
                <a16:creationId xmlns:a16="http://schemas.microsoft.com/office/drawing/2014/main" id="{36CE2C2A-CAEB-4881-BD4E-A78A445D924B}"/>
              </a:ext>
            </a:extLst>
          </p:cNvPr>
          <p:cNvSpPr txBox="1"/>
          <p:nvPr/>
        </p:nvSpPr>
        <p:spPr>
          <a:xfrm>
            <a:off x="4105287" y="3297086"/>
            <a:ext cx="2383625" cy="891654"/>
          </a:xfrm>
          <a:prstGeom prst="rect">
            <a:avLst/>
          </a:prstGeom>
          <a:noFill/>
        </p:spPr>
        <p:txBody>
          <a:bodyPr wrap="square" rtlCol="0">
            <a:spAutoFit/>
          </a:bodyPr>
          <a:lstStyle/>
          <a:p>
            <a:pPr algn="just">
              <a:lnSpc>
                <a:spcPct val="120000"/>
              </a:lnSpc>
            </a:pPr>
            <a:r>
              <a:rPr lang="vi-VN" sz="1500" dirty="0">
                <a:solidFill>
                  <a:srgbClr val="FF0000"/>
                </a:solidFill>
                <a:latin typeface="UTM Avo" panose="02040603050506020204" pitchFamily="18" charset="0"/>
                <a:sym typeface="Wingdings" panose="05000000000000000000" pitchFamily="2" charset="2"/>
              </a:rPr>
              <a:t> </a:t>
            </a:r>
            <a:r>
              <a:rPr lang="vi-VN" sz="1500" dirty="0">
                <a:solidFill>
                  <a:srgbClr val="FF0000"/>
                </a:solidFill>
                <a:latin typeface="UTM Avo" panose="02040603050506020204" pitchFamily="18" charset="0"/>
              </a:rPr>
              <a:t>“Chưa xinh lắm vì em không có đôi sừng giống anh.”</a:t>
            </a:r>
          </a:p>
        </p:txBody>
      </p:sp>
      <p:sp>
        <p:nvSpPr>
          <p:cNvPr id="27" name="TextBox 26">
            <a:extLst>
              <a:ext uri="{FF2B5EF4-FFF2-40B4-BE49-F238E27FC236}">
                <a16:creationId xmlns:a16="http://schemas.microsoft.com/office/drawing/2014/main" id="{F733BB56-2C0C-42BA-B63D-074469176BE0}"/>
              </a:ext>
            </a:extLst>
          </p:cNvPr>
          <p:cNvSpPr txBox="1"/>
          <p:nvPr/>
        </p:nvSpPr>
        <p:spPr>
          <a:xfrm>
            <a:off x="2014116" y="4286786"/>
            <a:ext cx="4474796" cy="394723"/>
          </a:xfrm>
          <a:prstGeom prst="rect">
            <a:avLst/>
          </a:prstGeom>
          <a:noFill/>
        </p:spPr>
        <p:txBody>
          <a:bodyPr wrap="square" rtlCol="0">
            <a:spAutoFit/>
          </a:bodyPr>
          <a:lstStyle/>
          <a:p>
            <a:pPr>
              <a:lnSpc>
                <a:spcPct val="150000"/>
              </a:lnSpc>
            </a:pPr>
            <a:r>
              <a:rPr lang="vi-VN" sz="1500" dirty="0">
                <a:solidFill>
                  <a:srgbClr val="FF0000"/>
                </a:solidFill>
                <a:latin typeface="UTM Avo" panose="02040603050506020204" pitchFamily="18" charset="0"/>
                <a:sym typeface="Wingdings" panose="05000000000000000000" pitchFamily="2" charset="2"/>
              </a:rPr>
              <a:t> </a:t>
            </a:r>
            <a:r>
              <a:rPr lang="vi-VN" sz="1500" dirty="0">
                <a:solidFill>
                  <a:srgbClr val="FF0000"/>
                </a:solidFill>
                <a:latin typeface="UTM Avo" panose="02040603050506020204" pitchFamily="18" charset="0"/>
              </a:rPr>
              <a:t>“Không, vì cậu không có bộ râu giống tôi.”</a:t>
            </a:r>
          </a:p>
        </p:txBody>
      </p:sp>
      <p:pic>
        <p:nvPicPr>
          <p:cNvPr id="28" name="Picture 27">
            <a:extLst>
              <a:ext uri="{FF2B5EF4-FFF2-40B4-BE49-F238E27FC236}">
                <a16:creationId xmlns:a16="http://schemas.microsoft.com/office/drawing/2014/main" id="{01E515DA-8DFC-47A8-8C9B-D2332B187C2D}"/>
              </a:ext>
            </a:extLst>
          </p:cNvPr>
          <p:cNvPicPr>
            <a:picLocks noChangeAspect="1"/>
          </p:cNvPicPr>
          <p:nvPr/>
        </p:nvPicPr>
        <p:blipFill>
          <a:blip r:embed="rId12">
            <a:extLst>
              <a:ext uri="{BEBA8EAE-BF5A-486C-A8C5-ECC9F3942E4B}">
                <a14:imgProps xmlns:a14="http://schemas.microsoft.com/office/drawing/2010/main">
                  <a14:imgLayer r:embed="rId13">
                    <a14:imgEffect>
                      <a14:sharpenSoften amount="25000"/>
                    </a14:imgEffect>
                    <a14:imgEffect>
                      <a14:saturation sat="200000"/>
                    </a14:imgEffect>
                  </a14:imgLayer>
                </a14:imgProps>
              </a:ext>
            </a:extLst>
          </a:blip>
          <a:stretch>
            <a:fillRect/>
          </a:stretch>
        </p:blipFill>
        <p:spPr>
          <a:xfrm>
            <a:off x="343774" y="314641"/>
            <a:ext cx="1332626" cy="1333184"/>
          </a:xfrm>
          <a:prstGeom prst="ellipse">
            <a:avLst/>
          </a:prstGeom>
          <a:ln w="19050">
            <a:noFill/>
          </a:ln>
        </p:spPr>
      </p:pic>
    </p:spTree>
    <p:custDataLst>
      <p:tags r:id="rId1"/>
    </p:custDataLst>
    <p:extLst>
      <p:ext uri="{BB962C8B-B14F-4D97-AF65-F5344CB8AC3E}">
        <p14:creationId xmlns:p14="http://schemas.microsoft.com/office/powerpoint/2010/main" val="105107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p:cTn id="33" dur="500" fill="hold"/>
                                        <p:tgtEl>
                                          <p:spTgt spid="22"/>
                                        </p:tgtEl>
                                        <p:attrNameLst>
                                          <p:attrName>ppt_w</p:attrName>
                                        </p:attrNameLst>
                                      </p:cBhvr>
                                      <p:tavLst>
                                        <p:tav tm="0">
                                          <p:val>
                                            <p:fltVal val="0"/>
                                          </p:val>
                                        </p:tav>
                                        <p:tav tm="100000">
                                          <p:val>
                                            <p:strVal val="#ppt_w"/>
                                          </p:val>
                                        </p:tav>
                                      </p:tavLst>
                                    </p:anim>
                                    <p:anim calcmode="lin" valueType="num">
                                      <p:cBhvr>
                                        <p:cTn id="34" dur="500" fill="hold"/>
                                        <p:tgtEl>
                                          <p:spTgt spid="22"/>
                                        </p:tgtEl>
                                        <p:attrNameLst>
                                          <p:attrName>ppt_h</p:attrName>
                                        </p:attrNameLst>
                                      </p:cBhvr>
                                      <p:tavLst>
                                        <p:tav tm="0">
                                          <p:val>
                                            <p:fltVal val="0"/>
                                          </p:val>
                                        </p:tav>
                                        <p:tav tm="100000">
                                          <p:val>
                                            <p:strVal val="#ppt_h"/>
                                          </p:val>
                                        </p:tav>
                                      </p:tavLst>
                                    </p:anim>
                                    <p:animEffect transition="in" filter="fade">
                                      <p:cBhvr>
                                        <p:cTn id="35" dur="500"/>
                                        <p:tgtEl>
                                          <p:spTgt spid="22"/>
                                        </p:tgtEl>
                                      </p:cBhvr>
                                    </p:animEffect>
                                  </p:childTnLst>
                                </p:cTn>
                              </p:par>
                              <p:par>
                                <p:cTn id="36" presetID="53" presetClass="entr" presetSubtype="16"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Effect transition="in" filter="fade">
                                      <p:cBhvr>
                                        <p:cTn id="40" dur="500"/>
                                        <p:tgtEl>
                                          <p:spTgt spid="9"/>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p:cTn id="43" dur="500" fill="hold"/>
                                        <p:tgtEl>
                                          <p:spTgt spid="23"/>
                                        </p:tgtEl>
                                        <p:attrNameLst>
                                          <p:attrName>ppt_w</p:attrName>
                                        </p:attrNameLst>
                                      </p:cBhvr>
                                      <p:tavLst>
                                        <p:tav tm="0">
                                          <p:val>
                                            <p:fltVal val="0"/>
                                          </p:val>
                                        </p:tav>
                                        <p:tav tm="100000">
                                          <p:val>
                                            <p:strVal val="#ppt_w"/>
                                          </p:val>
                                        </p:tav>
                                      </p:tavLst>
                                    </p:anim>
                                    <p:anim calcmode="lin" valueType="num">
                                      <p:cBhvr>
                                        <p:cTn id="44" dur="500" fill="hold"/>
                                        <p:tgtEl>
                                          <p:spTgt spid="23"/>
                                        </p:tgtEl>
                                        <p:attrNameLst>
                                          <p:attrName>ppt_h</p:attrName>
                                        </p:attrNameLst>
                                      </p:cBhvr>
                                      <p:tavLst>
                                        <p:tav tm="0">
                                          <p:val>
                                            <p:fltVal val="0"/>
                                          </p:val>
                                        </p:tav>
                                        <p:tav tm="100000">
                                          <p:val>
                                            <p:strVal val="#ppt_h"/>
                                          </p:val>
                                        </p:tav>
                                      </p:tavLst>
                                    </p:anim>
                                    <p:animEffect transition="in" filter="fade">
                                      <p:cBhvr>
                                        <p:cTn id="45" dur="500"/>
                                        <p:tgtEl>
                                          <p:spTgt spid="23"/>
                                        </p:tgtEl>
                                      </p:cBhvr>
                                    </p:animEffect>
                                  </p:childTnLst>
                                </p:cTn>
                              </p:par>
                              <p:par>
                                <p:cTn id="46" presetID="53" presetClass="entr" presetSubtype="16"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p:cTn id="48" dur="500" fill="hold"/>
                                        <p:tgtEl>
                                          <p:spTgt spid="11"/>
                                        </p:tgtEl>
                                        <p:attrNameLst>
                                          <p:attrName>ppt_w</p:attrName>
                                        </p:attrNameLst>
                                      </p:cBhvr>
                                      <p:tavLst>
                                        <p:tav tm="0">
                                          <p:val>
                                            <p:fltVal val="0"/>
                                          </p:val>
                                        </p:tav>
                                        <p:tav tm="100000">
                                          <p:val>
                                            <p:strVal val="#ppt_w"/>
                                          </p:val>
                                        </p:tav>
                                      </p:tavLst>
                                    </p:anim>
                                    <p:anim calcmode="lin" valueType="num">
                                      <p:cBhvr>
                                        <p:cTn id="49" dur="500" fill="hold"/>
                                        <p:tgtEl>
                                          <p:spTgt spid="11"/>
                                        </p:tgtEl>
                                        <p:attrNameLst>
                                          <p:attrName>ppt_h</p:attrName>
                                        </p:attrNameLst>
                                      </p:cBhvr>
                                      <p:tavLst>
                                        <p:tav tm="0">
                                          <p:val>
                                            <p:fltVal val="0"/>
                                          </p:val>
                                        </p:tav>
                                        <p:tav tm="100000">
                                          <p:val>
                                            <p:strVal val="#ppt_h"/>
                                          </p:val>
                                        </p:tav>
                                      </p:tavLst>
                                    </p:anim>
                                    <p:animEffect transition="in" filter="fade">
                                      <p:cBhvr>
                                        <p:cTn id="50" dur="500"/>
                                        <p:tgtEl>
                                          <p:spTgt spid="11"/>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p:cTn id="53" dur="500" fill="hold"/>
                                        <p:tgtEl>
                                          <p:spTgt spid="24"/>
                                        </p:tgtEl>
                                        <p:attrNameLst>
                                          <p:attrName>ppt_w</p:attrName>
                                        </p:attrNameLst>
                                      </p:cBhvr>
                                      <p:tavLst>
                                        <p:tav tm="0">
                                          <p:val>
                                            <p:fltVal val="0"/>
                                          </p:val>
                                        </p:tav>
                                        <p:tav tm="100000">
                                          <p:val>
                                            <p:strVal val="#ppt_w"/>
                                          </p:val>
                                        </p:tav>
                                      </p:tavLst>
                                    </p:anim>
                                    <p:anim calcmode="lin" valueType="num">
                                      <p:cBhvr>
                                        <p:cTn id="54" dur="500" fill="hold"/>
                                        <p:tgtEl>
                                          <p:spTgt spid="24"/>
                                        </p:tgtEl>
                                        <p:attrNameLst>
                                          <p:attrName>ppt_h</p:attrName>
                                        </p:attrNameLst>
                                      </p:cBhvr>
                                      <p:tavLst>
                                        <p:tav tm="0">
                                          <p:val>
                                            <p:fltVal val="0"/>
                                          </p:val>
                                        </p:tav>
                                        <p:tav tm="100000">
                                          <p:val>
                                            <p:strVal val="#ppt_h"/>
                                          </p:val>
                                        </p:tav>
                                      </p:tavLst>
                                    </p:anim>
                                    <p:animEffect transition="in" filter="fade">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wipe(left)">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wipe(left)">
                                      <p:cBhvr>
                                        <p:cTn id="65" dur="500"/>
                                        <p:tgtEl>
                                          <p:spTgt spid="26"/>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wipe(left)">
                                      <p:cBhvr>
                                        <p:cTn id="7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P spid="22" grpId="0"/>
      <p:bldP spid="23" grpId="0"/>
      <p:bldP spid="24" grpId="0"/>
      <p:bldP spid="25" grpId="0"/>
      <p:bldP spid="26" grpId="0"/>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9C44E98-5645-446C-8CDF-33077CAEB21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529848" y="534548"/>
            <a:ext cx="590366" cy="5088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F3B00D9-CAAE-4CA5-B99A-45B5C8A2AEAF}"/>
              </a:ext>
            </a:extLst>
          </p:cNvPr>
          <p:cNvSpPr txBox="1"/>
          <p:nvPr/>
        </p:nvSpPr>
        <p:spPr>
          <a:xfrm>
            <a:off x="1120214" y="534548"/>
            <a:ext cx="5207938" cy="553998"/>
          </a:xfrm>
          <a:prstGeom prst="rect">
            <a:avLst/>
          </a:prstGeom>
          <a:noFill/>
        </p:spPr>
        <p:txBody>
          <a:bodyPr wrap="square" rtlCol="0">
            <a:spAutoFit/>
          </a:bodyPr>
          <a:lstStyle/>
          <a:p>
            <a:pPr algn="just"/>
            <a:r>
              <a:rPr lang="vi-VN" sz="1500" dirty="0">
                <a:latin typeface="UTM Avo" panose="02040603050506020204" pitchFamily="18" charset="0"/>
              </a:rPr>
              <a:t>Sau khi nghe hươu và dê nói, voi em đã làm gì cho mình xinh hơn?</a:t>
            </a:r>
          </a:p>
        </p:txBody>
      </p:sp>
      <p:pic>
        <p:nvPicPr>
          <p:cNvPr id="4" name="Picture 3">
            <a:extLst>
              <a:ext uri="{FF2B5EF4-FFF2-40B4-BE49-F238E27FC236}">
                <a16:creationId xmlns:a16="http://schemas.microsoft.com/office/drawing/2014/main" id="{6AC7DF0F-D398-4818-99B9-038E957362F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1908396" y="1200597"/>
            <a:ext cx="1257300" cy="1438275"/>
          </a:xfrm>
          <a:prstGeom prst="rect">
            <a:avLst/>
          </a:prstGeom>
          <a:ln w="19050">
            <a:solidFill>
              <a:srgbClr val="0070C0"/>
            </a:solidFill>
          </a:ln>
        </p:spPr>
      </p:pic>
      <p:sp>
        <p:nvSpPr>
          <p:cNvPr id="5" name="TextBox 4">
            <a:extLst>
              <a:ext uri="{FF2B5EF4-FFF2-40B4-BE49-F238E27FC236}">
                <a16:creationId xmlns:a16="http://schemas.microsoft.com/office/drawing/2014/main" id="{325D789D-C4FB-420C-9344-F5B1AD8A052A}"/>
              </a:ext>
            </a:extLst>
          </p:cNvPr>
          <p:cNvSpPr txBox="1"/>
          <p:nvPr/>
        </p:nvSpPr>
        <p:spPr>
          <a:xfrm>
            <a:off x="299224" y="1088546"/>
            <a:ext cx="1528564" cy="1662378"/>
          </a:xfrm>
          <a:prstGeom prst="rect">
            <a:avLst/>
          </a:prstGeom>
          <a:noFill/>
        </p:spPr>
        <p:txBody>
          <a:bodyPr wrap="square" rtlCol="0">
            <a:spAutoFit/>
          </a:bodyPr>
          <a:lstStyle/>
          <a:p>
            <a:pPr algn="just">
              <a:lnSpc>
                <a:spcPct val="150000"/>
              </a:lnSpc>
            </a:pPr>
            <a:r>
              <a:rPr lang="vi-VN" dirty="0">
                <a:solidFill>
                  <a:srgbClr val="FF0000"/>
                </a:solidFill>
                <a:latin typeface="UTM Avo" panose="02040603050506020204" pitchFamily="18" charset="0"/>
                <a:sym typeface="Wingdings" panose="05000000000000000000" pitchFamily="2" charset="2"/>
              </a:rPr>
              <a:t> </a:t>
            </a:r>
            <a:r>
              <a:rPr lang="vi-VN" dirty="0">
                <a:solidFill>
                  <a:srgbClr val="FF0000"/>
                </a:solidFill>
                <a:latin typeface="UTM Avo" panose="02040603050506020204" pitchFamily="18" charset="0"/>
              </a:rPr>
              <a:t>Sau khi nghe hươu nói, voi em đã nhặt vài cành cây khô rồi gài lên đầu.</a:t>
            </a:r>
          </a:p>
        </p:txBody>
      </p:sp>
      <p:sp>
        <p:nvSpPr>
          <p:cNvPr id="6" name="TextBox 5">
            <a:extLst>
              <a:ext uri="{FF2B5EF4-FFF2-40B4-BE49-F238E27FC236}">
                <a16:creationId xmlns:a16="http://schemas.microsoft.com/office/drawing/2014/main" id="{D932A12D-DDD6-4155-86BA-BE3265878B67}"/>
              </a:ext>
            </a:extLst>
          </p:cNvPr>
          <p:cNvSpPr txBox="1"/>
          <p:nvPr/>
        </p:nvSpPr>
        <p:spPr>
          <a:xfrm>
            <a:off x="3203042" y="1088546"/>
            <a:ext cx="1734443" cy="1662378"/>
          </a:xfrm>
          <a:prstGeom prst="rect">
            <a:avLst/>
          </a:prstGeom>
          <a:noFill/>
        </p:spPr>
        <p:txBody>
          <a:bodyPr wrap="square" rtlCol="0">
            <a:spAutoFit/>
          </a:bodyPr>
          <a:lstStyle/>
          <a:p>
            <a:pPr algn="just">
              <a:lnSpc>
                <a:spcPct val="150000"/>
              </a:lnSpc>
            </a:pPr>
            <a:r>
              <a:rPr lang="vi-VN" dirty="0">
                <a:solidFill>
                  <a:srgbClr val="FF0000"/>
                </a:solidFill>
                <a:latin typeface="UTM Avo" panose="02040603050506020204" pitchFamily="18" charset="0"/>
                <a:sym typeface="Wingdings" panose="05000000000000000000" pitchFamily="2" charset="2"/>
              </a:rPr>
              <a:t> </a:t>
            </a:r>
            <a:r>
              <a:rPr lang="vi-VN" dirty="0">
                <a:solidFill>
                  <a:srgbClr val="FF0000"/>
                </a:solidFill>
                <a:latin typeface="UTM Avo" panose="02040603050506020204" pitchFamily="18" charset="0"/>
              </a:rPr>
              <a:t>Sau khi nghe dê nói, voi em đã nhổ một khóm cỏ dại bên đường và gắn vào cằm.</a:t>
            </a:r>
          </a:p>
        </p:txBody>
      </p:sp>
      <p:pic>
        <p:nvPicPr>
          <p:cNvPr id="7" name="Picture 6">
            <a:extLst>
              <a:ext uri="{FF2B5EF4-FFF2-40B4-BE49-F238E27FC236}">
                <a16:creationId xmlns:a16="http://schemas.microsoft.com/office/drawing/2014/main" id="{F6FB61D7-4F3A-4318-8DE4-8E2444E6E645}"/>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5031982" y="1200596"/>
            <a:ext cx="1296170" cy="1438275"/>
          </a:xfrm>
          <a:prstGeom prst="rect">
            <a:avLst/>
          </a:prstGeom>
          <a:ln w="19050">
            <a:solidFill>
              <a:srgbClr val="0070C0"/>
            </a:solidFill>
          </a:ln>
        </p:spPr>
      </p:pic>
      <p:pic>
        <p:nvPicPr>
          <p:cNvPr id="8" name="Picture 2">
            <a:extLst>
              <a:ext uri="{FF2B5EF4-FFF2-40B4-BE49-F238E27FC236}">
                <a16:creationId xmlns:a16="http://schemas.microsoft.com/office/drawing/2014/main" id="{A86CB154-5707-4784-8C4D-4296512BA072}"/>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431417" y="2737153"/>
            <a:ext cx="590366" cy="50882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9B0EA07-8329-497B-9776-802262F31A5D}"/>
              </a:ext>
            </a:extLst>
          </p:cNvPr>
          <p:cNvSpPr txBox="1"/>
          <p:nvPr/>
        </p:nvSpPr>
        <p:spPr>
          <a:xfrm>
            <a:off x="923462" y="2841969"/>
            <a:ext cx="5207938" cy="323165"/>
          </a:xfrm>
          <a:prstGeom prst="rect">
            <a:avLst/>
          </a:prstGeom>
          <a:noFill/>
        </p:spPr>
        <p:txBody>
          <a:bodyPr wrap="square" rtlCol="0">
            <a:spAutoFit/>
          </a:bodyPr>
          <a:lstStyle/>
          <a:p>
            <a:pPr algn="just"/>
            <a:r>
              <a:rPr lang="vi-VN" sz="1500" dirty="0">
                <a:latin typeface="UTM Avo" panose="02040603050506020204" pitchFamily="18" charset="0"/>
              </a:rPr>
              <a:t>Trước sự thay đổi của voi em, voi anh đã nói gì?</a:t>
            </a:r>
          </a:p>
        </p:txBody>
      </p:sp>
      <p:pic>
        <p:nvPicPr>
          <p:cNvPr id="10" name="Picture 9">
            <a:extLst>
              <a:ext uri="{FF2B5EF4-FFF2-40B4-BE49-F238E27FC236}">
                <a16:creationId xmlns:a16="http://schemas.microsoft.com/office/drawing/2014/main" id="{5B25579F-86DB-433C-B21E-911B8FE4BB41}"/>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Layer>
                </a14:imgProps>
              </a:ext>
            </a:extLst>
          </a:blip>
          <a:stretch>
            <a:fillRect/>
          </a:stretch>
        </p:blipFill>
        <p:spPr>
          <a:xfrm>
            <a:off x="812714" y="3256180"/>
            <a:ext cx="2184796" cy="1403478"/>
          </a:xfrm>
          <a:prstGeom prst="rect">
            <a:avLst/>
          </a:prstGeom>
          <a:ln w="19050">
            <a:solidFill>
              <a:srgbClr val="0070C0"/>
            </a:solidFill>
          </a:ln>
        </p:spPr>
      </p:pic>
      <p:sp>
        <p:nvSpPr>
          <p:cNvPr id="11" name="TextBox 10">
            <a:extLst>
              <a:ext uri="{FF2B5EF4-FFF2-40B4-BE49-F238E27FC236}">
                <a16:creationId xmlns:a16="http://schemas.microsoft.com/office/drawing/2014/main" id="{1B6F2CC0-0490-469D-88E1-2D85FCF0449B}"/>
              </a:ext>
            </a:extLst>
          </p:cNvPr>
          <p:cNvSpPr txBox="1"/>
          <p:nvPr/>
        </p:nvSpPr>
        <p:spPr>
          <a:xfrm>
            <a:off x="3054948" y="3389819"/>
            <a:ext cx="3273204" cy="1016047"/>
          </a:xfrm>
          <a:prstGeom prst="rect">
            <a:avLst/>
          </a:prstGeom>
          <a:noFill/>
        </p:spPr>
        <p:txBody>
          <a:bodyPr wrap="square" rtlCol="0">
            <a:spAutoFit/>
          </a:bodyPr>
          <a:lstStyle/>
          <a:p>
            <a:pPr algn="just">
              <a:lnSpc>
                <a:spcPct val="150000"/>
              </a:lnSpc>
            </a:pPr>
            <a:r>
              <a:rPr lang="vi-VN" dirty="0">
                <a:solidFill>
                  <a:srgbClr val="FF0000"/>
                </a:solidFill>
                <a:latin typeface="UTM Avo" panose="02040603050506020204" pitchFamily="18" charset="0"/>
                <a:sym typeface="Wingdings" panose="05000000000000000000" pitchFamily="2" charset="2"/>
              </a:rPr>
              <a:t> </a:t>
            </a:r>
            <a:r>
              <a:rPr lang="vi-VN" dirty="0">
                <a:solidFill>
                  <a:srgbClr val="FF0000"/>
                </a:solidFill>
                <a:latin typeface="UTM Avo" panose="02040603050506020204" pitchFamily="18" charset="0"/>
              </a:rPr>
              <a:t>Trước sự thay đổi của voi em, voi anh đã nói: “Trời ơi, sao em lại thêm sừng và râu thế này? Xấu </a:t>
            </a:r>
            <a:r>
              <a:rPr lang="vi-VN">
                <a:solidFill>
                  <a:srgbClr val="FF0000"/>
                </a:solidFill>
                <a:latin typeface="UTM Avo" panose="02040603050506020204" pitchFamily="18" charset="0"/>
              </a:rPr>
              <a:t>lắm!”</a:t>
            </a:r>
            <a:endParaRPr lang="vi-VN" dirty="0">
              <a:solidFill>
                <a:srgbClr val="FF0000"/>
              </a:solidFill>
              <a:latin typeface="UTM Avo" panose="02040603050506020204" pitchFamily="18" charset="0"/>
            </a:endParaRPr>
          </a:p>
        </p:txBody>
      </p:sp>
    </p:spTree>
    <p:extLst>
      <p:ext uri="{BB962C8B-B14F-4D97-AF65-F5344CB8AC3E}">
        <p14:creationId xmlns:p14="http://schemas.microsoft.com/office/powerpoint/2010/main" val="1554541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par>
                          <p:cTn id="18" fill="hold">
                            <p:stCondLst>
                              <p:cond delay="500"/>
                            </p:stCondLst>
                            <p:childTnLst>
                              <p:par>
                                <p:cTn id="19" presetID="12" presetClass="entr" presetSubtype="8"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p:tgtEl>
                                          <p:spTgt spid="4"/>
                                        </p:tgtEl>
                                        <p:attrNameLst>
                                          <p:attrName>ppt_x</p:attrName>
                                        </p:attrNameLst>
                                      </p:cBhvr>
                                      <p:tavLst>
                                        <p:tav tm="0">
                                          <p:val>
                                            <p:strVal val="#ppt_x-#ppt_w*1.125000"/>
                                          </p:val>
                                        </p:tav>
                                        <p:tav tm="100000">
                                          <p:val>
                                            <p:strVal val="#ppt_x"/>
                                          </p:val>
                                        </p:tav>
                                      </p:tavLst>
                                    </p:anim>
                                    <p:animEffect transition="in" filter="wipe(right)">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par>
                          <p:cTn id="28" fill="hold">
                            <p:stCondLst>
                              <p:cond delay="500"/>
                            </p:stCondLst>
                            <p:childTnLst>
                              <p:par>
                                <p:cTn id="29" presetID="12" presetClass="entr" presetSubtype="8"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p:tgtEl>
                                          <p:spTgt spid="7"/>
                                        </p:tgtEl>
                                        <p:attrNameLst>
                                          <p:attrName>ppt_x</p:attrName>
                                        </p:attrNameLst>
                                      </p:cBhvr>
                                      <p:tavLst>
                                        <p:tav tm="0">
                                          <p:val>
                                            <p:strVal val="#ppt_x-#ppt_w*1.125000"/>
                                          </p:val>
                                        </p:tav>
                                        <p:tav tm="100000">
                                          <p:val>
                                            <p:strVal val="#ppt_x"/>
                                          </p:val>
                                        </p:tav>
                                      </p:tavLst>
                                    </p:anim>
                                    <p:animEffect transition="in" filter="wipe(righ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0-#ppt_w/2"/>
                                          </p:val>
                                        </p:tav>
                                        <p:tav tm="100000">
                                          <p:val>
                                            <p:strVal val="#ppt_x"/>
                                          </p:val>
                                        </p:tav>
                                      </p:tavLst>
                                    </p:anim>
                                    <p:anim calcmode="lin" valueType="num">
                                      <p:cBhvr additive="base">
                                        <p:cTn id="38" dur="500" fill="hold"/>
                                        <p:tgtEl>
                                          <p:spTgt spid="8"/>
                                        </p:tgtEl>
                                        <p:attrNameLst>
                                          <p:attrName>ppt_y</p:attrName>
                                        </p:attrNameLst>
                                      </p:cBhvr>
                                      <p:tavLst>
                                        <p:tav tm="0">
                                          <p:val>
                                            <p:strVal val="#ppt_y"/>
                                          </p:val>
                                        </p:tav>
                                        <p:tav tm="100000">
                                          <p:val>
                                            <p:strVal val="#ppt_y"/>
                                          </p:val>
                                        </p:tav>
                                      </p:tavLst>
                                    </p:anim>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fltVal val="0"/>
                                          </p:val>
                                        </p:tav>
                                        <p:tav tm="100000">
                                          <p:val>
                                            <p:strVal val="#ppt_h"/>
                                          </p:val>
                                        </p:tav>
                                      </p:tavLst>
                                    </p:anim>
                                    <p:animEffect transition="in" filter="fade">
                                      <p:cBhvr>
                                        <p:cTn id="49" dur="500"/>
                                        <p:tgtEl>
                                          <p:spTgt spid="10"/>
                                        </p:tgtEl>
                                      </p:cBhvr>
                                    </p:animEffec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wipe(left)">
                                      <p:cBhvr>
                                        <p:cTn id="5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9"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1966</TotalTime>
  <Words>1518</Words>
  <Application>Microsoft Office PowerPoint</Application>
  <PresentationFormat>Custom</PresentationFormat>
  <Paragraphs>141</Paragraphs>
  <Slides>23</Slides>
  <Notes>1</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HP001</vt:lpstr>
      <vt:lpstr>Arial</vt:lpstr>
      <vt:lpstr>HP001 4 hàng</vt:lpstr>
      <vt:lpstr>UTM Cookies</vt:lpstr>
      <vt:lpstr>Kalam</vt:lpstr>
      <vt:lpstr>UTM Avo</vt:lpstr>
      <vt:lpstr>Montserrat</vt:lpstr>
      <vt:lpstr>Doodle Sketchbook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Phạm Thanh Hằng (ADAS – GV)</cp:lastModifiedBy>
  <cp:revision>83</cp:revision>
  <dcterms:modified xsi:type="dcterms:W3CDTF">2021-06-01T16:43:57Z</dcterms:modified>
</cp:coreProperties>
</file>