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298" r:id="rId2"/>
    <p:sldId id="301" r:id="rId3"/>
    <p:sldId id="312" r:id="rId4"/>
    <p:sldId id="302" r:id="rId5"/>
    <p:sldId id="303" r:id="rId6"/>
    <p:sldId id="304" r:id="rId7"/>
    <p:sldId id="285" r:id="rId8"/>
    <p:sldId id="286" r:id="rId9"/>
    <p:sldId id="290" r:id="rId10"/>
    <p:sldId id="292" r:id="rId11"/>
    <p:sldId id="291" r:id="rId12"/>
    <p:sldId id="289" r:id="rId13"/>
    <p:sldId id="293" r:id="rId14"/>
    <p:sldId id="294" r:id="rId15"/>
    <p:sldId id="295" r:id="rId16"/>
    <p:sldId id="296" r:id="rId17"/>
    <p:sldId id="273" r:id="rId18"/>
    <p:sldId id="306" r:id="rId19"/>
    <p:sldId id="331" r:id="rId20"/>
    <p:sldId id="325" r:id="rId21"/>
    <p:sldId id="313" r:id="rId22"/>
    <p:sldId id="315" r:id="rId23"/>
    <p:sldId id="316" r:id="rId24"/>
    <p:sldId id="314" r:id="rId25"/>
    <p:sldId id="317" r:id="rId26"/>
    <p:sldId id="321" r:id="rId27"/>
    <p:sldId id="320" r:id="rId28"/>
    <p:sldId id="322" r:id="rId29"/>
    <p:sldId id="264" r:id="rId30"/>
    <p:sldId id="328" r:id="rId31"/>
    <p:sldId id="266" r:id="rId32"/>
    <p:sldId id="332" r:id="rId33"/>
    <p:sldId id="280" r:id="rId34"/>
    <p:sldId id="330" r:id="rId35"/>
    <p:sldId id="346" r:id="rId36"/>
    <p:sldId id="333" r:id="rId37"/>
    <p:sldId id="281" r:id="rId38"/>
    <p:sldId id="324" r:id="rId39"/>
    <p:sldId id="335" r:id="rId40"/>
    <p:sldId id="256" r:id="rId41"/>
    <p:sldId id="257" r:id="rId42"/>
    <p:sldId id="258" r:id="rId43"/>
    <p:sldId id="349" r:id="rId44"/>
    <p:sldId id="350" r:id="rId45"/>
    <p:sldId id="352" r:id="rId46"/>
    <p:sldId id="354" r:id="rId47"/>
    <p:sldId id="341" r:id="rId48"/>
    <p:sldId id="353" r:id="rId49"/>
    <p:sldId id="356" r:id="rId50"/>
    <p:sldId id="363" r:id="rId51"/>
    <p:sldId id="343" r:id="rId52"/>
    <p:sldId id="358" r:id="rId53"/>
    <p:sldId id="359" r:id="rId54"/>
    <p:sldId id="360" r:id="rId55"/>
    <p:sldId id="361" r:id="rId56"/>
    <p:sldId id="362" r:id="rId57"/>
    <p:sldId id="364" r:id="rId5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E49AC-7C33-4988-A8E7-A63DEC80DAD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8973A-D0EA-408E-9E7B-D87A53A0C122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vi-VN">
                <a:sym typeface="+mn-ea"/>
              </a:rPr>
              <a:t>Bài giảng thiết kế bởi: Nguyễn Thị Tuyết Nga – TH Mai Động – Hoàng Mai - HN</a:t>
            </a:r>
            <a:endParaRPr lang="en-US" altLang="vi-VN"/>
          </a:p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96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A5EE951A-4E84-4082-AD34-8B8BF23CDCA6}" type="slidenum">
              <a:rPr lang="zh-CN" altLang="en-US">
                <a:solidFill>
                  <a:srgbClr val="000000"/>
                </a:solidFill>
              </a:rPr>
              <a:t>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vi-VN">
                <a:sym typeface="+mn-ea"/>
              </a:rPr>
              <a:t>Bài giảng thiết kế bởi: Nguyễn Thị Tuyết Nga – TH Mai Động – Hoàng Mai - HN</a:t>
            </a:r>
            <a:endParaRPr lang="en-US" altLang="vi-VN"/>
          </a:p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07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0EE4C24-48B1-4550-820A-D573D8FCDD75}" type="slidenum">
              <a:rPr lang="zh-CN" altLang="en-US">
                <a:solidFill>
                  <a:srgbClr val="000000"/>
                </a:solidFill>
              </a:rPr>
              <a:t>21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28F9EC78-7DA0-4402-86B9-4A8B0A512F65}" type="slidenum">
              <a:rPr lang="en-US" altLang="vi-VN"/>
              <a:t>37</a:t>
            </a:fld>
            <a:endParaRPr lang="en-US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5089"/>
            <a:ext cx="53721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6200" y="1361954"/>
            <a:ext cx="4648200" cy="2677507"/>
          </a:xfrm>
          <a:prstGeom prst="rect">
            <a:avLst/>
          </a:prstGeom>
          <a:noFill/>
        </p:spPr>
        <p:txBody>
          <a:bodyPr lIns="91292" tIns="45646" rIns="91292" bIns="4564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endParaRPr lang="vi-VN" sz="4000" b="1" dirty="0">
              <a:solidFill>
                <a:srgbClr val="66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</a:t>
            </a:r>
            <a:endParaRPr lang="vi-VN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938"/>
            <a:ext cx="952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1143000"/>
            <a:ext cx="6553200" cy="2800350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 marL="285115" indent="-285115">
              <a:buFontTx/>
              <a:buChar char="-"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hôm qua ở lại</a:t>
            </a:r>
          </a:p>
          <a:p>
            <a:pPr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Trong hạt lúa mẹ trồng</a:t>
            </a:r>
          </a:p>
          <a:p>
            <a:pPr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Cánh đồng chờ gặt hái</a:t>
            </a:r>
          </a:p>
          <a:p>
            <a:pPr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Chín vàng màu ước mong.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938"/>
            <a:ext cx="784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05200" y="1447800"/>
            <a:ext cx="73914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-Ngày hôm qua ở lại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Trong vở hồng của con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Con học hành chăm chỉ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Là ngày qua vẫn còn.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-381000"/>
            <a:ext cx="656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extBox 2"/>
          <p:cNvSpPr txBox="1">
            <a:spLocks noChangeArrowheads="1"/>
          </p:cNvSpPr>
          <p:nvPr/>
        </p:nvSpPr>
        <p:spPr bwMode="auto">
          <a:xfrm>
            <a:off x="3505200" y="2913063"/>
            <a:ext cx="52578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55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đoạn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219201"/>
            <a:ext cx="82296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	</a:t>
            </a:r>
            <a:r>
              <a:rPr lang="en-US" altLang="en-US" sz="4400">
                <a:latin typeface="Times New Roman" panose="02020603050405020304" pitchFamily="18" charset="0"/>
              </a:rPr>
              <a:t>Em cầm tờ lịch cũ: 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  -Ngày hôm qua đâu rồi ?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	Ra ngoài sân  hỏi bố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	Xoa đầu em, bố cười. </a:t>
            </a:r>
          </a:p>
        </p:txBody>
      </p:sp>
      <p:pic>
        <p:nvPicPr>
          <p:cNvPr id="150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52400"/>
            <a:ext cx="9321800" cy="81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extBox 2"/>
          <p:cNvSpPr txBox="1">
            <a:spLocks noChangeArrowheads="1"/>
          </p:cNvSpPr>
          <p:nvPr/>
        </p:nvSpPr>
        <p:spPr bwMode="auto">
          <a:xfrm>
            <a:off x="3276600" y="1295400"/>
            <a:ext cx="6705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-Ngày hôm qua ở lại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Trên cành hoa trong vườn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Nụ hồng lớn lên mãi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Đợi đến ngày tỏa hương.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938"/>
            <a:ext cx="952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1143000"/>
            <a:ext cx="6553200" cy="2800350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 marL="285115" indent="-285115">
              <a:buFontTx/>
              <a:buChar char="-"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hôm qua ở lại</a:t>
            </a:r>
          </a:p>
          <a:p>
            <a:pPr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Trong hạt lúa mẹ trồng</a:t>
            </a:r>
          </a:p>
          <a:p>
            <a:pPr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Cánh đồng chờ gặt hái</a:t>
            </a:r>
          </a:p>
          <a:p>
            <a:pPr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Chín vàng màu ước mong.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938"/>
            <a:ext cx="784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Box 2"/>
          <p:cNvSpPr txBox="1">
            <a:spLocks noChangeArrowheads="1"/>
          </p:cNvSpPr>
          <p:nvPr/>
        </p:nvSpPr>
        <p:spPr bwMode="auto">
          <a:xfrm>
            <a:off x="3505200" y="1447800"/>
            <a:ext cx="73914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-Ngày hôm qua ở lại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Trong vở hồng của con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Con học hành chăm chỉ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Là ngày qua vẫn còn.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88392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27" name="Content Placeholder 1"/>
          <p:cNvSpPr>
            <a:spLocks noGrp="1"/>
          </p:cNvSpPr>
          <p:nvPr>
            <p:ph idx="1"/>
          </p:nvPr>
        </p:nvSpPr>
        <p:spPr>
          <a:xfrm rot="21391267">
            <a:off x="3656013" y="2981325"/>
            <a:ext cx="5383212" cy="1430338"/>
          </a:xfrm>
        </p:spPr>
        <p:txBody>
          <a:bodyPr/>
          <a:lstStyle/>
          <a:p>
            <a:pPr marL="0" indent="0">
              <a:buNone/>
            </a:pPr>
            <a:r>
              <a:rPr lang="vi-VN" altLang="vi-VN" sz="55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nhóm </a:t>
            </a:r>
            <a:endParaRPr lang="en-US" altLang="vi-VN" sz="55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Content Placeholder 2"/>
          <p:cNvSpPr>
            <a:spLocks noGrp="1"/>
          </p:cNvSpPr>
          <p:nvPr>
            <p:ph idx="1"/>
          </p:nvPr>
        </p:nvSpPr>
        <p:spPr>
          <a:xfrm>
            <a:off x="2819400" y="152400"/>
            <a:ext cx="7162800" cy="121920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vi-VN" altLang="en-US" sz="7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ĐUA ĐỌC</a:t>
            </a:r>
          </a:p>
        </p:txBody>
      </p:sp>
      <p:pic>
        <p:nvPicPr>
          <p:cNvPr id="155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1"/>
            <a:ext cx="65532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Box 1"/>
          <p:cNvSpPr txBox="1">
            <a:spLocks noChangeArrowheads="1"/>
          </p:cNvSpPr>
          <p:nvPr/>
        </p:nvSpPr>
        <p:spPr bwMode="auto">
          <a:xfrm>
            <a:off x="1670051" y="1133475"/>
            <a:ext cx="40116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4"/>
          <p:cNvSpPr txBox="1">
            <a:spLocks noRot="1" noChangeArrowheads="1"/>
          </p:cNvSpPr>
          <p:nvPr/>
        </p:nvSpPr>
        <p:spPr bwMode="auto">
          <a:xfrm>
            <a:off x="3363913" y="304801"/>
            <a:ext cx="57023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33CC"/>
                </a:solidFill>
                <a:latin typeface="Times New Roman" panose="02020603050405020304" pitchFamily="18" charset="0"/>
              </a:rPr>
              <a:t>Ngày hôm qua đâu rồi?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70051" y="3317875"/>
            <a:ext cx="42910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1" y="1028700"/>
            <a:ext cx="42910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7588" y="3373439"/>
            <a:ext cx="380841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000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"/>
            <a:ext cx="76962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19400" y="1361798"/>
            <a:ext cx="6400800" cy="1938843"/>
          </a:xfrm>
          <a:prstGeom prst="rect">
            <a:avLst/>
          </a:prstGeom>
          <a:noFill/>
        </p:spPr>
        <p:txBody>
          <a:bodyPr lIns="91292" tIns="45646" rIns="91292" bIns="4564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KHÁM PHÁ</a:t>
            </a: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-LUYỆN TẬP</a:t>
            </a:r>
          </a:p>
          <a:p>
            <a:pPr algn="ctr"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5089"/>
            <a:ext cx="53721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6200" y="1361931"/>
            <a:ext cx="4648200" cy="1815732"/>
          </a:xfrm>
          <a:prstGeom prst="rect">
            <a:avLst/>
          </a:prstGeom>
          <a:noFill/>
        </p:spPr>
        <p:txBody>
          <a:bodyPr lIns="91292" tIns="45646" rIns="91292" bIns="4564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endParaRPr lang="vi-VN" sz="4000" b="1" dirty="0">
              <a:solidFill>
                <a:srgbClr val="66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r>
              <a:rPr 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4522789" y="3954464"/>
            <a:ext cx="1285875" cy="171608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05100" y="4090988"/>
            <a:ext cx="1182688" cy="1579562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40750" y="2879726"/>
            <a:ext cx="908050" cy="12112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 bwMode="auto">
          <a:xfrm>
            <a:off x="2362200" y="492125"/>
            <a:ext cx="7315200" cy="4897438"/>
            <a:chOff x="3084810" y="-335112"/>
            <a:chExt cx="5809496" cy="5760000"/>
          </a:xfrm>
        </p:grpSpPr>
        <p:grpSp>
          <p:nvGrpSpPr>
            <p:cNvPr id="158732" name="组合 16"/>
            <p:cNvGrpSpPr/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715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8735" name="图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8733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椭圆 9"/>
          <p:cNvSpPr/>
          <p:nvPr/>
        </p:nvSpPr>
        <p:spPr>
          <a:xfrm>
            <a:off x="8304214" y="3259139"/>
            <a:ext cx="928687" cy="123983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8"/>
          <a:stretch>
            <a:fillRect/>
          </a:stretch>
        </p:blipFill>
        <p:spPr bwMode="auto">
          <a:xfrm>
            <a:off x="7964488" y="811214"/>
            <a:ext cx="1320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椭圆 21"/>
          <p:cNvSpPr/>
          <p:nvPr/>
        </p:nvSpPr>
        <p:spPr>
          <a:xfrm>
            <a:off x="2436813" y="598488"/>
            <a:ext cx="665162" cy="88741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1" y="1216026"/>
            <a:ext cx="404813" cy="53816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80216" y="3006463"/>
            <a:ext cx="4762772" cy="915470"/>
          </a:xfrm>
          <a:prstGeom prst="rect">
            <a:avLst/>
          </a:prstGeom>
          <a:noFill/>
        </p:spPr>
        <p:txBody>
          <a:bodyPr wrap="none" lIns="68386" tIns="34208" rIns="68386" bIns="342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1860">
              <a:defRPr/>
            </a:pPr>
            <a:r>
              <a:rPr lang="vi-VN" sz="5500" b="1" dirty="0">
                <a:solidFill>
                  <a:srgbClr val="0033CC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Luyện đọc hiểu</a:t>
            </a:r>
            <a:endParaRPr lang="en-US" sz="5500" b="1" dirty="0">
              <a:solidFill>
                <a:srgbClr val="0033CC"/>
              </a:solidFill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58731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2695576"/>
            <a:ext cx="57277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Box 1"/>
          <p:cNvSpPr txBox="1">
            <a:spLocks noChangeArrowheads="1"/>
          </p:cNvSpPr>
          <p:nvPr/>
        </p:nvSpPr>
        <p:spPr bwMode="auto">
          <a:xfrm>
            <a:off x="1670051" y="1133475"/>
            <a:ext cx="40116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cầm tờ lịch cũ: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Ngày hôm qua đâu rồi?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Ra ngoài sân hỏi bố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Xoa đầu em bố cười.</a:t>
            </a:r>
          </a:p>
        </p:txBody>
      </p:sp>
      <p:sp>
        <p:nvSpPr>
          <p:cNvPr id="3" name="Rectangle 4"/>
          <p:cNvSpPr txBox="1">
            <a:spLocks noRot="1" noChangeArrowheads="1"/>
          </p:cNvSpPr>
          <p:nvPr/>
        </p:nvSpPr>
        <p:spPr bwMode="auto">
          <a:xfrm>
            <a:off x="3363913" y="304801"/>
            <a:ext cx="57023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33CC"/>
                </a:solidFill>
                <a:latin typeface="Times New Roman" panose="02020603050405020304" pitchFamily="18" charset="0"/>
              </a:rPr>
              <a:t>Ngày hôm qua đâu rồi?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70051" y="3317875"/>
            <a:ext cx="42910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Ngày hôm qua ở lại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cành hoa trong vườn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Nụ hồng lớn lên mãi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Đợi đến ngày </a:t>
            </a:r>
            <a:r>
              <a:rPr lang="en-US" altLang="vi-VN" sz="28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 hương</a:t>
            </a:r>
            <a:r>
              <a:rPr lang="en-US" altLang="vi-VN" sz="28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0" y="1028700"/>
            <a:ext cx="411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Ngày hôm qua ở lại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hạt lúa mẹ trồng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chờ gặt hái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Chín vàng màu ước mong.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15051" y="3373439"/>
            <a:ext cx="42910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Ngày hôm qua ở lại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vi-VN" sz="28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hồng 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của con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Con học hành chăm chỉ</a:t>
            </a:r>
          </a:p>
          <a:p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 ngày qua vẫn còn.</a:t>
            </a:r>
            <a:endParaRPr lang="vi-VN" alt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Bế Kiến Quốc</a:t>
            </a:r>
          </a:p>
          <a:p>
            <a:endParaRPr lang="en-US" alt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Phát triển hoa Nhài Tây trong chậu hoa. Chăm sóc cây Gardenia và Làm thế  nào để phát triển nó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81050"/>
            <a:ext cx="33528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Rot="1" noChangeArrowheads="1"/>
          </p:cNvSpPr>
          <p:nvPr/>
        </p:nvSpPr>
        <p:spPr bwMode="auto">
          <a:xfrm>
            <a:off x="5045076" y="762000"/>
            <a:ext cx="56229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 hương thơm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</a:rPr>
              <a:t>« tỏa hương»</a:t>
            </a:r>
            <a:endParaRPr lang="en-US" altLang="en-US" sz="3600" b="1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2380" r="-142"/>
          <a:stretch>
            <a:fillRect/>
          </a:stretch>
        </p:blipFill>
        <p:spPr bwMode="auto">
          <a:xfrm>
            <a:off x="1981200" y="228600"/>
            <a:ext cx="7467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TextBox 3"/>
          <p:cNvSpPr txBox="1">
            <a:spLocks noChangeArrowheads="1"/>
          </p:cNvSpPr>
          <p:nvPr/>
        </p:nvSpPr>
        <p:spPr bwMode="auto">
          <a:xfrm>
            <a:off x="2133600" y="5486400"/>
            <a:ext cx="6724650" cy="95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vở ghi nhiều nhận xét hay, nhiều thành tích tốt</a:t>
            </a:r>
            <a:r>
              <a:rPr lang="vi-VN" alt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chữ ghi sạch, đẹp.</a:t>
            </a:r>
            <a:endParaRPr lang="en-US" alt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 bwMode="auto">
          <a:xfrm>
            <a:off x="5834063" y="3819526"/>
            <a:ext cx="2481262" cy="1585913"/>
            <a:chOff x="5746949" y="3819823"/>
            <a:chExt cx="3308275" cy="1583958"/>
          </a:xfrm>
        </p:grpSpPr>
        <p:sp>
          <p:nvSpPr>
            <p:cNvPr id="5" name="TextBox 4"/>
            <p:cNvSpPr txBox="1"/>
            <p:nvPr/>
          </p:nvSpPr>
          <p:spPr>
            <a:xfrm>
              <a:off x="6528515" y="4204568"/>
              <a:ext cx="2526709" cy="11992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VỞ HỒNG</a:t>
              </a:r>
            </a:p>
          </p:txBody>
        </p:sp>
        <p:sp>
          <p:nvSpPr>
            <p:cNvPr id="7" name="Arrow: Left 6"/>
            <p:cNvSpPr/>
            <p:nvPr/>
          </p:nvSpPr>
          <p:spPr>
            <a:xfrm rot="2472235">
              <a:off x="5746949" y="3819823"/>
              <a:ext cx="905913" cy="253687"/>
            </a:xfrm>
            <a:prstGeom prst="leftArrow">
              <a:avLst>
                <a:gd name="adj1" fmla="val 41466"/>
                <a:gd name="adj2" fmla="val 16807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Content Placeholder 2"/>
          <p:cNvSpPr>
            <a:spLocks noGrp="1"/>
          </p:cNvSpPr>
          <p:nvPr>
            <p:ph idx="1"/>
          </p:nvPr>
        </p:nvSpPr>
        <p:spPr>
          <a:xfrm>
            <a:off x="1828800" y="304800"/>
            <a:ext cx="6553200" cy="175260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5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nhó</a:t>
            </a:r>
            <a:r>
              <a:rPr lang="vi-VN" altLang="en-US" sz="55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vi-VN" altLang="en-US" sz="55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 18 và 19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vi-VN" altLang="en-US" sz="9600">
              <a:solidFill>
                <a:srgbClr val="0066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vi-VN" altLang="en-US" sz="9600">
              <a:solidFill>
                <a:srgbClr val="006600"/>
              </a:solidFill>
            </a:endParaRPr>
          </a:p>
        </p:txBody>
      </p:sp>
      <p:pic>
        <p:nvPicPr>
          <p:cNvPr id="162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1"/>
            <a:ext cx="36576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472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-57150"/>
            <a:ext cx="87598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5334000"/>
            <a:ext cx="46148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6226" y="679451"/>
            <a:ext cx="720725" cy="923925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845" name="TextBox 5"/>
          <p:cNvSpPr txBox="1">
            <a:spLocks noChangeArrowheads="1"/>
          </p:cNvSpPr>
          <p:nvPr/>
        </p:nvSpPr>
        <p:spPr bwMode="auto">
          <a:xfrm>
            <a:off x="2894014" y="1920876"/>
            <a:ext cx="5640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en-US" altLang="vi-VN" sz="4000" b="1">
                <a:solidFill>
                  <a:srgbClr val="0033CC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 nhỏ hỏi bố điều gì?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76463" y="3886201"/>
            <a:ext cx="815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 nhỏ hỏi </a:t>
            </a:r>
            <a:r>
              <a:rPr lang="vi-VN" alt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ngày hôm qua đâu rồi</a:t>
            </a:r>
            <a:r>
              <a:rPr lang="vi-VN" alt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?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-57150"/>
            <a:ext cx="9072562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5334000"/>
            <a:ext cx="46148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6226" y="679451"/>
            <a:ext cx="720725" cy="923925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64869" name="TextBox 5"/>
          <p:cNvSpPr txBox="1">
            <a:spLocks noChangeArrowheads="1"/>
          </p:cNvSpPr>
          <p:nvPr/>
        </p:nvSpPr>
        <p:spPr bwMode="auto">
          <a:xfrm>
            <a:off x="3314700" y="1566864"/>
            <a:ext cx="6057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zh-CN" sz="4000" b="1">
                <a:solidFill>
                  <a:srgbClr val="0033CC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Theo bố ngày hôm qua ở lại những </a:t>
            </a:r>
            <a:r>
              <a:rPr lang="vi-VN" altLang="zh-CN" sz="4000" b="1">
                <a:solidFill>
                  <a:srgbClr val="0033CC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nơi nào</a:t>
            </a:r>
            <a:r>
              <a:rPr lang="en-US" altLang="zh-CN" sz="4000" b="1">
                <a:solidFill>
                  <a:srgbClr val="0033CC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?</a:t>
            </a:r>
            <a:endParaRPr lang="en-US" altLang="vi-VN" sz="4000" b="1">
              <a:solidFill>
                <a:srgbClr val="0033CC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38400" y="4189414"/>
            <a:ext cx="6140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Cành hoa, hạt lúa, vở hồng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-57150"/>
            <a:ext cx="9072562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5334000"/>
            <a:ext cx="46148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6226" y="679451"/>
            <a:ext cx="720725" cy="923925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5893" name="TextBox 5"/>
          <p:cNvSpPr txBox="1">
            <a:spLocks noChangeArrowheads="1"/>
          </p:cNvSpPr>
          <p:nvPr/>
        </p:nvSpPr>
        <p:spPr bwMode="auto">
          <a:xfrm>
            <a:off x="3314700" y="1566864"/>
            <a:ext cx="6057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vi-VN" altLang="zh-CN" sz="4000" b="1">
                <a:solidFill>
                  <a:srgbClr val="0033CC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CN" sz="4000" b="1">
                <a:solidFill>
                  <a:srgbClr val="0033CC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gày hôm qua </a:t>
            </a:r>
            <a:r>
              <a:rPr lang="vi-VN" altLang="zh-CN" sz="4000" b="1">
                <a:solidFill>
                  <a:srgbClr val="0033CC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của em </a:t>
            </a:r>
            <a:r>
              <a:rPr lang="en-US" altLang="zh-CN" sz="4000" b="1">
                <a:solidFill>
                  <a:srgbClr val="0033CC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ở lại những</a:t>
            </a:r>
            <a:r>
              <a:rPr lang="vi-VN" altLang="zh-CN" sz="4000" b="1">
                <a:solidFill>
                  <a:srgbClr val="0033CC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đâu</a:t>
            </a:r>
            <a:r>
              <a:rPr lang="en-US" altLang="zh-CN" sz="4000" b="1">
                <a:solidFill>
                  <a:srgbClr val="0033CC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?</a:t>
            </a:r>
            <a:endParaRPr lang="en-US" altLang="vi-VN" sz="4000" b="1">
              <a:solidFill>
                <a:srgbClr val="0033CC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787526" y="304800"/>
            <a:ext cx="8880475" cy="5791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4000" dirty="0" err="1">
                <a:latin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gì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phí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gian</a:t>
            </a:r>
            <a:r>
              <a:rPr lang="en-US" altLang="en-US" sz="4000" dirty="0">
                <a:latin typeface="Times New Roman" panose="02020603050405020304" pitchFamily="18" charset="0"/>
              </a:rPr>
              <a:t>?</a:t>
            </a:r>
          </a:p>
          <a:p>
            <a:pPr marL="342265" indent="-342265">
              <a:defRPr/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chăm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chăm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4000" dirty="0"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giúp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đỡ</a:t>
            </a:r>
            <a:r>
              <a:rPr lang="en-US" altLang="en-US" sz="4000" dirty="0">
                <a:latin typeface="Times New Roman" panose="02020603050405020304" pitchFamily="18" charset="0"/>
              </a:rPr>
              <a:t> cha </a:t>
            </a:r>
            <a:r>
              <a:rPr lang="en-US" altLang="en-US" sz="4000" dirty="0" err="1">
                <a:latin typeface="Times New Roman" panose="02020603050405020304" pitchFamily="18" charset="0"/>
              </a:rPr>
              <a:t>mẹ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4000" dirty="0">
                <a:latin typeface="Times New Roman" panose="02020603050405020304" pitchFamily="18" charset="0"/>
              </a:rPr>
              <a:t>.</a:t>
            </a:r>
          </a:p>
          <a:p>
            <a:pPr marL="342265" indent="-342265">
              <a:defRPr/>
            </a:pPr>
            <a:endParaRPr lang="en-US" altLang="en-US" sz="4000" dirty="0">
              <a:latin typeface="Times New Roman" panose="02020603050405020304" pitchFamily="18" charset="0"/>
            </a:endParaRPr>
          </a:p>
          <a:p>
            <a:pPr marL="342265" indent="-342265">
              <a:defRPr/>
            </a:pPr>
            <a:endParaRPr lang="en-US" altLang="en-US" dirty="0">
              <a:latin typeface="Times New Roman" panose="02020603050405020304" pitchFamily="18" charset="0"/>
            </a:endParaRPr>
          </a:p>
          <a:p>
            <a:pPr marL="342265" indent="-342265">
              <a:defRPr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10246" name="Picture 6" descr="Im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24"/>
          <a:stretch>
            <a:fillRect/>
          </a:stretch>
        </p:blipFill>
        <p:spPr bwMode="auto">
          <a:xfrm>
            <a:off x="5638800" y="2683511"/>
            <a:ext cx="36576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Im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5" b="58556"/>
          <a:stretch>
            <a:fillRect/>
          </a:stretch>
        </p:blipFill>
        <p:spPr bwMode="auto">
          <a:xfrm>
            <a:off x="1524000" y="2639695"/>
            <a:ext cx="39830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4522789" y="3954464"/>
            <a:ext cx="1285875" cy="171608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05100" y="4090988"/>
            <a:ext cx="1182688" cy="1579562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40750" y="2879726"/>
            <a:ext cx="908050" cy="12112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 bwMode="auto">
          <a:xfrm>
            <a:off x="2362200" y="492125"/>
            <a:ext cx="7315200" cy="4897438"/>
            <a:chOff x="3084810" y="-335112"/>
            <a:chExt cx="5809496" cy="5760000"/>
          </a:xfrm>
        </p:grpSpPr>
        <p:grpSp>
          <p:nvGrpSpPr>
            <p:cNvPr id="140300" name="组合 16"/>
            <p:cNvGrpSpPr/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715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0303" name="图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0301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椭圆 9"/>
          <p:cNvSpPr/>
          <p:nvPr/>
        </p:nvSpPr>
        <p:spPr>
          <a:xfrm>
            <a:off x="8304214" y="3259139"/>
            <a:ext cx="928687" cy="123983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8"/>
          <a:stretch>
            <a:fillRect/>
          </a:stretch>
        </p:blipFill>
        <p:spPr bwMode="auto">
          <a:xfrm>
            <a:off x="7964488" y="811214"/>
            <a:ext cx="1320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椭圆 21"/>
          <p:cNvSpPr/>
          <p:nvPr/>
        </p:nvSpPr>
        <p:spPr>
          <a:xfrm>
            <a:off x="2436813" y="598488"/>
            <a:ext cx="665162" cy="88741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1" y="1216026"/>
            <a:ext cx="404813" cy="53816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6" tIns="34208" rIns="68386" bIns="34208" anchor="ctr"/>
          <a:lstStyle/>
          <a:p>
            <a:pPr algn="ctr" defTabSz="91186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87770" y="3006465"/>
            <a:ext cx="6947664" cy="900081"/>
          </a:xfrm>
          <a:prstGeom prst="rect">
            <a:avLst/>
          </a:prstGeom>
          <a:noFill/>
        </p:spPr>
        <p:txBody>
          <a:bodyPr wrap="none" lIns="68386" tIns="34208" rIns="68386" bIns="342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1860">
              <a:defRPr/>
            </a:pPr>
            <a:r>
              <a:rPr lang="vi-VN" sz="5400" b="1" dirty="0">
                <a:solidFill>
                  <a:srgbClr val="0033CC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Luyện đọc thành tiếng </a:t>
            </a:r>
            <a:endParaRPr lang="en-US" sz="5400" b="1" dirty="0">
              <a:solidFill>
                <a:srgbClr val="0033CC"/>
              </a:solidFill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40299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5100" y="3044826"/>
            <a:ext cx="658018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95" y="0"/>
            <a:ext cx="9160809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76600" y="2686050"/>
            <a:ext cx="6172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313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vi-VN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-</a:t>
            </a:r>
            <a:r>
              <a:rPr lang="en-US" altLang="vi-VN" sz="2800" b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C</a:t>
            </a:r>
            <a:r>
              <a:rPr lang="vi-VN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họn khổ thơ em thích học thuộc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9321800" cy="6858000"/>
          </a:xfrm>
          <a:prstGeom prst="rect">
            <a:avLst/>
          </a:prstGeom>
        </p:spPr>
      </p:pic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1143000"/>
            <a:ext cx="6172200" cy="2286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en-US" sz="360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altLang="en-US" sz="5400" b="1">
                <a:solidFill>
                  <a:srgbClr val="0033CC"/>
                </a:solidFill>
                <a:latin typeface="Times New Roman" panose="02020603050405020304" pitchFamily="18" charset="0"/>
              </a:rPr>
              <a:t>Luyện đọc</a:t>
            </a:r>
            <a:r>
              <a:rPr lang="vi-VN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5400" b="1">
                <a:solidFill>
                  <a:srgbClr val="0033CC"/>
                </a:solidFill>
                <a:latin typeface="Times New Roman" panose="02020603050405020304" pitchFamily="18" charset="0"/>
              </a:rPr>
              <a:t>lại bài </a:t>
            </a:r>
          </a:p>
          <a:p>
            <a:pPr marL="0" indent="0" algn="ctr">
              <a:buNone/>
            </a:pPr>
            <a:r>
              <a:rPr lang="vi-VN" altLang="en-US" sz="5400" b="1">
                <a:solidFill>
                  <a:srgbClr val="0033CC"/>
                </a:solidFill>
                <a:latin typeface="Times New Roman" panose="02020603050405020304" pitchFamily="18" charset="0"/>
              </a:rPr>
              <a:t>theo giọng nhân vật  </a:t>
            </a:r>
            <a:endParaRPr lang="en-US" altLang="en-US" sz="54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Box 1"/>
          <p:cNvSpPr txBox="1">
            <a:spLocks noChangeArrowheads="1"/>
          </p:cNvSpPr>
          <p:nvPr/>
        </p:nvSpPr>
        <p:spPr bwMode="auto">
          <a:xfrm>
            <a:off x="1670051" y="1133475"/>
            <a:ext cx="40116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cầm tờ lịch cũ: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Ngày hôm qua đâu rồi?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ngoài sân hỏi bố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 đầu em bố cười.</a:t>
            </a:r>
          </a:p>
        </p:txBody>
      </p:sp>
      <p:sp>
        <p:nvSpPr>
          <p:cNvPr id="3" name="Rectangle 4"/>
          <p:cNvSpPr txBox="1">
            <a:spLocks noRot="1" noChangeArrowheads="1"/>
          </p:cNvSpPr>
          <p:nvPr/>
        </p:nvSpPr>
        <p:spPr bwMode="auto">
          <a:xfrm>
            <a:off x="3363913" y="304801"/>
            <a:ext cx="57023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33CC"/>
                </a:solidFill>
                <a:latin typeface="Times New Roman" panose="02020603050405020304" pitchFamily="18" charset="0"/>
              </a:rPr>
              <a:t>Ngày hôm qua đâu rồi?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70051" y="3317875"/>
            <a:ext cx="42910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Ngày hôm qua ở lại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cành hoa trong vườn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hồng lớn lên mãi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đến ngày tỏa hương.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0" y="1028700"/>
            <a:ext cx="411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Ngày hôm qua ở lại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hạt lúa mẹ trồng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chờ gặt hái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vàng màu ước mong.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15051" y="3373438"/>
            <a:ext cx="429101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Ngày hôm qua ở lại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vở hồng của con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học hành chăm chỉ</a:t>
            </a:r>
          </a:p>
          <a:p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ngày qua vẫn còn.</a:t>
            </a:r>
            <a:endParaRPr lang="vi-VN" alt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r>
              <a:rPr lang="vi-VN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Bế Kiến Quốc</a:t>
            </a:r>
            <a:endParaRPr lang="en-US" alt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</a:t>
            </a:r>
            <a:r>
              <a:rPr lang="vi-VN" altLang="en-US" b="1">
                <a:solidFill>
                  <a:srgbClr val="0033CC"/>
                </a:solidFill>
                <a:cs typeface="Times New Roman" panose="02020603050405020304" pitchFamily="18" charset="0"/>
              </a:rPr>
              <a:t>thuộc lòng </a:t>
            </a:r>
            <a:br>
              <a:rPr lang="vi-VN" altLang="en-US" b="1">
                <a:solidFill>
                  <a:srgbClr val="0033CC"/>
                </a:solidFill>
                <a:cs typeface="Times New Roman" panose="02020603050405020304" pitchFamily="18" charset="0"/>
              </a:rPr>
            </a:br>
            <a:r>
              <a:rPr lang="vi-VN" altLang="en-US" b="1">
                <a:solidFill>
                  <a:srgbClr val="0033CC"/>
                </a:solidFill>
                <a:cs typeface="Times New Roman" panose="02020603050405020304" pitchFamily="18" charset="0"/>
              </a:rPr>
              <a:t>từng khổ thơ</a:t>
            </a:r>
            <a:endParaRPr lang="en-US" altLang="en-US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1011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408113"/>
            <a:ext cx="5334000" cy="5334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363913" y="304801"/>
            <a:ext cx="5702300" cy="715963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33CC"/>
                </a:solidFill>
                <a:latin typeface="Times New Roman" panose="02020603050405020304" pitchFamily="18" charset="0"/>
              </a:rPr>
              <a:t>Ngày hôm qua đâu rồi?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524000" y="1600200"/>
            <a:ext cx="4267200" cy="4724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Em cầm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-                         đâu rồi?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Ra ngoài sân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                     , bố cười.</a:t>
            </a:r>
          </a:p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-Ngày hôm qua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Trên                trong vườn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Nụ hồng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                       toả hương.</a:t>
            </a:r>
          </a:p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6214110" y="1533525"/>
            <a:ext cx="4800600" cy="4953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-                         ở lại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Trong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                    chờ gặt hái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Chín vàng </a:t>
            </a:r>
          </a:p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-Ngày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           vở hồng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Con học hành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	                      vẫn còn.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083050" y="4126231"/>
            <a:ext cx="1143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ở lại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2038" name="Text Box 12"/>
          <p:cNvSpPr txBox="1">
            <a:spLocks noChangeArrowheads="1"/>
          </p:cNvSpPr>
          <p:nvPr/>
        </p:nvSpPr>
        <p:spPr bwMode="auto">
          <a:xfrm>
            <a:off x="7623810" y="2286001"/>
            <a:ext cx="1841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3680460" y="2591754"/>
            <a:ext cx="1600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hỏi bố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2997200" y="1570355"/>
            <a:ext cx="15240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tờ lịch cũ</a:t>
            </a:r>
          </a:p>
          <a:p>
            <a:pPr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1797685" y="3075941"/>
            <a:ext cx="19812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Xoa đầu em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2491105" y="4634866"/>
            <a:ext cx="23622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cành hoa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3054350" y="5146676"/>
            <a:ext cx="23622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lớn lên mãi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1786890" y="5631816"/>
            <a:ext cx="23622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Đợi đến ngày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7306310" y="4044316"/>
            <a:ext cx="25908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hôm qua ở lại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1905635" y="2065021"/>
            <a:ext cx="2590800" cy="103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Ngày hôm qua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7458710" y="2035811"/>
            <a:ext cx="25908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hạt lúa mẹ trồng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6476365" y="2512061"/>
            <a:ext cx="2590800" cy="103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Cánh đồng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8144510" y="3045461"/>
            <a:ext cx="25908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màu ứơc mong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6541135" y="1491616"/>
            <a:ext cx="2438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Ngày hôm qua 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6438265" y="4536441"/>
            <a:ext cx="1143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8639810" y="4558031"/>
            <a:ext cx="16002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của con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8449310" y="5040631"/>
            <a:ext cx="16002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chăm chỉ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6465570" y="5584191"/>
            <a:ext cx="21336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Là ngày qua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3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3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25" grpId="0"/>
      <p:bldP spid="13326" grpId="0"/>
      <p:bldP spid="13328" grpId="0"/>
      <p:bldP spid="13329" grpId="0"/>
      <p:bldP spid="13330" grpId="0"/>
      <p:bldP spid="13331" grpId="0"/>
      <p:bldP spid="13332" grpId="0"/>
      <p:bldP spid="13333" grpId="0"/>
      <p:bldP spid="13334" grpId="0"/>
      <p:bldP spid="13335" grpId="0"/>
      <p:bldP spid="13336" grpId="0"/>
      <p:bldP spid="13338" grpId="0"/>
      <p:bldP spid="13339" grpId="0"/>
      <p:bldP spid="13340" grpId="0"/>
      <p:bldP spid="13341" grpId="0"/>
      <p:bldP spid="133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752601"/>
            <a:ext cx="5980113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en-US" b="1">
                <a:solidFill>
                  <a:srgbClr val="0033CC"/>
                </a:solidFill>
                <a:cs typeface="Times New Roman" panose="02020603050405020304" pitchFamily="18" charset="0"/>
              </a:rPr>
              <a:t>THI ĐUA ĐỌC THUỘC LÒNG</a:t>
            </a:r>
            <a:endParaRPr lang="en-US" altLang="en-US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17" y="0"/>
            <a:ext cx="913556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0335" y="1642636"/>
            <a:ext cx="6629400" cy="1538733"/>
          </a:xfrm>
          <a:prstGeom prst="rect">
            <a:avLst/>
          </a:prstGeom>
          <a:noFill/>
        </p:spPr>
        <p:txBody>
          <a:bodyPr lIns="91292" tIns="45646" rIns="91292" bIns="4564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mở rộng</a:t>
            </a:r>
          </a:p>
          <a:p>
            <a:pPr algn="ctr">
              <a:defRPr/>
            </a:pPr>
            <a:endParaRPr lang="vi-VN" sz="4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181350"/>
            <a:ext cx="5191125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2286000" y="152400"/>
            <a:ext cx="7924800" cy="3352800"/>
          </a:xfrm>
          <a:prstGeom prst="hexagon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lIns="91292" tIns="45646" rIns="91292" bIns="45646" anchor="ctr"/>
          <a:lstStyle/>
          <a:p>
            <a:pPr>
              <a:defRPr/>
            </a:pPr>
            <a:r>
              <a:rPr lang="vi-VN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vi-VN" sz="2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HS nêu yêu cầu đề bài .</a:t>
            </a:r>
          </a:p>
          <a:p>
            <a:pPr>
              <a:defRPr/>
            </a:pPr>
            <a:r>
              <a:rPr lang="vi-VN" sz="2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-HS chọn thẻ từ  em thích. </a:t>
            </a:r>
          </a:p>
          <a:p>
            <a:pPr>
              <a:defRPr/>
            </a:pPr>
            <a:r>
              <a:rPr lang="vi-VN" sz="2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-Viết từ theo yêu cầu của thẻ từ em đã chọn. </a:t>
            </a:r>
          </a:p>
          <a:p>
            <a:pPr>
              <a:defRPr/>
            </a:pPr>
            <a:r>
              <a:rPr lang="vi-VN" sz="2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-Di chuyển các thẻ cùng  tên về một nhóm (nhóm mới)</a:t>
            </a:r>
          </a:p>
          <a:p>
            <a:pPr>
              <a:defRPr/>
            </a:pPr>
            <a:r>
              <a:rPr lang="vi-VN" sz="2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HS trình bày sản phẩm .  </a:t>
            </a:r>
            <a:endParaRPr lang="en-US" sz="24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77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038600"/>
            <a:ext cx="24161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49700"/>
            <a:ext cx="2667000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037014"/>
            <a:ext cx="2514600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17" y="0"/>
            <a:ext cx="913556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1361958"/>
            <a:ext cx="6400800" cy="3169949"/>
          </a:xfrm>
          <a:prstGeom prst="rect">
            <a:avLst/>
          </a:prstGeom>
          <a:noFill/>
        </p:spPr>
        <p:txBody>
          <a:bodyPr lIns="91292" tIns="45646" rIns="91292" bIns="4564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endParaRPr lang="vi-VN" sz="4000" b="1" dirty="0">
              <a:solidFill>
                <a:srgbClr val="66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trên 1 nhánh cây –bảng nhóm </a:t>
            </a:r>
          </a:p>
          <a:p>
            <a:pPr algn="ctr">
              <a:defRPr/>
            </a:pPr>
            <a:r>
              <a:rPr lang="vi-VN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: HS cùng đọc chia sẻ ý kiến với bạn. </a:t>
            </a:r>
            <a:endParaRPr lang="en-US" sz="4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95" y="-4761"/>
            <a:ext cx="9160809" cy="6858000"/>
          </a:xfrm>
          <a:prstGeom prst="rect">
            <a:avLst/>
          </a:prstGeom>
        </p:spPr>
      </p:pic>
      <p:sp>
        <p:nvSpPr>
          <p:cNvPr id="179202" name="Rectangle 3"/>
          <p:cNvSpPr>
            <a:spLocks noChangeArrowheads="1"/>
          </p:cNvSpPr>
          <p:nvPr/>
        </p:nvSpPr>
        <p:spPr bwMode="auto">
          <a:xfrm>
            <a:off x="2667000" y="1317626"/>
            <a:ext cx="6477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3" tIns="45408" rIns="90823" bIns="45408" anchor="ctr"/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vi-VN" altLang="en-US" sz="3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</a:t>
            </a:r>
          </a:p>
          <a:p>
            <a:pPr algn="ctr" eaLnBrk="1" hangingPunct="1"/>
            <a:r>
              <a:rPr lang="en-US" alt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3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9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424239"/>
            <a:ext cx="2773362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139" y="322263"/>
            <a:ext cx="3927475" cy="413385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288" y="103189"/>
            <a:ext cx="8367712" cy="6516687"/>
          </a:xfrm>
        </p:spPr>
        <p:txBody>
          <a:bodyPr rtlCol="0">
            <a:normAutofit fontScale="25000" lnSpcReduction="20000"/>
          </a:bodyPr>
          <a:lstStyle/>
          <a:p>
            <a:pPr marL="0" indent="0">
              <a:buNone/>
              <a:defRPr/>
            </a:pPr>
            <a:endParaRPr lang="en-US" b="1" dirty="0">
              <a:solidFill>
                <a:srgbClr val="0033CC"/>
              </a:solidFill>
            </a:endParaRPr>
          </a:p>
          <a:p>
            <a:pPr marL="0" indent="0">
              <a:buNone/>
              <a:defRPr/>
            </a:pPr>
            <a:r>
              <a:rPr lang="en-US" sz="14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4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br>
              <a:rPr lang="en-US" sz="1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vi-VN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ầm tờ lịch cũ:</a:t>
            </a:r>
            <a:b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Ngày hôm qua đâu rồi? </a:t>
            </a:r>
            <a:b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ngoài sân hỏi bố </a:t>
            </a:r>
            <a:b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Xoa đầu em, bố cười.</a:t>
            </a:r>
            <a:endParaRPr lang="en-US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050" y="1"/>
            <a:ext cx="744538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SONY\Documents\Zalo Received Files\media\image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54138"/>
            <a:ext cx="430688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81" y="0"/>
            <a:ext cx="9063838" cy="6858000"/>
          </a:xfrm>
          <a:prstGeom prst="rect">
            <a:avLst/>
          </a:prstGeom>
        </p:spPr>
      </p:pic>
      <p:pic>
        <p:nvPicPr>
          <p:cNvPr id="5" name="HƯỚNG DẪN VIẾT CHỮ HOA A 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052027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20" y="0"/>
            <a:ext cx="9074559" cy="6858000"/>
          </a:xfrm>
          <a:prstGeom prst="rect">
            <a:avLst/>
          </a:prstGeom>
        </p:spPr>
      </p:pic>
      <p:pic>
        <p:nvPicPr>
          <p:cNvPr id="2" name="HƯỚNG DẪN VIẾT CHỮ HOA Ă 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3355" y="753447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" y="0"/>
            <a:ext cx="12059760" cy="6858000"/>
          </a:xfrm>
          <a:prstGeom prst="rect">
            <a:avLst/>
          </a:prstGeom>
        </p:spPr>
      </p:pic>
      <p:pic>
        <p:nvPicPr>
          <p:cNvPr id="2" name="HƯỚNG DẪN VIẾT CHỮ HOA Â 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147" y="1471904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76800" y="1152525"/>
            <a:ext cx="5105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Độ cao của chữ hoa : 2,5 ô li vở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00601" y="1676401"/>
            <a:ext cx="497681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Gồm có 4 nét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-Nét móc trái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-Nét móc dưới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-Nét lượn ngang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-Nét cong dưới nhỏ (là dấu á)</a:t>
            </a:r>
          </a:p>
        </p:txBody>
      </p:sp>
      <p:pic>
        <p:nvPicPr>
          <p:cNvPr id="342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65239"/>
            <a:ext cx="2482850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2700"/>
            <a:ext cx="9124951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00188"/>
            <a:ext cx="298132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4876800" y="962025"/>
            <a:ext cx="548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00" tIns="51101" rIns="102200" bIns="51101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2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Độ cao của chữ hoa : 2,5 ô li vở</a:t>
            </a:r>
            <a:endParaRPr lang="en-US" altLang="vi-VN" sz="280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876800" y="1500188"/>
            <a:ext cx="5562600" cy="343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Gồm có 5 nét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Các nét 1,2,3 giống như chữ hoa A </a:t>
            </a:r>
            <a:r>
              <a:rPr lang="en-US" altLang="vi-VN" sz="29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 </a:t>
            </a:r>
            <a:endParaRPr lang="vi-VN" altLang="en-US" sz="2900" b="1">
              <a:solidFill>
                <a:srgbClr val="0033CC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Nét 4,5 là hai nét thẳng xiên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ngắn nối nhau, tạo nét gãy nhọn ở phía trên (dấu mũ)</a:t>
            </a:r>
            <a:endParaRPr lang="en-US" altLang="en-US" sz="2900" b="1">
              <a:solidFill>
                <a:srgbClr val="0033CC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52400"/>
            <a:ext cx="83915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85963" y="1903414"/>
            <a:ext cx="75438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>
                <a:solidFill>
                  <a:srgbClr val="CC66FF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Nêu độ cao các con chữ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20900" y="2547939"/>
            <a:ext cx="6324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-Các chữ có độ cao 1 ô li vở: n, â, m, i </a:t>
            </a:r>
            <a:endParaRPr lang="en-US" altLang="en-US" sz="2800" b="1">
              <a:solidFill>
                <a:srgbClr val="FF0000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33600" y="3189289"/>
            <a:ext cx="693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-Các chữ có độ cao 2,5 ô li vở: Ă, ch, nh, k</a:t>
            </a:r>
            <a:endParaRPr lang="en-US" altLang="en-US" sz="2800" b="1">
              <a:solidFill>
                <a:srgbClr val="0033CC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962401"/>
            <a:ext cx="21764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00601" y="3708401"/>
            <a:ext cx="55721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 b="1">
              <a:solidFill>
                <a:srgbClr val="0033CC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</a:t>
            </a:r>
            <a:r>
              <a:rPr lang="vi-VN" altLang="en-US" sz="2200" b="1">
                <a:solidFill>
                  <a:srgbClr val="0099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Viết chữ A nối nét viết tiếp chữ n.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>
                <a:solidFill>
                  <a:srgbClr val="0099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 Dừng bút ngay giữa đường kẻ 1 và 2.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>
                <a:solidFill>
                  <a:srgbClr val="0099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Viết nét cong dưới nhỏ tạo dấu 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52400"/>
            <a:ext cx="80772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47" name="Text Box 5"/>
          <p:cNvSpPr txBox="1">
            <a:spLocks noChangeArrowheads="1"/>
          </p:cNvSpPr>
          <p:nvPr/>
        </p:nvSpPr>
        <p:spPr bwMode="auto">
          <a:xfrm>
            <a:off x="2640014" y="4343401"/>
            <a:ext cx="7172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600" b="1">
                <a:solidFill>
                  <a:srgbClr val="FF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Giáo dục kĩ năng sống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3600" b="1">
                <a:solidFill>
                  <a:srgbClr val="FF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trong việc hằng uống hằng ngày </a:t>
            </a:r>
            <a:endParaRPr lang="en-US" altLang="en-US" sz="3600" b="1">
              <a:solidFill>
                <a:srgbClr val="FF33CC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9" y="0"/>
            <a:ext cx="10612072" cy="68580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67162" y="1994475"/>
            <a:ext cx="71723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5400" b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Học sinh viết bảng con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5400" b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Nhận xét </a:t>
            </a:r>
            <a:endParaRPr lang="en-US" altLang="en-US" sz="5400" b="1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0"/>
            <a:ext cx="9112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6" descr="Hinh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28601"/>
            <a:ext cx="28956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543050" y="3429000"/>
            <a:ext cx="478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00" tIns="51101" rIns="102200" bIns="51101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2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 viết chữ phải ngồi ngay, lưng thẳng</a:t>
            </a:r>
          </a:p>
          <a:p>
            <a:r>
              <a:rPr lang="en-US" altLang="vi-VN" sz="22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Hai vai bằng ,thoải mái lỏng toàn thân </a:t>
            </a:r>
            <a:endParaRPr lang="en-US" altLang="vi-VN" sz="220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luyen-viet-chu-dep-5-nguyen-tac-phu-huynh-can-b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642939"/>
            <a:ext cx="372586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6364288" y="2420938"/>
            <a:ext cx="403066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00" tIns="51101" rIns="102200" bIns="51101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20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Ngón cái là anh, ngón trỏ là em </a:t>
            </a:r>
            <a:endParaRPr lang="en-US" altLang="vi-VN" sz="12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20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Ngón trỏ nâng viết cách ngòi 3cm </a:t>
            </a:r>
            <a:endParaRPr lang="en-US" altLang="vi-VN" sz="27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ach-luyen-viet-chu-dep-cho-hoc-sinh-lop-2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873501"/>
            <a:ext cx="2741613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5562601" y="5570539"/>
            <a:ext cx="4341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200" tIns="51101" rIns="102200" bIns="51101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13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2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Thật nhẹ nhàng nâng bút lướt nhanh</a:t>
            </a:r>
            <a:endParaRPr lang="en-US" altLang="vi-VN" sz="17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84993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38401" y="609600"/>
            <a:ext cx="71723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5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Thực hành viết vở</a:t>
            </a:r>
            <a:endParaRPr lang="en-US" altLang="en-US" sz="5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800" y="173039"/>
            <a:ext cx="4800600" cy="6423025"/>
          </a:xfrm>
        </p:spPr>
        <p:txBody>
          <a:bodyPr/>
          <a:lstStyle/>
          <a:p>
            <a:pPr marL="0" indent="0"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marL="0" indent="0">
              <a:buNone/>
            </a:pP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marL="0" indent="0">
              <a:buNone/>
            </a:pP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SONY\Documents\Zalo Received Files\media\image4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762000"/>
            <a:ext cx="3962401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pPr algn="ctr"/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vi-VN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ầm Chồi Lá Tập 57 - Múa Vui - Nhạc Thiếu Nhi Cho Bé - Vietnamese Songs For Kids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1" y="1008063"/>
            <a:ext cx="6810375" cy="363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2152650" y="47999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1" name="Content Placeholder 3" descr="C:\Users\SONY\Documents\Zalo Received Files\media\image47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463" y="1811338"/>
            <a:ext cx="7162800" cy="4572000"/>
          </a:xfrm>
        </p:spPr>
      </p:pic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76201"/>
            <a:ext cx="8143875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 txBox="1">
            <a:spLocks noRot="1" noChangeArrowheads="1"/>
          </p:cNvSpPr>
          <p:nvPr/>
        </p:nvSpPr>
        <p:spPr bwMode="auto">
          <a:xfrm>
            <a:off x="2062164" y="914400"/>
            <a:ext cx="60912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9" tIns="45588" rIns="91179" bIns="45588" anchor="ctr"/>
          <a:lstStyle>
            <a:lvl1pPr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vi-VN" altLang="en-US" sz="4500" b="1">
                <a:solidFill>
                  <a:srgbClr val="FFFF00"/>
                </a:solidFill>
                <a:latin typeface="Times New Roman" panose="02020603050405020304" pitchFamily="18" charset="0"/>
              </a:rPr>
              <a:t>1. Chia nhóm thảo luận </a:t>
            </a:r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4"/>
          <p:cNvSpPr txBox="1">
            <a:spLocks noRot="1" noChangeArrowheads="1"/>
          </p:cNvSpPr>
          <p:nvPr/>
        </p:nvSpPr>
        <p:spPr bwMode="auto">
          <a:xfrm>
            <a:off x="2065338" y="2209800"/>
            <a:ext cx="5326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9" tIns="45588" rIns="91179" bIns="45588" anchor="ctr"/>
          <a:lstStyle>
            <a:lvl1pPr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vi-VN" altLang="en-US" sz="4500" b="1">
                <a:solidFill>
                  <a:srgbClr val="FF6600"/>
                </a:solidFill>
                <a:latin typeface="Times New Roman" panose="02020603050405020304" pitchFamily="18" charset="0"/>
              </a:rPr>
              <a:t>2. Thực hành chia sẻ</a:t>
            </a:r>
            <a:endParaRPr lang="en-US" altLang="en-US" sz="4500" b="1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62164" y="3429001"/>
            <a:ext cx="60912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vi-VN" altLang="en-US" sz="4500" b="1">
                <a:solidFill>
                  <a:schemeClr val="bg1"/>
                </a:solidFill>
                <a:latin typeface="Times New Roman" panose="02020603050405020304" pitchFamily="18" charset="0"/>
              </a:rPr>
              <a:t>3. Mở rộng vốn từ</a:t>
            </a:r>
            <a:endParaRPr lang="en-US" altLang="en-US" sz="45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763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0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52400"/>
            <a:ext cx="58674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 txBox="1">
            <a:spLocks noRot="1" noChangeArrowheads="1"/>
          </p:cNvSpPr>
          <p:nvPr/>
        </p:nvSpPr>
        <p:spPr bwMode="auto">
          <a:xfrm>
            <a:off x="2590800" y="2819400"/>
            <a:ext cx="769620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9" tIns="45588" rIns="91179" bIns="45588" anchor="ctr"/>
          <a:lstStyle>
            <a:lvl1pPr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vi-VN" altLang="en-US" sz="3600" b="1">
                <a:solidFill>
                  <a:srgbClr val="0033CC"/>
                </a:solidFill>
                <a:latin typeface="Times New Roman" panose="02020603050405020304" pitchFamily="18" charset="0"/>
              </a:rPr>
              <a:t>Cả lớp tham gia trò chơi plickers</a:t>
            </a:r>
          </a:p>
          <a:p>
            <a:pPr eaLnBrk="1" hangingPunct="1"/>
            <a:endParaRPr lang="vi-VN" altLang="en-US" sz="3600" b="1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vi-VN" altLang="en-US" sz="3600" b="1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vi-VN" altLang="en-US" sz="3600" b="1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vi-VN" altLang="en-US" sz="3600" b="1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vi-VN" altLang="en-US" sz="3600" b="1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06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4" y="3692525"/>
            <a:ext cx="293528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1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57200"/>
            <a:ext cx="65055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1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2667000"/>
            <a:ext cx="6096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279900" y="3810000"/>
            <a:ext cx="39497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3" tIns="45408" rIns="90823" bIns="45408" anchor="ctr"/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vi-VN" altLang="en-US" sz="58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  <a:endParaRPr lang="en-US" altLang="en-US" sz="39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304800"/>
            <a:ext cx="779621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 txBox="1">
            <a:spLocks noRot="1" noChangeArrowheads="1"/>
          </p:cNvSpPr>
          <p:nvPr/>
        </p:nvSpPr>
        <p:spPr bwMode="auto">
          <a:xfrm>
            <a:off x="3368675" y="1590675"/>
            <a:ext cx="5041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9" tIns="45588" rIns="91179" bIns="45588" anchor="ctr"/>
          <a:lstStyle>
            <a:lvl1pPr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vi-VN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4000" b="1">
                <a:solidFill>
                  <a:srgbClr val="0033CC"/>
                </a:solidFill>
                <a:latin typeface="Times New Roman" panose="02020603050405020304" pitchFamily="18" charset="0"/>
              </a:rPr>
              <a:t>Hoạt động cá nhân</a:t>
            </a: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4000" b="1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5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90825"/>
            <a:ext cx="33528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7938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 txBox="1">
            <a:spLocks noRot="1" noChangeArrowheads="1"/>
          </p:cNvSpPr>
          <p:nvPr/>
        </p:nvSpPr>
        <p:spPr bwMode="auto">
          <a:xfrm>
            <a:off x="1828800" y="152400"/>
            <a:ext cx="5041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9" tIns="45588" rIns="91179" bIns="45588" anchor="ctr"/>
          <a:lstStyle>
            <a:lvl1pPr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vi-VN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4000" b="1">
                <a:solidFill>
                  <a:srgbClr val="0033CC"/>
                </a:solidFill>
                <a:latin typeface="Times New Roman" panose="02020603050405020304" pitchFamily="18" charset="0"/>
              </a:rPr>
              <a:t>Chia sẻ </a:t>
            </a:r>
          </a:p>
          <a:p>
            <a:pPr algn="ctr" eaLnBrk="1" hangingPunct="1"/>
            <a:r>
              <a:rPr lang="vi-VN" altLang="en-US" sz="4000" b="1">
                <a:solidFill>
                  <a:srgbClr val="0033CC"/>
                </a:solidFill>
                <a:latin typeface="Times New Roman" panose="02020603050405020304" pitchFamily="18" charset="0"/>
              </a:rPr>
              <a:t>Trình bày sản phẩm </a:t>
            </a: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4000" b="1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[Album] [Album]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495426"/>
            <a:ext cx="1477962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49414"/>
            <a:ext cx="1993900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55751"/>
            <a:ext cx="1993900" cy="18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219201"/>
            <a:ext cx="1919288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6" y="3813175"/>
            <a:ext cx="2092325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641725"/>
            <a:ext cx="1998663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073526"/>
            <a:ext cx="196215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065588"/>
            <a:ext cx="1919288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7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3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6850" y="276622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8000" dirty="0">
                <a:ln>
                  <a:solidFill>
                    <a:srgbClr val="BD212F"/>
                  </a:solidFill>
                </a:ln>
                <a:solidFill>
                  <a:srgbClr val="7349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VỚI NHAU</a:t>
            </a:r>
            <a:endParaRPr lang="en-US" sz="5400" dirty="0">
              <a:ln>
                <a:solidFill>
                  <a:srgbClr val="BD212F"/>
                </a:solidFill>
              </a:ln>
              <a:solidFill>
                <a:srgbClr val="7349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ntitled Project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8686800" cy="418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152650" y="47999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vi-VN" sz="7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hát múa vui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-0.0013 -0.369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414339"/>
            <a:ext cx="5626100" cy="769937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0" y="1384300"/>
            <a:ext cx="2400300" cy="769938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5000" y="2352675"/>
            <a:ext cx="2400300" cy="769938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5000" y="3322639"/>
            <a:ext cx="2844800" cy="769937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>
              <a:defRPr/>
            </a:pPr>
            <a:r>
              <a:rPr lang="vi-V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tỏa hương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8114" y="3351214"/>
            <a:ext cx="2809875" cy="769937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>
              <a:defRPr/>
            </a:pPr>
            <a:r>
              <a:rPr lang="vi-V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uớc mong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6175" y="1408114"/>
            <a:ext cx="3098800" cy="769937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363789"/>
            <a:ext cx="2400300" cy="769937"/>
          </a:xfrm>
          <a:prstGeom prst="rect">
            <a:avLst/>
          </a:prstGeom>
          <a:noFill/>
        </p:spPr>
        <p:txBody>
          <a:bodyPr lIns="91292" tIns="45646" rIns="91292" bIns="45646">
            <a:spAutoFit/>
          </a:bodyPr>
          <a:lstStyle/>
          <a:p>
            <a:pPr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7350" y="0"/>
            <a:ext cx="8991600" cy="6351588"/>
          </a:xfrm>
        </p:spPr>
      </p:pic>
      <p:sp>
        <p:nvSpPr>
          <p:cNvPr id="144387" name="TextBox 5"/>
          <p:cNvSpPr txBox="1">
            <a:spLocks noChangeArrowheads="1"/>
          </p:cNvSpPr>
          <p:nvPr/>
        </p:nvSpPr>
        <p:spPr bwMode="auto">
          <a:xfrm>
            <a:off x="4953000" y="3471863"/>
            <a:ext cx="46482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en-US" altLang="en-US" sz="5500" b="1">
                <a:solidFill>
                  <a:srgbClr val="0033CC"/>
                </a:solidFill>
              </a:rPr>
              <a:t>Luyện đọc câu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895600" y="2216151"/>
            <a:ext cx="82296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	</a:t>
            </a:r>
            <a:r>
              <a:rPr lang="en-US" altLang="en-US" sz="4400">
                <a:latin typeface="Times New Roman" panose="02020603050405020304" pitchFamily="18" charset="0"/>
              </a:rPr>
              <a:t>Em cầm tờ lịch cũ: //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	-Ngày hôm qua đâu rồi ? //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	Ra ngoài sân / hỏi bố /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	Xoa đầu em, / bố cười. //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52400"/>
            <a:ext cx="9321800" cy="81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76600" y="1295400"/>
            <a:ext cx="6705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-Ngày hôm qua ở lại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Trên cành hoa trong vườn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Nụ hồng lớn lên mãi</a:t>
            </a:r>
          </a:p>
          <a:p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Đợi đến ngày tỏa hương.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1358</Words>
  <Application>Microsoft Macintosh PowerPoint</Application>
  <PresentationFormat>Widescreen</PresentationFormat>
  <Paragraphs>270</Paragraphs>
  <Slides>57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Arial Black</vt:lpstr>
      <vt:lpstr>Arial-Rounded</vt:lpstr>
      <vt:lpstr>Arial-SGK-TV</vt:lpstr>
      <vt:lpstr>Calibri</vt:lpstr>
      <vt:lpstr>Calibri Light</vt:lpstr>
      <vt:lpstr>Garamond</vt:lpstr>
      <vt:lpstr>HP001 4H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thuộc lòng  từng khổ thơ</vt:lpstr>
      <vt:lpstr>Ngày hôm qua đâu rồi?</vt:lpstr>
      <vt:lpstr>THI ĐUA ĐỌC THUỘC LÒNG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VỚI NHAU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Tin Hoc</dc:creator>
  <cp:lastModifiedBy>Microsoft Office User</cp:lastModifiedBy>
  <cp:revision>17</cp:revision>
  <dcterms:created xsi:type="dcterms:W3CDTF">2021-07-23T09:08:00Z</dcterms:created>
  <dcterms:modified xsi:type="dcterms:W3CDTF">2024-10-27T14:01:47Z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C1CAA64A343B4ECA884EA2F57D2A0C87</vt:lpwstr>
  </property>
  <property fmtid="{D5CDD505-2E9C-101B-9397-08002B2CF9AE}" pid="3" name="KSOProductBuildVer">
    <vt:lpwstr>1033-11.2.0.10296</vt:lpwstr>
  </property>
</Properties>
</file>