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35" r:id="rId2"/>
    <p:sldId id="256" r:id="rId3"/>
    <p:sldId id="257" r:id="rId4"/>
    <p:sldId id="258" r:id="rId5"/>
    <p:sldId id="349" r:id="rId6"/>
    <p:sldId id="350" r:id="rId7"/>
    <p:sldId id="352" r:id="rId8"/>
    <p:sldId id="354" r:id="rId9"/>
    <p:sldId id="341" r:id="rId10"/>
    <p:sldId id="353" r:id="rId11"/>
    <p:sldId id="356" r:id="rId12"/>
    <p:sldId id="363" r:id="rId13"/>
    <p:sldId id="343" r:id="rId14"/>
    <p:sldId id="358" r:id="rId15"/>
    <p:sldId id="359" r:id="rId16"/>
    <p:sldId id="360" r:id="rId17"/>
    <p:sldId id="361" r:id="rId18"/>
    <p:sldId id="362" r:id="rId19"/>
    <p:sldId id="36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E49AC-7C33-4988-A8E7-A63DEC80DAD8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8973A-D0EA-408E-9E7B-D87A53A0C122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15B2D-5F8E-4D32-A250-9FB7D31ACE82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404F6-3A7F-4828-B05F-4B6052A11E2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95" y="-4761"/>
            <a:ext cx="9160809" cy="6858000"/>
          </a:xfrm>
          <a:prstGeom prst="rect">
            <a:avLst/>
          </a:prstGeom>
        </p:spPr>
      </p:pic>
      <p:sp>
        <p:nvSpPr>
          <p:cNvPr id="179202" name="Rectangle 3"/>
          <p:cNvSpPr>
            <a:spLocks noChangeArrowheads="1"/>
          </p:cNvSpPr>
          <p:nvPr/>
        </p:nvSpPr>
        <p:spPr bwMode="auto">
          <a:xfrm>
            <a:off x="2667000" y="1317626"/>
            <a:ext cx="6477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3" tIns="45408" rIns="90823" bIns="45408" anchor="ctr"/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</a:p>
          <a:p>
            <a:pPr algn="ctr" eaLnBrk="1" hangingPunct="1"/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3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424239"/>
            <a:ext cx="2773362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0"/>
            <a:ext cx="9112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 descr="Hinh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28601"/>
            <a:ext cx="2895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543050" y="3429000"/>
            <a:ext cx="478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 viết chữ phải ngồi ngay, lưng thẳng</a:t>
            </a:r>
          </a:p>
          <a:p>
            <a:r>
              <a:rPr lang="en-US" altLang="vi-VN" sz="2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 vai bằng ,thoải mái lỏng toàn thân </a:t>
            </a:r>
            <a:endParaRPr lang="en-US" altLang="vi-VN" sz="220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luyen-viet-chu-dep-5-nguyen-tac-phu-huynh-can-b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642939"/>
            <a:ext cx="372586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6364288" y="2420938"/>
            <a:ext cx="403066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20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Ngón cái là anh, ngón trỏ là em </a:t>
            </a:r>
            <a:endParaRPr lang="en-US" altLang="vi-VN" sz="12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20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Ngón trỏ nâng viết cách ngòi 3cm </a:t>
            </a:r>
            <a:endParaRPr lang="en-US" altLang="vi-VN" sz="27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ach-luyen-viet-chu-dep-cho-hoc-sinh-lop-2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873501"/>
            <a:ext cx="2741613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562601" y="5570539"/>
            <a:ext cx="4341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13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20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Thật nhẹ nhàng nâng bút lướt nhanh</a:t>
            </a:r>
            <a:endParaRPr lang="en-US" altLang="vi-VN" sz="17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8499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38401" y="609600"/>
            <a:ext cx="71723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5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Thực hành viết vở</a:t>
            </a:r>
            <a:endParaRPr lang="en-US" altLang="en-US" sz="5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pPr algn="ctr"/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ầm Chồi Lá Tập 57 - Múa Vui - Nhạc Thiếu Nhi Cho Bé - Vietnamese Songs For Kids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1" y="1008063"/>
            <a:ext cx="6810375" cy="363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152650" y="47999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vi-V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1" name="Content Placeholder 3" descr="C:\Users\SONY\Documents\Zalo Received Files\media\image47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463" y="1811338"/>
            <a:ext cx="7162800" cy="4572000"/>
          </a:xfrm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76201"/>
            <a:ext cx="8143875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 txBox="1">
            <a:spLocks noRot="1" noChangeArrowheads="1"/>
          </p:cNvSpPr>
          <p:nvPr/>
        </p:nvSpPr>
        <p:spPr bwMode="auto">
          <a:xfrm>
            <a:off x="2062164" y="914400"/>
            <a:ext cx="60912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vi-VN" altLang="en-US" sz="4500" b="1">
                <a:solidFill>
                  <a:srgbClr val="FFFF00"/>
                </a:solidFill>
                <a:latin typeface="Times New Roman" panose="02020603050405020304" pitchFamily="18" charset="0"/>
              </a:rPr>
              <a:t>1. Chia nhóm thảo luận </a:t>
            </a:r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Rot="1" noChangeArrowheads="1"/>
          </p:cNvSpPr>
          <p:nvPr/>
        </p:nvSpPr>
        <p:spPr bwMode="auto">
          <a:xfrm>
            <a:off x="2065338" y="2209800"/>
            <a:ext cx="5326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4500" b="1">
                <a:solidFill>
                  <a:srgbClr val="FF6600"/>
                </a:solidFill>
                <a:latin typeface="Times New Roman" panose="02020603050405020304" pitchFamily="18" charset="0"/>
              </a:rPr>
              <a:t>2. Thực hành chia sẻ</a:t>
            </a:r>
            <a:endParaRPr lang="en-US" altLang="en-US" sz="4500" b="1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62164" y="3429001"/>
            <a:ext cx="60912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4500" b="1">
                <a:solidFill>
                  <a:schemeClr val="bg1"/>
                </a:solidFill>
                <a:latin typeface="Times New Roman" panose="02020603050405020304" pitchFamily="18" charset="0"/>
              </a:rPr>
              <a:t>3. Mở rộng vốn từ</a:t>
            </a:r>
            <a:endParaRPr lang="en-US" altLang="en-US" sz="45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763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52400"/>
            <a:ext cx="58674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Rot="1" noChangeArrowheads="1"/>
          </p:cNvSpPr>
          <p:nvPr/>
        </p:nvSpPr>
        <p:spPr bwMode="auto">
          <a:xfrm>
            <a:off x="2590800" y="2819400"/>
            <a:ext cx="76962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vi-VN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Cả lớp tham gia trò chơi plickers</a:t>
            </a: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altLang="en-US" sz="3600" b="1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0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4" y="3692525"/>
            <a:ext cx="293528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57200"/>
            <a:ext cx="65055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667000"/>
            <a:ext cx="6096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279900" y="3810000"/>
            <a:ext cx="3949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3" tIns="45408" rIns="90823" bIns="45408" anchor="ctr"/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58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endParaRPr lang="en-US" altLang="en-US" sz="39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304800"/>
            <a:ext cx="779621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Rot="1" noChangeArrowheads="1"/>
          </p:cNvSpPr>
          <p:nvPr/>
        </p:nvSpPr>
        <p:spPr bwMode="auto">
          <a:xfrm>
            <a:off x="3368675" y="1590675"/>
            <a:ext cx="5041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vi-V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Hoạt động cá nhân</a:t>
            </a: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90825"/>
            <a:ext cx="33528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7938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Rot="1" noChangeArrowheads="1"/>
          </p:cNvSpPr>
          <p:nvPr/>
        </p:nvSpPr>
        <p:spPr bwMode="auto">
          <a:xfrm>
            <a:off x="1828800" y="152400"/>
            <a:ext cx="5041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9" tIns="45588" rIns="91179" bIns="45588" anchor="ctr"/>
          <a:lstStyle>
            <a:lvl1pPr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vi-V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Chia sẻ </a:t>
            </a:r>
          </a:p>
          <a:p>
            <a:pPr algn="ctr" eaLnBrk="1" hangingPunct="1"/>
            <a:r>
              <a:rPr lang="vi-VN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Trình bày sản phẩm </a:t>
            </a: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4000" b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b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[Album] [Album]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495426"/>
            <a:ext cx="14779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49414"/>
            <a:ext cx="19939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55751"/>
            <a:ext cx="1993900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219201"/>
            <a:ext cx="1919288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6" y="3813175"/>
            <a:ext cx="2092325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641725"/>
            <a:ext cx="1998663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073526"/>
            <a:ext cx="196215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37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065588"/>
            <a:ext cx="1919288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6850" y="276622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8000" dirty="0">
                <a:ln>
                  <a:solidFill>
                    <a:srgbClr val="BD212F"/>
                  </a:solidFill>
                </a:ln>
                <a:solidFill>
                  <a:srgbClr val="7349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VỚI NHAU</a:t>
            </a:r>
            <a:endParaRPr lang="en-US" sz="5400" dirty="0">
              <a:ln>
                <a:solidFill>
                  <a:srgbClr val="BD212F"/>
                </a:solidFill>
              </a:ln>
              <a:solidFill>
                <a:srgbClr val="7349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titled Project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686800" cy="41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152650" y="47999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sz="7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hát múa vui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0013 -0.369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81" y="0"/>
            <a:ext cx="9063838" cy="6858000"/>
          </a:xfrm>
          <a:prstGeom prst="rect">
            <a:avLst/>
          </a:prstGeom>
        </p:spPr>
      </p:pic>
      <p:pic>
        <p:nvPicPr>
          <p:cNvPr id="5" name="HƯỚNG DẪN VIẾT CHỮ HOA A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052027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20" y="0"/>
            <a:ext cx="9074559" cy="6858000"/>
          </a:xfrm>
          <a:prstGeom prst="rect">
            <a:avLst/>
          </a:prstGeom>
        </p:spPr>
      </p:pic>
      <p:pic>
        <p:nvPicPr>
          <p:cNvPr id="2" name="HƯỚNG DẪN VIẾT CHỮ HOA Ă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3355" y="753447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" y="0"/>
            <a:ext cx="12059760" cy="6858000"/>
          </a:xfrm>
          <a:prstGeom prst="rect">
            <a:avLst/>
          </a:prstGeom>
        </p:spPr>
      </p:pic>
      <p:pic>
        <p:nvPicPr>
          <p:cNvPr id="2" name="HƯỚNG DẪN VIẾT CHỮ HOA Â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147" y="1471904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76800" y="1152525"/>
            <a:ext cx="5105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Độ cao của chữ hoa : 2,5 ô li vở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00601" y="1676401"/>
            <a:ext cx="497681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Gồm có 4 nét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móc trái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móc dưới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lượn ngang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-Nét cong dưới nhỏ (là dấu á)</a:t>
            </a:r>
          </a:p>
        </p:txBody>
      </p:sp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65239"/>
            <a:ext cx="2482850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2700"/>
            <a:ext cx="9124951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00188"/>
            <a:ext cx="29813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4876800" y="962025"/>
            <a:ext cx="548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00" tIns="51101" rIns="102200" bIns="51101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vi-VN" sz="2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Độ cao của chữ hoa : 2,5 ô li vở</a:t>
            </a:r>
            <a:endParaRPr lang="en-US" altLang="vi-VN" sz="280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876800" y="1500188"/>
            <a:ext cx="5562600" cy="343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Gồm có 5 nét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Các nét 1,2,3 giống như chữ hoa A </a:t>
            </a:r>
            <a:r>
              <a:rPr lang="en-US" altLang="vi-VN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 </a:t>
            </a:r>
            <a:endParaRPr lang="vi-VN" altLang="en-US" sz="29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Nét 4,5 là hai nét thẳng xiên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9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ngắn nối nhau, tạo nét gãy nhọn ở phía trên (dấu mũ)</a:t>
            </a:r>
            <a:endParaRPr lang="en-US" altLang="en-US" sz="29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2400"/>
            <a:ext cx="83915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85963" y="1903414"/>
            <a:ext cx="75438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CC66FF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Nêu độ cao các con chữ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20900" y="2547939"/>
            <a:ext cx="6324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FF00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-Các chữ có độ cao 1 ô li vở: n, â, m, i </a:t>
            </a:r>
            <a:endParaRPr lang="en-US" altLang="en-US" sz="2800" b="1">
              <a:solidFill>
                <a:srgbClr val="FF0000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33600" y="3189289"/>
            <a:ext cx="693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-Các chữ có độ cao 2,5 ô li vở: Ă, ch, nh, k</a:t>
            </a:r>
            <a:endParaRPr lang="en-US" altLang="en-US" sz="28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962401"/>
            <a:ext cx="21764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00601" y="3708401"/>
            <a:ext cx="55721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 b="1">
              <a:solidFill>
                <a:srgbClr val="00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>
                <a:solidFill>
                  <a:srgbClr val="00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-</a:t>
            </a:r>
            <a:r>
              <a:rPr lang="vi-VN" altLang="en-US" sz="2200" b="1">
                <a:solidFill>
                  <a:srgbClr val="0099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Viết chữ A nối nét viết tiếp chữ n.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>
                <a:solidFill>
                  <a:srgbClr val="0099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 Dừng bút ngay giữa đường kẻ 1 và 2.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>
                <a:solidFill>
                  <a:srgbClr val="009900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Viết nét cong dưới nhỏ tạo dấu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8077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Text Box 5"/>
          <p:cNvSpPr txBox="1">
            <a:spLocks noChangeArrowheads="1"/>
          </p:cNvSpPr>
          <p:nvPr/>
        </p:nvSpPr>
        <p:spPr bwMode="auto">
          <a:xfrm>
            <a:off x="2640014" y="4343401"/>
            <a:ext cx="7172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FF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Giáo dục kĩ năng sống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FF33CC"/>
                </a:solidFill>
                <a:latin typeface="HP001 4H" panose="020B0603050302020204" pitchFamily="34" charset="-127"/>
                <a:cs typeface="Arial" panose="020B0604020202020204" pitchFamily="34" charset="0"/>
              </a:rPr>
              <a:t>trong việc hằng uống hằng ngày </a:t>
            </a:r>
            <a:endParaRPr lang="en-US" altLang="en-US" sz="3600" b="1">
              <a:solidFill>
                <a:srgbClr val="FF33CC"/>
              </a:solidFill>
              <a:latin typeface="HP001 4H" panose="020B06030503020202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9" y="0"/>
            <a:ext cx="10612072" cy="6858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67162" y="1994475"/>
            <a:ext cx="71723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33" tIns="45413" rIns="90833" bIns="45413">
            <a:spAutoFit/>
          </a:bodyPr>
          <a:lstStyle>
            <a:lvl1pPr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81470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814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5400" b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Học sinh viết bảng con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5400" b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Nhận xét </a:t>
            </a:r>
            <a:endParaRPr lang="en-US" altLang="en-US" sz="5400" b="1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289</Words>
  <Application>Microsoft Macintosh PowerPoint</Application>
  <PresentationFormat>Widescreen</PresentationFormat>
  <Paragraphs>63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Arial-SGK-TV</vt:lpstr>
      <vt:lpstr>Calibri</vt:lpstr>
      <vt:lpstr>Calibri Light</vt:lpstr>
      <vt:lpstr>HP001 4H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VỚI NHAU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Microsoft Office User</cp:lastModifiedBy>
  <cp:revision>18</cp:revision>
  <dcterms:created xsi:type="dcterms:W3CDTF">2021-07-23T09:08:00Z</dcterms:created>
  <dcterms:modified xsi:type="dcterms:W3CDTF">2024-10-27T14:03:10Z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C1CAA64A343B4ECA884EA2F57D2A0C87</vt:lpwstr>
  </property>
  <property fmtid="{D5CDD505-2E9C-101B-9397-08002B2CF9AE}" pid="3" name="KSOProductBuildVer">
    <vt:lpwstr>1033-11.2.0.10296</vt:lpwstr>
  </property>
</Properties>
</file>