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6"/>
  </p:notesMasterIdLst>
  <p:sldIdLst>
    <p:sldId id="346" r:id="rId2"/>
    <p:sldId id="365" r:id="rId3"/>
    <p:sldId id="316" r:id="rId4"/>
    <p:sldId id="318" r:id="rId5"/>
    <p:sldId id="319" r:id="rId6"/>
    <p:sldId id="361" r:id="rId7"/>
    <p:sldId id="364" r:id="rId8"/>
    <p:sldId id="368" r:id="rId9"/>
    <p:sldId id="369" r:id="rId10"/>
    <p:sldId id="372" r:id="rId11"/>
    <p:sldId id="323" r:id="rId12"/>
    <p:sldId id="367" r:id="rId13"/>
    <p:sldId id="350" r:id="rId14"/>
    <p:sldId id="351" r:id="rId15"/>
    <p:sldId id="324" r:id="rId16"/>
    <p:sldId id="366" r:id="rId17"/>
    <p:sldId id="327" r:id="rId18"/>
    <p:sldId id="328" r:id="rId19"/>
    <p:sldId id="355" r:id="rId20"/>
    <p:sldId id="356" r:id="rId21"/>
    <p:sldId id="331" r:id="rId22"/>
    <p:sldId id="332" r:id="rId23"/>
    <p:sldId id="363" r:id="rId24"/>
    <p:sldId id="362" r:id="rId25"/>
  </p:sldIdLst>
  <p:sldSz cx="9144000" cy="5143500" type="screen16x9"/>
  <p:notesSz cx="6858000" cy="9144000"/>
  <p:embeddedFontLst>
    <p:embeddedFont>
      <p:font typeface="HP001 5 hàng" panose="020B0603050302020204" pitchFamily="34" charset="0"/>
      <p:regular r:id="rId27"/>
      <p:bold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Kalam" panose="020B0604020202020204" charset="0"/>
      <p:regular r:id="rId33"/>
      <p:bold r:id="rId34"/>
    </p:embeddedFont>
    <p:embeddedFont>
      <p:font typeface="HP001 4 hàng" panose="020B060305030202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DDD"/>
    <a:srgbClr val="000000"/>
    <a:srgbClr val="FB4C43"/>
    <a:srgbClr val="AFD066"/>
    <a:srgbClr val="7EA131"/>
    <a:srgbClr val="FFFFFF"/>
    <a:srgbClr val="EBFFFF"/>
    <a:srgbClr val="CBFFFF"/>
    <a:srgbClr val="FB5B53"/>
    <a:srgbClr val="1E5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104" d="100"/>
          <a:sy n="104" d="100"/>
        </p:scale>
        <p:origin x="10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84" y="372140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096550" y="429290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10009" y="1784605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543" y="565718"/>
            <a:ext cx="7897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smtClean="0"/>
              <a:t>     Phần </a:t>
            </a:r>
            <a:r>
              <a:rPr lang="en-US" sz="1800"/>
              <a:t>lớn các cuốn sách đều có </a:t>
            </a:r>
            <a:r>
              <a:rPr lang="en-US" sz="1800">
                <a:solidFill>
                  <a:schemeClr val="tx1"/>
                </a:solidFill>
              </a:rPr>
              <a:t>mục lục </a:t>
            </a:r>
            <a:r>
              <a:rPr lang="en-US" sz="1800"/>
              <a:t>thể hiện các mục chính và vị trí của chúng trong cuốn sách. Mục lục thường được đặt ở ngay sau trang bìa, cũng có khi được đặt ở cuối sách.</a:t>
            </a:r>
          </a:p>
          <a:p>
            <a:pPr algn="just">
              <a:lnSpc>
                <a:spcPct val="150000"/>
              </a:lnSpc>
            </a:pPr>
            <a:r>
              <a:rPr lang="en-US" sz="1800"/>
              <a:t>     Mỗi lần đọc một cuốn sách mới, đừng quên những điều này em nhé.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8" y="706531"/>
            <a:ext cx="28800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136333" y="2846692"/>
            <a:ext cx="5999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>
                <a:latin typeface="UTM Avo" panose="02040603050506020204" pitchFamily="18" charset="0"/>
              </a:rPr>
              <a:t> </a:t>
            </a:r>
            <a:r>
              <a:rPr lang="en-US" sz="1800" smtClean="0">
                <a:latin typeface="UTM Avo" panose="02040603050506020204" pitchFamily="18" charset="0"/>
              </a:rPr>
              <a:t>- Phần </a:t>
            </a:r>
            <a:r>
              <a:rPr lang="en-US" sz="1800" dirty="0" err="1">
                <a:latin typeface="UTM Avo" panose="02040603050506020204" pitchFamily="18" charset="0"/>
              </a:rPr>
              <a:t>lớn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cuốn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mục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lục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hiện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mục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chính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vị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chúng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cuốn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285508" y="2966946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790140" y="332828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83050" y="3384817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24837" y="3389733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1004162" y="4048700"/>
            <a:ext cx="59967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>
                <a:latin typeface="UTM Avo" panose="02040603050506020204" pitchFamily="18" charset="0"/>
              </a:rPr>
              <a:t>    </a:t>
            </a:r>
            <a:r>
              <a:rPr lang="en-US" sz="1800" smtClean="0">
                <a:latin typeface="UTM Avo" panose="02040603050506020204" pitchFamily="18" charset="0"/>
              </a:rPr>
              <a:t>-</a:t>
            </a:r>
            <a:r>
              <a:rPr lang="vi-VN" sz="1800" smtClean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mục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lục</a:t>
            </a:r>
            <a:endParaRPr lang="vi-VN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129521" y="4042156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danh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8302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38299" y="954057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A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nội</a:t>
            </a:r>
            <a:r>
              <a:rPr lang="en-US" sz="1600" dirty="0">
                <a:latin typeface="UTM Avo" panose="02040603050506020204" pitchFamily="18" charset="0"/>
              </a:rPr>
              <a:t> dung </a:t>
            </a:r>
            <a:r>
              <a:rPr lang="en-US" sz="1600" dirty="0" err="1">
                <a:latin typeface="UTM Avo" panose="020406030505060202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hợp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B</a:t>
            </a: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      A                                                     B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96193" y="1845670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96193" y="2376338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96193" y="2907006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96193" y="3437674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787110" y="1845670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đời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87110" y="2376338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đựng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nghĩa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787110" y="2907006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787110" y="3437671"/>
            <a:ext cx="3756693" cy="623052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vị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stCxn id="3" idx="3"/>
            <a:endCxn id="20" idx="1"/>
          </p:cNvCxnSpPr>
          <p:nvPr/>
        </p:nvCxnSpPr>
        <p:spPr>
          <a:xfrm>
            <a:off x="3070123" y="2042313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21" idx="1"/>
          </p:cNvCxnSpPr>
          <p:nvPr/>
        </p:nvCxnSpPr>
        <p:spPr>
          <a:xfrm>
            <a:off x="3070123" y="2572981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3"/>
            <a:endCxn id="19" idx="1"/>
          </p:cNvCxnSpPr>
          <p:nvPr/>
        </p:nvCxnSpPr>
        <p:spPr>
          <a:xfrm flipV="1">
            <a:off x="3070123" y="2042313"/>
            <a:ext cx="716984" cy="10613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22" idx="1"/>
          </p:cNvCxnSpPr>
          <p:nvPr/>
        </p:nvCxnSpPr>
        <p:spPr>
          <a:xfrm>
            <a:off x="3070123" y="3634317"/>
            <a:ext cx="716984" cy="1148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2506" y="1782751"/>
            <a:ext cx="652578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/>
              <a:t>2. Qua tên sách, em có thể biết được điều gì?</a:t>
            </a:r>
          </a:p>
          <a:p>
            <a:r>
              <a:rPr lang="en-US" sz="2400" smtClean="0"/>
              <a:t>Qua tên sách, em có thể biết được sách viết về điều gì.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010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8302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38299" y="954057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thông</a:t>
            </a:r>
            <a:r>
              <a:rPr lang="en-US" sz="1600" dirty="0">
                <a:latin typeface="UTM Avo" panose="02040603050506020204" pitchFamily="18" charset="0"/>
              </a:rPr>
              <a:t> tin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tự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86187" y="1369555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hàng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chữ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chứa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đựng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nhiều</a:t>
            </a:r>
            <a:r>
              <a:rPr lang="en-US" sz="1300" dirty="0">
                <a:latin typeface="UTM Avo" panose="02040603050506020204" pitchFamily="18" charset="0"/>
              </a:rPr>
              <a:t> ý </a:t>
            </a:r>
            <a:r>
              <a:rPr lang="en-US" sz="1300" dirty="0" err="1">
                <a:latin typeface="UTM Avo" panose="02040603050506020204" pitchFamily="18" charset="0"/>
              </a:rPr>
              <a:t>nghĩa</a:t>
            </a:r>
            <a:r>
              <a:rPr lang="en-US" sz="1300" dirty="0">
                <a:latin typeface="UTM Avo" panose="02040603050506020204" pitchFamily="18" charset="0"/>
              </a:rPr>
              <a:t>. Qua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Nơi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dưới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Phần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hiện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chính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vị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trí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chúng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ngay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cũng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đọc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mới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đừng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quên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này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nhé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19980" y="1571189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11653" y="2238961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47780" y="2945860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78761" y="3647102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591010" y="1999698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623902" y="2711652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604167" y="3400276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20988E-6 L -0.01713 -0.0114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-5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6 L -0.11482 0.0382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1" y="191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32099E-6 L -0.01713 0.0774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9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8302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44474" y="1732729"/>
            <a:ext cx="3363965" cy="2896966"/>
            <a:chOff x="2715721" y="1732729"/>
            <a:chExt cx="3363965" cy="28969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966383" y="3381375"/>
            <a:ext cx="1031495" cy="66675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38302" y="954054"/>
            <a:ext cx="3328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</a:rPr>
              <a:t> 2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xương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rồng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 rot="1039825">
            <a:off x="6680155" y="3681424"/>
            <a:ext cx="300945" cy="2332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 uiExpand="1" build="p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92647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16340" y="830238"/>
            <a:ext cx="60766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Xếp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sau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nhóm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hợp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47633" y="2438402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77772" y="2438401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động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60570" y="1678171"/>
            <a:ext cx="1295506" cy="716846"/>
            <a:chOff x="479470" y="1678171"/>
            <a:chExt cx="1295506" cy="7168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/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tác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giả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88818" y="1257302"/>
            <a:ext cx="1594553" cy="774915"/>
            <a:chOff x="1426765" y="1257299"/>
            <a:chExt cx="1594553" cy="7749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/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đọc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90923" y="1579023"/>
            <a:ext cx="1755856" cy="855033"/>
            <a:chOff x="2581248" y="1579020"/>
            <a:chExt cx="1755856" cy="8550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/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cuốn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42266" y="1714500"/>
            <a:ext cx="1755856" cy="702710"/>
            <a:chOff x="4965966" y="1714500"/>
            <a:chExt cx="1755856" cy="7027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/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bìa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00844" y="1259062"/>
            <a:ext cx="1304976" cy="768667"/>
            <a:chOff x="4138819" y="1259059"/>
            <a:chExt cx="1304976" cy="7686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/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ghi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BAÌ GIẢNG CÔ VIT\LuyenChuTieuHoc-2.7\LuyenChuTieuHoc\Ảnh dòng kẻ sẵn cho môn toán\DongKeDen10Do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2" b="19661"/>
          <a:stretch/>
        </p:blipFill>
        <p:spPr bwMode="auto">
          <a:xfrm>
            <a:off x="299707" y="219337"/>
            <a:ext cx="8592537" cy="485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358490" y="517306"/>
            <a:ext cx="87855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 dirty="0">
                <a:latin typeface="HP001 4 hàng" panose="020B0603050302020204" pitchFamily="34" charset="0"/>
              </a:rPr>
              <a:t>   </a:t>
            </a:r>
            <a:r>
              <a:rPr lang="en-US" altLang="en-US" sz="3000" b="1" err="1">
                <a:latin typeface="HP001 4 hàng" panose="020B0603050302020204" pitchFamily="34" charset="0"/>
              </a:rPr>
              <a:t>Thứ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 smtClean="0">
                <a:latin typeface="HP001 4 hàng" panose="020B0603050302020204" pitchFamily="34" charset="0"/>
              </a:rPr>
              <a:t>ba, </a:t>
            </a:r>
            <a:r>
              <a:rPr lang="en-US" altLang="en-US" sz="3000" b="1" err="1">
                <a:latin typeface="HP001 4 hàng" panose="020B0603050302020204" pitchFamily="34" charset="0"/>
              </a:rPr>
              <a:t>ngày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>
                <a:latin typeface="HP001 4 hàng" panose="020B0603050302020204" pitchFamily="34" charset="0"/>
              </a:rPr>
              <a:t>25 </a:t>
            </a:r>
            <a:r>
              <a:rPr lang="en-US" altLang="en-US" sz="3000" b="1" err="1">
                <a:latin typeface="HP001 4 hàng" panose="020B0603050302020204" pitchFamily="34" charset="0"/>
              </a:rPr>
              <a:t>tháng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>
                <a:latin typeface="HP001 4 hàng" panose="020B0603050302020204" pitchFamily="34" charset="0"/>
              </a:rPr>
              <a:t>10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2021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58489" y="1857537"/>
            <a:ext cx="63148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069690" y="1097020"/>
            <a:ext cx="87855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>
                <a:latin typeface="HP001 4 hàng" panose="020B0603050302020204" pitchFamily="34" charset="0"/>
              </a:rPr>
              <a:t>   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>
                <a:latin typeface="HP001 4 hàng" panose="020B0603050302020204" pitchFamily="34" charset="0"/>
              </a:rPr>
              <a:t>          Tiếng Việt</a:t>
            </a:r>
            <a:endParaRPr lang="en-US" altLang="en-US" sz="3000" b="1" dirty="0">
              <a:latin typeface="HP001 4 hàng" panose="020B0603050302020204" pitchFamily="34" charset="0"/>
            </a:endParaRPr>
          </a:p>
          <a:p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endParaRPr lang="en-US" alt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70917" y="1707848"/>
            <a:ext cx="651644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>
                <a:latin typeface="HP001 4 hàng" panose="020B0603050302020204" pitchFamily="34" charset="0"/>
              </a:rPr>
              <a:t>    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>
                <a:latin typeface="HP001 4 hàng" panose="020B0603050302020204" pitchFamily="34" charset="0"/>
              </a:rPr>
              <a:t>  Bài 15</a:t>
            </a:r>
            <a:r>
              <a:rPr lang="en-US" altLang="en-US" sz="3000" b="1">
                <a:latin typeface="HP001 4 hàng" panose="020B0603050302020204" pitchFamily="34" charset="0"/>
              </a:rPr>
              <a:t>: </a:t>
            </a:r>
            <a:r>
              <a:rPr lang="en-US" altLang="en-US" sz="3000" b="1" smtClean="0">
                <a:latin typeface="HP001 4 hàng" panose="020B0603050302020204" pitchFamily="34" charset="0"/>
              </a:rPr>
              <a:t>(</a:t>
            </a:r>
            <a:r>
              <a:rPr lang="en-US" altLang="en-US" sz="3000" b="1">
                <a:latin typeface="HP001 4 hàng" panose="020B0603050302020204" pitchFamily="34" charset="0"/>
              </a:rPr>
              <a:t>Tiết </a:t>
            </a:r>
            <a:r>
              <a:rPr lang="en-US" altLang="en-US" sz="3000" b="1" smtClean="0">
                <a:latin typeface="HP001 4 hàng" panose="020B0603050302020204" pitchFamily="34" charset="0"/>
              </a:rPr>
              <a:t>3+4)/65</a:t>
            </a:r>
            <a:endParaRPr lang="en-US" altLang="en-US" sz="3000" b="1" dirty="0">
              <a:latin typeface="HP001 4 hàng" panose="020B0603050302020204" pitchFamily="34" charset="0"/>
            </a:endParaRPr>
          </a:p>
          <a:p>
            <a:pPr lvl="0"/>
            <a:endParaRPr lang="en-US" altLang="en-US" sz="3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287270" y="1390822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80" y="3197643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2574097" y="620409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55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6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57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6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10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4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13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8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9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1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46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6416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G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026" name="Picture 2" descr="Lý thuyết ôn chữ hoa g tiếng việt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2724827" y="1407855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và Đào tạo - HoaTie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501" y="2285231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14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1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4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9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72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G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590557" y="1285861"/>
            <a:ext cx="3905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BAÌ GIẢNG CÔ VIT\LuyenChuTieuHoc-2.7\LuyenChuTieuHoc\Ảnh dòng kẻ sẵn cho môn toán\DongKeDen10Do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02" b="19661"/>
          <a:stretch/>
        </p:blipFill>
        <p:spPr bwMode="auto">
          <a:xfrm>
            <a:off x="299707" y="219337"/>
            <a:ext cx="8592537" cy="485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358490" y="517306"/>
            <a:ext cx="87855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 dirty="0">
                <a:latin typeface="HP001 4 hàng" panose="020B0603050302020204" pitchFamily="34" charset="0"/>
              </a:rPr>
              <a:t>   </a:t>
            </a:r>
            <a:r>
              <a:rPr lang="en-US" altLang="en-US" sz="3000" b="1" err="1">
                <a:latin typeface="HP001 4 hàng" panose="020B0603050302020204" pitchFamily="34" charset="0"/>
              </a:rPr>
              <a:t>Thứ</a:t>
            </a:r>
            <a:r>
              <a:rPr lang="en-US" altLang="en-US" sz="3000" b="1">
                <a:latin typeface="HP001 4 hàng" panose="020B0603050302020204" pitchFamily="34" charset="0"/>
              </a:rPr>
              <a:t> hai, </a:t>
            </a:r>
            <a:r>
              <a:rPr lang="en-US" altLang="en-US" sz="3000" b="1" err="1">
                <a:latin typeface="HP001 4 hàng" panose="020B0603050302020204" pitchFamily="34" charset="0"/>
              </a:rPr>
              <a:t>ngày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>
                <a:latin typeface="HP001 4 hàng" panose="020B0603050302020204" pitchFamily="34" charset="0"/>
              </a:rPr>
              <a:t>25 </a:t>
            </a:r>
            <a:r>
              <a:rPr lang="en-US" altLang="en-US" sz="3000" b="1" err="1">
                <a:latin typeface="HP001 4 hàng" panose="020B0603050302020204" pitchFamily="34" charset="0"/>
              </a:rPr>
              <a:t>tháng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>
                <a:latin typeface="HP001 4 hàng" panose="020B0603050302020204" pitchFamily="34" charset="0"/>
              </a:rPr>
              <a:t>10 </a:t>
            </a:r>
            <a:r>
              <a:rPr lang="en-US" altLang="en-US" sz="30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000" b="1" dirty="0">
                <a:latin typeface="HP001 4 hàng" panose="020B0603050302020204" pitchFamily="34" charset="0"/>
              </a:rPr>
              <a:t> 2021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58489" y="1857537"/>
            <a:ext cx="63148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069690" y="1097020"/>
            <a:ext cx="87855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>
                <a:latin typeface="HP001 4 hàng" panose="020B0603050302020204" pitchFamily="34" charset="0"/>
              </a:rPr>
              <a:t>   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>
                <a:latin typeface="HP001 4 hàng" panose="020B0603050302020204" pitchFamily="34" charset="0"/>
              </a:rPr>
              <a:t>          Tiếng Việt</a:t>
            </a:r>
            <a:endParaRPr lang="en-US" altLang="en-US" sz="3000" b="1" dirty="0">
              <a:latin typeface="HP001 4 hàng" panose="020B0603050302020204" pitchFamily="34" charset="0"/>
            </a:endParaRPr>
          </a:p>
          <a:p>
            <a:r>
              <a:rPr lang="en-US" altLang="en-US" sz="3000" b="1" dirty="0">
                <a:latin typeface="HP001 4 hàng" panose="020B0603050302020204" pitchFamily="34" charset="0"/>
              </a:rPr>
              <a:t> </a:t>
            </a:r>
            <a:endParaRPr lang="en-US" altLang="en-US" sz="3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58490" y="1701076"/>
            <a:ext cx="87855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>
                <a:latin typeface="HP001 4 hàng" panose="020B0603050302020204" pitchFamily="34" charset="0"/>
              </a:rPr>
              <a:t>    </a:t>
            </a:r>
            <a:r>
              <a:rPr lang="en-US" altLang="en-US" sz="3000" b="1">
                <a:latin typeface="HP001 4 hàng" panose="020B0603050302020204" pitchFamily="34" charset="0"/>
              </a:rPr>
              <a:t> </a:t>
            </a:r>
            <a:r>
              <a:rPr lang="en-US" altLang="en-US" sz="3000" b="1">
                <a:latin typeface="HP001 4 hàng" panose="020B0603050302020204" pitchFamily="34" charset="0"/>
              </a:rPr>
              <a:t>  Bài 15: Cuốn sách của em (Tiết 1+2)/63</a:t>
            </a:r>
            <a:endParaRPr lang="en-US" altLang="en-US" sz="3000" b="1" dirty="0">
              <a:latin typeface="HP001 4 hàng" panose="020B0603050302020204" pitchFamily="34" charset="0"/>
            </a:endParaRPr>
          </a:p>
          <a:p>
            <a:pPr lvl="0"/>
            <a:endParaRPr lang="en-US" altLang="en-US" sz="3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B163A8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96"/>
          <a:stretch/>
        </p:blipFill>
        <p:spPr>
          <a:xfrm>
            <a:off x="2675193" y="1093684"/>
            <a:ext cx="3606800" cy="370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1961" y="1133667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04363" y="1400873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974231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par>
              <p:cTn id="9"/>
            </p:par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964399" y="243629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2787021" y="23803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77125" y="1100137"/>
            <a:ext cx="6388018" cy="1143000"/>
            <a:chOff x="-264304" y="1034870"/>
            <a:chExt cx="6388018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166934" y="1034870"/>
              <a:ext cx="5743334" cy="114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264304" y="1295761"/>
              <a:ext cx="6388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 Gần jực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</a:t>
              </a:r>
              <a:r>
                <a:rPr lang="el-GR" sz="2800" dirty="0">
                  <a:latin typeface="HP001 4 hàng" panose="020B0603050302020204" pitchFamily="34" charset="0"/>
                </a:rPr>
                <a:t>Α΄</a:t>
              </a:r>
              <a:r>
                <a:rPr lang="vi-VN" sz="2800" dirty="0">
                  <a:latin typeface="HP001 4 hàng" panose="020B0603050302020204" pitchFamily="34" charset="0"/>
                </a:rPr>
                <a:t>n, gần </a:t>
              </a:r>
              <a:r>
                <a:rPr lang="el-GR" sz="2800" dirty="0">
                  <a:latin typeface="HP001 4 hàng" panose="020B0603050302020204" pitchFamily="34" charset="0"/>
                </a:rPr>
                <a:t>Α˝</a:t>
              </a:r>
              <a:r>
                <a:rPr lang="vi-VN" sz="2800" dirty="0">
                  <a:latin typeface="HP001 4 hàng" panose="020B0603050302020204" pitchFamily="34" charset="0"/>
                </a:rPr>
                <a:t>n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sáng.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68299" y="1401455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74097" y="620409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17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1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2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9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4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5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61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6284" y="405293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sp>
        <p:nvSpPr>
          <p:cNvPr id="3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8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3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0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4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53981" y="627182"/>
            <a:ext cx="1613647" cy="598517"/>
            <a:chOff x="369343" y="604151"/>
            <a:chExt cx="1613647" cy="59851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82396" y="604151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47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296" t="23367" r="48459" b="51547"/>
          <a:stretch/>
        </p:blipFill>
        <p:spPr>
          <a:xfrm>
            <a:off x="1657058" y="1546094"/>
            <a:ext cx="2970725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635" t="24197" r="22120" b="51383"/>
          <a:stretch/>
        </p:blipFill>
        <p:spPr>
          <a:xfrm>
            <a:off x="4639152" y="1550282"/>
            <a:ext cx="2970724" cy="1554080"/>
          </a:xfrm>
          <a:prstGeom prst="roundRect">
            <a:avLst>
              <a:gd name="adj" fmla="val 13047"/>
            </a:avLst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860" t="57590" r="47992" b="17324"/>
          <a:stretch/>
        </p:blipFill>
        <p:spPr>
          <a:xfrm>
            <a:off x="1838328" y="3172255"/>
            <a:ext cx="2846573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542" t="57920" r="23629" b="17660"/>
          <a:stretch/>
        </p:blipFill>
        <p:spPr>
          <a:xfrm>
            <a:off x="4600050" y="3195492"/>
            <a:ext cx="2810403" cy="1554080"/>
          </a:xfrm>
          <a:prstGeom prst="roundRect">
            <a:avLst>
              <a:gd name="adj" fmla="val 13047"/>
            </a:avLst>
          </a:prstGeom>
        </p:spPr>
      </p:pic>
      <p:sp>
        <p:nvSpPr>
          <p:cNvPr id="53" name="TextBox 52"/>
          <p:cNvSpPr txBox="1"/>
          <p:nvPr/>
        </p:nvSpPr>
        <p:spPr>
          <a:xfrm>
            <a:off x="1897390" y="98512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UTM Avo" panose="02040603050506020204" pitchFamily="18" charset="0"/>
              </a:rPr>
              <a:t>(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i="1" dirty="0">
                <a:latin typeface="UTM Avo" panose="02040603050506020204" pitchFamily="18" charset="0"/>
              </a:rPr>
              <a:t>100 </a:t>
            </a:r>
            <a:r>
              <a:rPr lang="en-US" i="1" dirty="0" err="1">
                <a:latin typeface="UTM Avo" panose="02040603050506020204" pitchFamily="18" charset="0"/>
              </a:rPr>
              <a:t>truyện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ngụ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ngôn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về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đạo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đức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2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5994" y="367725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Họa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mi,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vẹt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quạ</a:t>
            </a:r>
            <a:endParaRPr lang="en-US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52600" y="971550"/>
            <a:ext cx="5815784" cy="3886200"/>
            <a:chOff x="609600" y="971550"/>
            <a:chExt cx="5815784" cy="3886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541" t="23865" r="22214" b="8355"/>
            <a:stretch/>
          </p:blipFill>
          <p:spPr>
            <a:xfrm>
              <a:off x="3591697" y="971550"/>
              <a:ext cx="2676525" cy="3886200"/>
            </a:xfrm>
            <a:prstGeom prst="roundRect">
              <a:avLst>
                <a:gd name="adj" fmla="val 13047"/>
              </a:avLst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296" t="23367" r="48459" b="8853"/>
            <a:stretch/>
          </p:blipFill>
          <p:spPr>
            <a:xfrm>
              <a:off x="609600" y="971550"/>
              <a:ext cx="2676525" cy="3886200"/>
            </a:xfrm>
            <a:prstGeom prst="roundRect">
              <a:avLst>
                <a:gd name="adj" fmla="val 11268"/>
              </a:avLst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47726" y="2419350"/>
              <a:ext cx="2352674" cy="390525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Họa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mi,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vẹt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nói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nhau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396434" y="2319338"/>
              <a:ext cx="3028950" cy="519112"/>
            </a:xfrm>
            <a:prstGeom prst="roundRect">
              <a:avLst>
                <a:gd name="adj" fmla="val 22172"/>
              </a:avLst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UTM Avo" panose="02040603050506020204" pitchFamily="18" charset="0"/>
                </a:rPr>
                <a:t>Họa mi, vẹt và quạ đến gặp chim hoàng anh vì chuyện gì?</a:t>
              </a:r>
              <a:endParaRPr lang="en-US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7726" y="4371975"/>
              <a:ext cx="2352674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Vì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sao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bỏ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bay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đi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06395" y="4333875"/>
              <a:ext cx="2209028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kết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thúc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1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4097" y="620409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9320" y="2255431"/>
            <a:ext cx="2036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giả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xuất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bản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4908758" y="1420524"/>
            <a:ext cx="2421403" cy="3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6622236" y="1390558"/>
            <a:ext cx="707922" cy="4410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45" idx="2"/>
          </p:cNvCxnSpPr>
          <p:nvPr/>
        </p:nvCxnSpPr>
        <p:spPr>
          <a:xfrm flipH="1">
            <a:off x="3237274" y="1611077"/>
            <a:ext cx="3384965" cy="101413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5352892" y="2272838"/>
            <a:ext cx="1691067" cy="131304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8" idx="2"/>
          </p:cNvCxnSpPr>
          <p:nvPr/>
        </p:nvCxnSpPr>
        <p:spPr>
          <a:xfrm flipH="1">
            <a:off x="3237271" y="2929357"/>
            <a:ext cx="2115618" cy="24646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6275442" y="4247642"/>
            <a:ext cx="768517" cy="53537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61" idx="2"/>
          </p:cNvCxnSpPr>
          <p:nvPr/>
        </p:nvCxnSpPr>
        <p:spPr>
          <a:xfrm flipH="1" flipV="1">
            <a:off x="3787877" y="3775587"/>
            <a:ext cx="2487562" cy="7397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 uiExpand="1" build="p"/>
      <p:bldP spid="45" grpId="0" animBg="1"/>
      <p:bldP spid="58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287270" y="1390822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97" y="3268603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2574097" y="620409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61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2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63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5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66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3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94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8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99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05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66523" y="1099354"/>
            <a:ext cx="6375835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>
                <a:latin typeface="UTM Avo" panose="02040603050506020204" pitchFamily="18" charset="0"/>
              </a:rPr>
              <a:t>     </a:t>
            </a:r>
            <a:r>
              <a:rPr lang="en-US" b="1">
                <a:latin typeface="+mn-lt"/>
              </a:rPr>
              <a:t>Mỗi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hàng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chữ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khoảng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giữa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chứa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đựng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nhiều</a:t>
            </a:r>
            <a:r>
              <a:rPr lang="en-US" b="1" dirty="0">
                <a:latin typeface="+mn-lt"/>
              </a:rPr>
              <a:t> ý </a:t>
            </a:r>
            <a:r>
              <a:rPr lang="en-US" b="1" dirty="0" err="1">
                <a:latin typeface="+mn-lt"/>
              </a:rPr>
              <a:t>nghĩa</a:t>
            </a:r>
            <a:r>
              <a:rPr lang="en-US" b="1" dirty="0">
                <a:latin typeface="+mn-lt"/>
              </a:rPr>
              <a:t>. Qua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về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gì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Người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xuất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bản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xuất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bản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dưới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Phần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hiện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chính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vị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trí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chúng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trong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ngay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trang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cũng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cuối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Mỗi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đọc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mới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đừng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quên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những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này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nhé</a:t>
            </a:r>
            <a:r>
              <a:rPr lang="en-US" b="1" dirty="0">
                <a:latin typeface="+mn-lt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2361105" y="460496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78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9951" y="521600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66523" y="1099354"/>
            <a:ext cx="63758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>
                <a:latin typeface="+mn-lt"/>
              </a:rPr>
              <a:t>     </a:t>
            </a:r>
            <a:r>
              <a:rPr lang="en-US" b="1">
                <a:latin typeface="+mn-lt"/>
              </a:rPr>
              <a:t>Mỗi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cuốn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sách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hàng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chữ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khoảng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giữa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chứa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đựng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nhiều</a:t>
            </a:r>
            <a:r>
              <a:rPr lang="en-US" b="1" dirty="0">
                <a:latin typeface="+mn-lt"/>
              </a:rPr>
              <a:t> ý </a:t>
            </a:r>
            <a:r>
              <a:rPr lang="en-US" b="1" dirty="0" err="1">
                <a:latin typeface="+mn-lt"/>
              </a:rPr>
              <a:t>nghĩa</a:t>
            </a:r>
            <a:r>
              <a:rPr lang="en-US" b="1" dirty="0">
                <a:latin typeface="+mn-lt"/>
              </a:rPr>
              <a:t>. Qua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về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gì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Người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nhà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xuất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bản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xuất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bản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dưới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Phần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mục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lục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hiện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chính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vị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trí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chúng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trong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ngay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trang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cũng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cuối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Mỗi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đọc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mới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đừng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quên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những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này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nhé</a:t>
            </a:r>
            <a:r>
              <a:rPr lang="en-US" b="1" dirty="0">
                <a:latin typeface="+mn-lt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latin typeface="+mn-lt"/>
              </a:rPr>
              <a:t>          (</a:t>
            </a:r>
            <a:r>
              <a:rPr lang="en-US" b="1" dirty="0" err="1">
                <a:latin typeface="+mn-lt"/>
              </a:rPr>
              <a:t>Nhật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Huy</a:t>
            </a:r>
            <a:r>
              <a:rPr lang="en-US" b="1" dirty="0">
                <a:latin typeface="+mn-lt"/>
              </a:rPr>
              <a:t>)  </a:t>
            </a:r>
            <a:endParaRPr lang="vi-VN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2361105" y="460496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78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9951" y="521600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41592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66523" y="1099354"/>
            <a:ext cx="63758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>
                <a:latin typeface="+mn-lt"/>
              </a:rPr>
              <a:t>     </a:t>
            </a:r>
            <a:r>
              <a:rPr lang="en-US" b="1" smtClean="0">
                <a:latin typeface="+mn-lt"/>
              </a:rPr>
              <a:t>Mỗi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cuốn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sách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hàng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chữ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khoảng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giữa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chứa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đựng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nhiều</a:t>
            </a:r>
            <a:r>
              <a:rPr lang="en-US" b="1" dirty="0">
                <a:latin typeface="+mn-lt"/>
              </a:rPr>
              <a:t> ý </a:t>
            </a:r>
            <a:r>
              <a:rPr lang="en-US" b="1" dirty="0" err="1">
                <a:latin typeface="+mn-lt"/>
              </a:rPr>
              <a:t>nghĩa</a:t>
            </a:r>
            <a:r>
              <a:rPr lang="en-US" b="1" dirty="0">
                <a:latin typeface="+mn-lt"/>
              </a:rPr>
              <a:t>. Qua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về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gì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Người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nhà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xuất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bản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xuất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bản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dưới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Phần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mục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lục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hiện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chính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vị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trí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chúng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trong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ngay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trang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cũng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cuối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Mỗi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đọc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mới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đừng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quên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những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này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nhé</a:t>
            </a:r>
            <a:r>
              <a:rPr lang="en-US" b="1" dirty="0">
                <a:latin typeface="+mn-lt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latin typeface="+mn-lt"/>
              </a:rPr>
              <a:t>          (</a:t>
            </a:r>
            <a:r>
              <a:rPr lang="en-US" b="1" dirty="0" err="1">
                <a:latin typeface="+mn-lt"/>
              </a:rPr>
              <a:t>Nhật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Huy</a:t>
            </a:r>
            <a:r>
              <a:rPr lang="en-US" b="1" dirty="0">
                <a:latin typeface="+mn-lt"/>
              </a:rPr>
              <a:t>)  </a:t>
            </a:r>
            <a:endParaRPr lang="vi-VN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2361105" y="460496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78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9951" y="521600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21" y="1200057"/>
            <a:ext cx="30477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78" y="2114525"/>
            <a:ext cx="28800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33" y="3428828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557" y="1831560"/>
            <a:ext cx="7644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 </a:t>
            </a:r>
            <a:r>
              <a:rPr lang="en-US" sz="2400" smtClean="0"/>
              <a:t>   Mỗi </a:t>
            </a:r>
            <a:r>
              <a:rPr lang="en-US" sz="2400">
                <a:solidFill>
                  <a:schemeClr val="tx1"/>
                </a:solidFill>
              </a:rPr>
              <a:t>cuốn sách </a:t>
            </a:r>
            <a:r>
              <a:rPr lang="en-US" sz="2400"/>
              <a:t>có một tên gọi. Tên sách là hàng chữ lớn ở khoảng giữa bìa sách, thường chứa đựng rất nhiều ý nghĩa. Qua tên sách, em có thể biết được sách viết về điều gì.</a:t>
            </a:r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944961" y="857099"/>
            <a:ext cx="536582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08" y="1930262"/>
            <a:ext cx="304770" cy="28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64462" y="3562926"/>
            <a:ext cx="5742170" cy="923330"/>
            <a:chOff x="550605" y="1415532"/>
            <a:chExt cx="5742170" cy="9233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686364" y="1415532"/>
              <a:ext cx="5606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Tên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hàng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chữ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lớn</a:t>
              </a:r>
              <a:r>
                <a:rPr lang="en-US" sz="1800" dirty="0">
                  <a:latin typeface="UTM Avo" panose="02040603050506020204" pitchFamily="18" charset="0"/>
                </a:rPr>
                <a:t> ở </a:t>
              </a:r>
              <a:r>
                <a:rPr lang="en-US" sz="1800" dirty="0" err="1">
                  <a:latin typeface="UTM Avo" panose="02040603050506020204" pitchFamily="18" charset="0"/>
                </a:rPr>
                <a:t>khoảng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giữa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bìa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chứa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đựng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rất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nhiều</a:t>
              </a:r>
              <a:r>
                <a:rPr lang="en-US" sz="1800" dirty="0">
                  <a:latin typeface="UTM Avo" panose="02040603050506020204" pitchFamily="18" charset="0"/>
                </a:rPr>
                <a:t> ý </a:t>
              </a:r>
              <a:r>
                <a:rPr lang="en-US" sz="1800" dirty="0" err="1">
                  <a:latin typeface="UTM Avo" panose="02040603050506020204" pitchFamily="18" charset="0"/>
                </a:rPr>
                <a:t>nghĩa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8" name="Straight Connector 7"/>
          <p:cNvCxnSpPr/>
          <p:nvPr/>
        </p:nvCxnSpPr>
        <p:spPr>
          <a:xfrm flipH="1">
            <a:off x="5486085" y="405593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724166" y="4070186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49970" y="3663420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930370" y="3664516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38712" y="4062511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6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5233" y="1452253"/>
            <a:ext cx="76617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/>
              <a:t>     Người </a:t>
            </a:r>
            <a:r>
              <a:rPr lang="en-US" sz="2000"/>
              <a:t>viết cuốn sách được gọi là tác giả. Tên tác giả thường được ghi vào phía trên của bìa sách.</a:t>
            </a:r>
          </a:p>
          <a:p>
            <a:pPr algn="just">
              <a:lnSpc>
                <a:spcPct val="150000"/>
              </a:lnSpc>
            </a:pPr>
            <a:r>
              <a:rPr lang="en-US" sz="2000"/>
              <a:t>     Nơi các cuốn sách ra đời được gọi là </a:t>
            </a:r>
            <a:r>
              <a:rPr lang="en-US" sz="2000">
                <a:solidFill>
                  <a:schemeClr val="tx1"/>
                </a:solidFill>
              </a:rPr>
              <a:t>nhà xuất bản</a:t>
            </a:r>
            <a:r>
              <a:rPr lang="en-US" sz="2000"/>
              <a:t>. Tên nhà xuất bản thường được ghi ở phía dưới bìa sách.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23" y="1574404"/>
            <a:ext cx="288000" cy="3129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96747" y="3664664"/>
            <a:ext cx="5996762" cy="507831"/>
            <a:chOff x="253747" y="3536841"/>
            <a:chExt cx="5996762" cy="5078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253747" y="3536841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>
                  <a:latin typeface="UTM Avo" panose="02040603050506020204" pitchFamily="18" charset="0"/>
                </a:rPr>
                <a:t>     </a:t>
              </a:r>
              <a:r>
                <a:rPr lang="en-US" sz="1800" smtClean="0">
                  <a:latin typeface="UTM Avo" panose="02040603050506020204" pitchFamily="18" charset="0"/>
                </a:rPr>
                <a:t>- tác </a:t>
              </a:r>
              <a:r>
                <a:rPr lang="en-US" sz="1800" dirty="0" err="1">
                  <a:latin typeface="UTM Avo" panose="02040603050506020204" pitchFamily="18" charset="0"/>
                </a:rPr>
                <a:t>giả</a:t>
              </a:r>
              <a:endParaRPr lang="vi-VN" sz="1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476863" y="3703767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485202" y="3664665"/>
            <a:ext cx="45156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1498233" y="4031819"/>
            <a:ext cx="59967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xuất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bản</a:t>
            </a:r>
            <a:endParaRPr lang="vi-VN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070219" y="4026670"/>
            <a:ext cx="47120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1595283" y="4190468"/>
            <a:ext cx="233916" cy="2339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437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1325</Words>
  <Application>Microsoft Office PowerPoint</Application>
  <PresentationFormat>On-screen Show (16:9)</PresentationFormat>
  <Paragraphs>127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HP001 5 hàng</vt:lpstr>
      <vt:lpstr>Wingdings</vt:lpstr>
      <vt:lpstr>Montserrat</vt:lpstr>
      <vt:lpstr>Kalam</vt:lpstr>
      <vt:lpstr>HP001 4 hàng</vt:lpstr>
      <vt:lpstr>UTM Cookies</vt:lpstr>
      <vt:lpstr>UTM Avo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88</cp:revision>
  <dcterms:modified xsi:type="dcterms:W3CDTF">2021-10-24T01:49:55Z</dcterms:modified>
</cp:coreProperties>
</file>