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10" r:id="rId5"/>
    <p:sldMasterId id="2147483734" r:id="rId6"/>
    <p:sldMasterId id="2147483736" r:id="rId7"/>
    <p:sldMasterId id="2147483772" r:id="rId8"/>
  </p:sldMasterIdLst>
  <p:notesMasterIdLst>
    <p:notesMasterId r:id="rId48"/>
  </p:notesMasterIdLst>
  <p:sldIdLst>
    <p:sldId id="270" r:id="rId9"/>
    <p:sldId id="271" r:id="rId10"/>
    <p:sldId id="258" r:id="rId11"/>
    <p:sldId id="257" r:id="rId12"/>
    <p:sldId id="266" r:id="rId13"/>
    <p:sldId id="268" r:id="rId14"/>
    <p:sldId id="267" r:id="rId15"/>
    <p:sldId id="272" r:id="rId16"/>
    <p:sldId id="273" r:id="rId17"/>
    <p:sldId id="506" r:id="rId18"/>
    <p:sldId id="508" r:id="rId19"/>
    <p:sldId id="509" r:id="rId20"/>
    <p:sldId id="304" r:id="rId21"/>
    <p:sldId id="523" r:id="rId22"/>
    <p:sldId id="525" r:id="rId23"/>
    <p:sldId id="325" r:id="rId24"/>
    <p:sldId id="276" r:id="rId25"/>
    <p:sldId id="279" r:id="rId26"/>
    <p:sldId id="280" r:id="rId27"/>
    <p:sldId id="282" r:id="rId28"/>
    <p:sldId id="511" r:id="rId29"/>
    <p:sldId id="512" r:id="rId30"/>
    <p:sldId id="285" r:id="rId31"/>
    <p:sldId id="527" r:id="rId32"/>
    <p:sldId id="286" r:id="rId33"/>
    <p:sldId id="521" r:id="rId34"/>
    <p:sldId id="522" r:id="rId35"/>
    <p:sldId id="514" r:id="rId36"/>
    <p:sldId id="515" r:id="rId37"/>
    <p:sldId id="516" r:id="rId38"/>
    <p:sldId id="328" r:id="rId39"/>
    <p:sldId id="528" r:id="rId40"/>
    <p:sldId id="524" r:id="rId41"/>
    <p:sldId id="487" r:id="rId42"/>
    <p:sldId id="517" r:id="rId43"/>
    <p:sldId id="519" r:id="rId44"/>
    <p:sldId id="526" r:id="rId45"/>
    <p:sldId id="298" r:id="rId46"/>
    <p:sldId id="27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2" d="100"/>
          <a:sy n="42" d="100"/>
        </p:scale>
        <p:origin x="48"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062E-B235-4605-81C9-0F86DC032F2A}" type="datetimeFigureOut">
              <a:rPr lang="en-US" smtClean="0"/>
              <a:t>26/1/2022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B003-E639-4AA7-A0B3-974266FCA134}" type="slidenum">
              <a:rPr lang="en-US" smtClean="0"/>
              <a:t>‹#›</a:t>
            </a:fld>
            <a:endParaRPr lang="en-US"/>
          </a:p>
        </p:txBody>
      </p:sp>
    </p:spTree>
    <p:extLst>
      <p:ext uri="{BB962C8B-B14F-4D97-AF65-F5344CB8AC3E}">
        <p14:creationId xmlns:p14="http://schemas.microsoft.com/office/powerpoint/2010/main" val="95177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extLst>
      <p:ext uri="{BB962C8B-B14F-4D97-AF65-F5344CB8AC3E}">
        <p14:creationId xmlns:p14="http://schemas.microsoft.com/office/powerpoint/2010/main" val="347581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09170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01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8013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92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0434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0163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488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33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596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926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14</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96982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526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47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51892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96430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26/1/2022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4668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26/1/2022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3658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26/1/2022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0496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26/1/2022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3441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26/1/2022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305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26/1/2022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3240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26/1/2022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143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26/1/2022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2107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436170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26/1/2022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9888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26/1/2022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8342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26/1/2022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24963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89354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3998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125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46388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26/1/2022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95018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9364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448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197202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7069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756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9409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07365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390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94392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4209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679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2120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32770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26/1/2022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91167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28181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3067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4940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81629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66675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58510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1027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8717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46186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9193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26/1/2022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36928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26/1/2022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3231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26/1/2022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9890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26/1/2022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2668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26/1/2022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26390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26/1/2022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6383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26/1/2022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36718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38151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01611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755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143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26/1/2022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27840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031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476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254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093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2243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284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90361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44478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180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75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26/1/2022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37633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28579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96234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02300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26/1/2022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847646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26/1/2022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10152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26/1/2022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040807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26/1/2022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19596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4797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89259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68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26/1/2022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891446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99769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26/1/2022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0569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26/1/2022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55051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26/1/2022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92518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26/1/2022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6353431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564618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26/1/2022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2560326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296039"/>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5528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26/1/2022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42722710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3.png"/><Relationship Id="rId18" Type="http://schemas.openxmlformats.org/officeDocument/2006/relationships/image" Target="../media/image16.png"/><Relationship Id="rId3" Type="http://schemas.microsoft.com/office/2007/relationships/media" Target="../media/media3.mp3"/><Relationship Id="rId21" Type="http://schemas.openxmlformats.org/officeDocument/2006/relationships/image" Target="../media/image18.png"/><Relationship Id="rId7" Type="http://schemas.microsoft.com/office/2007/relationships/media" Target="../media/media5.mp3"/><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image" Target="../media/image17.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jpg"/><Relationship Id="rId5" Type="http://schemas.microsoft.com/office/2007/relationships/media" Target="../media/media4.mp3"/><Relationship Id="rId15" Type="http://schemas.openxmlformats.org/officeDocument/2006/relationships/image" Target="../media/image14.png"/><Relationship Id="rId10" Type="http://schemas.openxmlformats.org/officeDocument/2006/relationships/notesSlide" Target="../notesSlides/notesSlide1.xml"/><Relationship Id="rId19"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3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19.jpg"/><Relationship Id="rId19"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48.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4.png"/><Relationship Id="rId18" Type="http://schemas.openxmlformats.org/officeDocument/2006/relationships/image" Target="../media/image67.gif"/><Relationship Id="rId26" Type="http://schemas.microsoft.com/office/2007/relationships/hdphoto" Target="../media/hdphoto11.wdp"/><Relationship Id="rId3" Type="http://schemas.openxmlformats.org/officeDocument/2006/relationships/image" Target="../media/image58.png"/><Relationship Id="rId21" Type="http://schemas.openxmlformats.org/officeDocument/2006/relationships/image" Target="../media/image69.png"/><Relationship Id="rId7" Type="http://schemas.openxmlformats.org/officeDocument/2006/relationships/image" Target="../media/image60.png"/><Relationship Id="rId12" Type="http://schemas.openxmlformats.org/officeDocument/2006/relationships/image" Target="../media/image63.gif"/><Relationship Id="rId17" Type="http://schemas.openxmlformats.org/officeDocument/2006/relationships/image" Target="../media/image66.png"/><Relationship Id="rId25" Type="http://schemas.openxmlformats.org/officeDocument/2006/relationships/image" Target="../media/image71.png"/><Relationship Id="rId2" Type="http://schemas.openxmlformats.org/officeDocument/2006/relationships/image" Target="../media/image57.gif"/><Relationship Id="rId16" Type="http://schemas.microsoft.com/office/2007/relationships/hdphoto" Target="../media/hdphoto7.wdp"/><Relationship Id="rId20" Type="http://schemas.microsoft.com/office/2007/relationships/hdphoto" Target="../media/hdphoto8.wdp"/><Relationship Id="rId29" Type="http://schemas.openxmlformats.org/officeDocument/2006/relationships/image" Target="../media/image73.gif"/><Relationship Id="rId1" Type="http://schemas.openxmlformats.org/officeDocument/2006/relationships/slideLayout" Target="../slideLayouts/slideLayout71.xml"/><Relationship Id="rId6" Type="http://schemas.microsoft.com/office/2007/relationships/hdphoto" Target="../media/hdphoto3.wdp"/><Relationship Id="rId11" Type="http://schemas.openxmlformats.org/officeDocument/2006/relationships/image" Target="../media/image62.gif"/><Relationship Id="rId24" Type="http://schemas.microsoft.com/office/2007/relationships/hdphoto" Target="../media/hdphoto10.wdp"/><Relationship Id="rId5" Type="http://schemas.openxmlformats.org/officeDocument/2006/relationships/image" Target="../media/image59.png"/><Relationship Id="rId15" Type="http://schemas.openxmlformats.org/officeDocument/2006/relationships/image" Target="../media/image65.png"/><Relationship Id="rId23" Type="http://schemas.openxmlformats.org/officeDocument/2006/relationships/image" Target="../media/image70.png"/><Relationship Id="rId28" Type="http://schemas.microsoft.com/office/2007/relationships/hdphoto" Target="../media/hdphoto12.wdp"/><Relationship Id="rId10" Type="http://schemas.microsoft.com/office/2007/relationships/hdphoto" Target="../media/hdphoto5.wdp"/><Relationship Id="rId19" Type="http://schemas.openxmlformats.org/officeDocument/2006/relationships/image" Target="../media/image68.png"/><Relationship Id="rId31"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61.png"/><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72.png"/><Relationship Id="rId30"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20.jpg"/><Relationship Id="rId19"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48" y="76198"/>
            <a:ext cx="3962402" cy="396240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5925" y="4240868"/>
            <a:ext cx="1265902" cy="6930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1426" y="5201260"/>
            <a:ext cx="116583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LẤY KẸO CHO ẾCH XANH</a:t>
            </a:r>
          </a:p>
        </p:txBody>
      </p:sp>
      <p:pic>
        <p:nvPicPr>
          <p:cNvPr id="3" name="Cut The Rope Magic Sound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84367" y="5158730"/>
            <a:ext cx="609600" cy="609600"/>
          </a:xfrm>
          <a:prstGeom prst="rect">
            <a:avLst/>
          </a:prstGeom>
        </p:spPr>
      </p:pic>
    </p:spTree>
    <p:extLst>
      <p:ext uri="{BB962C8B-B14F-4D97-AF65-F5344CB8AC3E}">
        <p14:creationId xmlns:p14="http://schemas.microsoft.com/office/powerpoint/2010/main" val="3953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 xmlns:a16="http://schemas.microsoft.com/office/drawing/2014/main" id="{AB44F01F-64FB-403D-8BC3-EE4DB1671F6A}"/>
              </a:ext>
            </a:extLst>
          </p:cNvPr>
          <p:cNvSpPr/>
          <p:nvPr/>
        </p:nvSpPr>
        <p:spPr>
          <a:xfrm>
            <a:off x="9261074" y="5828207"/>
            <a:ext cx="2719140" cy="102979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552394" y="111175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34" name="TextBox 33"/>
          <p:cNvSpPr txBox="1"/>
          <p:nvPr/>
        </p:nvSpPr>
        <p:spPr>
          <a:xfrm>
            <a:off x="552394" y="360507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35" name="TextBox 34"/>
          <p:cNvSpPr txBox="1"/>
          <p:nvPr/>
        </p:nvSpPr>
        <p:spPr>
          <a:xfrm>
            <a:off x="6256428" y="1082866"/>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36" name="TextBox 35"/>
          <p:cNvSpPr txBox="1"/>
          <p:nvPr/>
        </p:nvSpPr>
        <p:spPr>
          <a:xfrm>
            <a:off x="6478551" y="3484274"/>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cxnSp>
        <p:nvCxnSpPr>
          <p:cNvPr id="37" name="Straight Connector 36">
            <a:extLst>
              <a:ext uri="{FF2B5EF4-FFF2-40B4-BE49-F238E27FC236}">
                <a16:creationId xmlns="" xmlns:a16="http://schemas.microsoft.com/office/drawing/2014/main" id="{44623003-392C-4CA6-84A2-08F3B203A94E}"/>
              </a:ext>
            </a:extLst>
          </p:cNvPr>
          <p:cNvCxnSpPr/>
          <p:nvPr/>
        </p:nvCxnSpPr>
        <p:spPr>
          <a:xfrm flipH="1">
            <a:off x="4843026"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44623003-392C-4CA6-84A2-08F3B203A94E}"/>
              </a:ext>
            </a:extLst>
          </p:cNvPr>
          <p:cNvCxnSpPr/>
          <p:nvPr/>
        </p:nvCxnSpPr>
        <p:spPr>
          <a:xfrm flipH="1">
            <a:off x="4161708" y="174038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44623003-392C-4CA6-84A2-08F3B203A94E}"/>
              </a:ext>
            </a:extLst>
          </p:cNvPr>
          <p:cNvCxnSpPr/>
          <p:nvPr/>
        </p:nvCxnSpPr>
        <p:spPr>
          <a:xfrm flipH="1">
            <a:off x="4896811" y="22793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44623003-392C-4CA6-84A2-08F3B203A94E}"/>
              </a:ext>
            </a:extLst>
          </p:cNvPr>
          <p:cNvCxnSpPr/>
          <p:nvPr/>
        </p:nvCxnSpPr>
        <p:spPr>
          <a:xfrm flipH="1">
            <a:off x="45739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44623003-392C-4CA6-84A2-08F3B203A94E}"/>
              </a:ext>
            </a:extLst>
          </p:cNvPr>
          <p:cNvCxnSpPr/>
          <p:nvPr/>
        </p:nvCxnSpPr>
        <p:spPr>
          <a:xfrm flipH="1">
            <a:off x="46501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4623003-392C-4CA6-84A2-08F3B203A94E}"/>
              </a:ext>
            </a:extLst>
          </p:cNvPr>
          <p:cNvCxnSpPr/>
          <p:nvPr/>
        </p:nvCxnSpPr>
        <p:spPr>
          <a:xfrm flipH="1">
            <a:off x="5628366" y="362166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44623003-392C-4CA6-84A2-08F3B203A94E}"/>
              </a:ext>
            </a:extLst>
          </p:cNvPr>
          <p:cNvCxnSpPr/>
          <p:nvPr/>
        </p:nvCxnSpPr>
        <p:spPr>
          <a:xfrm flipH="1">
            <a:off x="5210576" y="419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44623003-392C-4CA6-84A2-08F3B203A94E}"/>
              </a:ext>
            </a:extLst>
          </p:cNvPr>
          <p:cNvCxnSpPr/>
          <p:nvPr/>
        </p:nvCxnSpPr>
        <p:spPr>
          <a:xfrm flipH="1">
            <a:off x="4573948" y="47206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44623003-392C-4CA6-84A2-08F3B203A94E}"/>
              </a:ext>
            </a:extLst>
          </p:cNvPr>
          <p:cNvCxnSpPr/>
          <p:nvPr/>
        </p:nvCxnSpPr>
        <p:spPr>
          <a:xfrm flipH="1">
            <a:off x="5067141"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44623003-392C-4CA6-84A2-08F3B203A94E}"/>
              </a:ext>
            </a:extLst>
          </p:cNvPr>
          <p:cNvCxnSpPr/>
          <p:nvPr/>
        </p:nvCxnSpPr>
        <p:spPr>
          <a:xfrm flipH="1">
            <a:off x="5154345"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44623003-392C-4CA6-84A2-08F3B203A94E}"/>
              </a:ext>
            </a:extLst>
          </p:cNvPr>
          <p:cNvCxnSpPr/>
          <p:nvPr/>
        </p:nvCxnSpPr>
        <p:spPr>
          <a:xfrm flipH="1">
            <a:off x="10414588"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44623003-392C-4CA6-84A2-08F3B203A94E}"/>
              </a:ext>
            </a:extLst>
          </p:cNvPr>
          <p:cNvCxnSpPr/>
          <p:nvPr/>
        </p:nvCxnSpPr>
        <p:spPr>
          <a:xfrm flipH="1">
            <a:off x="10387492" y="17969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44623003-392C-4CA6-84A2-08F3B203A94E}"/>
              </a:ext>
            </a:extLst>
          </p:cNvPr>
          <p:cNvCxnSpPr/>
          <p:nvPr/>
        </p:nvCxnSpPr>
        <p:spPr>
          <a:xfrm flipH="1">
            <a:off x="11073494" y="22795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44623003-392C-4CA6-84A2-08F3B203A94E}"/>
              </a:ext>
            </a:extLst>
          </p:cNvPr>
          <p:cNvCxnSpPr/>
          <p:nvPr/>
        </p:nvCxnSpPr>
        <p:spPr>
          <a:xfrm flipH="1">
            <a:off x="10997294" y="283660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44623003-392C-4CA6-84A2-08F3B203A94E}"/>
              </a:ext>
            </a:extLst>
          </p:cNvPr>
          <p:cNvCxnSpPr/>
          <p:nvPr/>
        </p:nvCxnSpPr>
        <p:spPr>
          <a:xfrm flipH="1">
            <a:off x="11093506" y="283389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44623003-392C-4CA6-84A2-08F3B203A94E}"/>
              </a:ext>
            </a:extLst>
          </p:cNvPr>
          <p:cNvCxnSpPr/>
          <p:nvPr/>
        </p:nvCxnSpPr>
        <p:spPr>
          <a:xfrm flipH="1">
            <a:off x="10742438" y="36050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44623003-392C-4CA6-84A2-08F3B203A94E}"/>
              </a:ext>
            </a:extLst>
          </p:cNvPr>
          <p:cNvCxnSpPr/>
          <p:nvPr/>
        </p:nvCxnSpPr>
        <p:spPr>
          <a:xfrm flipH="1">
            <a:off x="10780538" y="426332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44623003-392C-4CA6-84A2-08F3B203A94E}"/>
              </a:ext>
            </a:extLst>
          </p:cNvPr>
          <p:cNvCxnSpPr/>
          <p:nvPr/>
        </p:nvCxnSpPr>
        <p:spPr>
          <a:xfrm flipH="1">
            <a:off x="10490788" y="47571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44623003-392C-4CA6-84A2-08F3B203A94E}"/>
              </a:ext>
            </a:extLst>
          </p:cNvPr>
          <p:cNvCxnSpPr/>
          <p:nvPr/>
        </p:nvCxnSpPr>
        <p:spPr>
          <a:xfrm flipH="1">
            <a:off x="10845330" y="53169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44623003-392C-4CA6-84A2-08F3B203A94E}"/>
              </a:ext>
            </a:extLst>
          </p:cNvPr>
          <p:cNvCxnSpPr/>
          <p:nvPr/>
        </p:nvCxnSpPr>
        <p:spPr>
          <a:xfrm flipH="1">
            <a:off x="10923557" y="53026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69488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 xmlns:a16="http://schemas.microsoft.com/office/drawing/2014/main" id="{82EE266C-03E9-4315-A85B-3446053A75A8}"/>
              </a:ext>
            </a:extLst>
          </p:cNvPr>
          <p:cNvSpPr/>
          <p:nvPr/>
        </p:nvSpPr>
        <p:spPr>
          <a:xfrm>
            <a:off x="9124838" y="5803642"/>
            <a:ext cx="2931795" cy="10543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 xmlns:a16="http://schemas.microsoft.com/office/drawing/2014/main" id="{72EBA176-382A-41D4-8969-D57B4E5593A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 xmlns:a16="http://schemas.microsoft.com/office/drawing/2014/main" id="{D186DF07-225D-4C1F-9278-D73FDE5F9D6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3040913"/>
            <a:ext cx="527050" cy="252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5713"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255264" y="962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157510" y="963839"/>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7" name="TextBox 16"/>
          <p:cNvSpPr txBox="1"/>
          <p:nvPr/>
        </p:nvSpPr>
        <p:spPr>
          <a:xfrm>
            <a:off x="1157510" y="3457155"/>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8" name="TextBox 17"/>
          <p:cNvSpPr txBox="1"/>
          <p:nvPr/>
        </p:nvSpPr>
        <p:spPr>
          <a:xfrm>
            <a:off x="7004736" y="933246"/>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9" name="TextBox 18"/>
          <p:cNvSpPr txBox="1"/>
          <p:nvPr/>
        </p:nvSpPr>
        <p:spPr>
          <a:xfrm>
            <a:off x="6873431" y="3495318"/>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pic>
        <p:nvPicPr>
          <p:cNvPr id="20" name="Picture 3">
            <a:extLst>
              <a:ext uri="{FF2B5EF4-FFF2-40B4-BE49-F238E27FC236}">
                <a16:creationId xmlns=""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82972" y="2999091"/>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3"/>
          <p:cNvSpPr txBox="1"/>
          <p:nvPr/>
        </p:nvSpPr>
        <p:spPr>
          <a:xfrm>
            <a:off x="-191058" y="1869011"/>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 Box 3"/>
          <p:cNvSpPr txBox="1"/>
          <p:nvPr/>
        </p:nvSpPr>
        <p:spPr>
          <a:xfrm>
            <a:off x="-238971" y="4349707"/>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 Box 3"/>
          <p:cNvSpPr txBox="1"/>
          <p:nvPr/>
        </p:nvSpPr>
        <p:spPr>
          <a:xfrm>
            <a:off x="5486089" y="1825798"/>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 Box 3"/>
          <p:cNvSpPr txBox="1"/>
          <p:nvPr/>
        </p:nvSpPr>
        <p:spPr>
          <a:xfrm>
            <a:off x="5670459" y="4380300"/>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89308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 xmlns:a16="http://schemas.microsoft.com/office/drawing/2014/main" id="{AB44F01F-64FB-403D-8BC3-EE4DB1671F6A}"/>
              </a:ext>
            </a:extLst>
          </p:cNvPr>
          <p:cNvSpPr/>
          <p:nvPr/>
        </p:nvSpPr>
        <p:spPr>
          <a:xfrm>
            <a:off x="10093027" y="5714891"/>
            <a:ext cx="1998345" cy="11431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892195" y="5399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07788" y="621269"/>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3406567"/>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Tree>
    <p:extLst>
      <p:ext uri="{BB962C8B-B14F-4D97-AF65-F5344CB8AC3E}">
        <p14:creationId xmlns:p14="http://schemas.microsoft.com/office/powerpoint/2010/main" val="200153381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163457"/>
            <a:ext cx="1952359" cy="646331"/>
          </a:xfrm>
          <a:prstGeom prst="rect">
            <a:avLst/>
          </a:prstGeom>
          <a:noFill/>
        </p:spPr>
        <p:txBody>
          <a:bodyPr wrap="square" rtlCol="0">
            <a:spAutoFit/>
          </a:bodyPr>
          <a:lstStyle/>
          <a:p>
            <a:r>
              <a:rPr lang="en-US" sz="3600" b="1" smtClean="0">
                <a:solidFill>
                  <a:srgbClr val="0070C0"/>
                </a:solidFill>
                <a:latin typeface="Times New Roman" panose="02020603050405020304" pitchFamily="18" charset="0"/>
                <a:cs typeface="Times New Roman" panose="02020603050405020304" pitchFamily="18" charset="0"/>
              </a:rPr>
              <a:t>Lũy tre </a:t>
            </a:r>
            <a:endParaRPr lang="en-US" sz="36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869710"/>
            <a:ext cx="4985442"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Mỗi sớm mai thức dậy </a:t>
            </a:r>
          </a:p>
          <a:p>
            <a:r>
              <a:rPr lang="en-US" sz="3200" smtClean="0">
                <a:solidFill>
                  <a:prstClr val="black"/>
                </a:solidFill>
                <a:latin typeface="Times New Roman" panose="02020603050405020304" pitchFamily="18" charset="0"/>
                <a:cs typeface="Times New Roman" panose="02020603050405020304" pitchFamily="18" charset="0"/>
              </a:rPr>
              <a:t>Lũy tre xanh rì rào </a:t>
            </a:r>
          </a:p>
          <a:p>
            <a:r>
              <a:rPr lang="en-US" sz="3200" smtClean="0">
                <a:solidFill>
                  <a:prstClr val="black"/>
                </a:solidFill>
                <a:latin typeface="Times New Roman" panose="02020603050405020304" pitchFamily="18" charset="0"/>
                <a:cs typeface="Times New Roman" panose="02020603050405020304" pitchFamily="18" charset="0"/>
              </a:rPr>
              <a:t>Ngọn tre cong gọng vó</a:t>
            </a:r>
          </a:p>
          <a:p>
            <a:r>
              <a:rPr lang="en-US" sz="3200" smtClean="0">
                <a:solidFill>
                  <a:prstClr val="black"/>
                </a:solidFill>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174768"/>
            <a:ext cx="52343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Những trưa đồng đầy nắng</a:t>
            </a:r>
          </a:p>
          <a:p>
            <a:r>
              <a:rPr lang="en-US" sz="3200" smtClean="0">
                <a:solidFill>
                  <a:prstClr val="black"/>
                </a:solidFill>
                <a:latin typeface="Times New Roman" panose="02020603050405020304" pitchFamily="18" charset="0"/>
                <a:cs typeface="Times New Roman" panose="02020603050405020304" pitchFamily="18" charset="0"/>
              </a:rPr>
              <a:t>Trâu nằm nhai bóng râm</a:t>
            </a:r>
          </a:p>
          <a:p>
            <a:r>
              <a:rPr lang="en-US" sz="3200" smtClean="0">
                <a:solidFill>
                  <a:prstClr val="black"/>
                </a:solidFill>
                <a:latin typeface="Times New Roman" panose="02020603050405020304" pitchFamily="18" charset="0"/>
                <a:cs typeface="Times New Roman" panose="02020603050405020304" pitchFamily="18" charset="0"/>
              </a:rPr>
              <a:t>Tre bần thần nhớ gió</a:t>
            </a:r>
          </a:p>
          <a:p>
            <a:r>
              <a:rPr lang="en-US" sz="3200" smtClean="0">
                <a:solidFill>
                  <a:prstClr val="black"/>
                </a:solidFill>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676984" y="889798"/>
            <a:ext cx="66059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Mặt trời xuống núi ngủ</a:t>
            </a:r>
          </a:p>
          <a:p>
            <a:r>
              <a:rPr lang="en-US" sz="3200" smtClean="0">
                <a:solidFill>
                  <a:prstClr val="black"/>
                </a:solidFill>
                <a:latin typeface="Times New Roman" panose="02020603050405020304" pitchFamily="18" charset="0"/>
                <a:cs typeface="Times New Roman" panose="02020603050405020304" pitchFamily="18" charset="0"/>
              </a:rPr>
              <a:t>Tre nâng vầng trăng lên</a:t>
            </a:r>
          </a:p>
          <a:p>
            <a:r>
              <a:rPr lang="en-US" sz="3200" smtClean="0">
                <a:solidFill>
                  <a:prstClr val="black"/>
                </a:solidFill>
                <a:latin typeface="Times New Roman" panose="02020603050405020304" pitchFamily="18" charset="0"/>
                <a:cs typeface="Times New Roman" panose="02020603050405020304" pitchFamily="18" charset="0"/>
              </a:rPr>
              <a:t>Sao,sao treo đầy cành</a:t>
            </a:r>
          </a:p>
          <a:p>
            <a:r>
              <a:rPr lang="en-US" sz="3200" smtClean="0">
                <a:solidFill>
                  <a:prstClr val="black"/>
                </a:solidFill>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676984" y="3151487"/>
            <a:ext cx="5372688"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Bỗng gà lên tiếng gáy </a:t>
            </a:r>
          </a:p>
          <a:p>
            <a:r>
              <a:rPr lang="en-US" sz="3200" smtClean="0">
                <a:solidFill>
                  <a:prstClr val="black"/>
                </a:solidFill>
                <a:latin typeface="Times New Roman" panose="02020603050405020304" pitchFamily="18" charset="0"/>
                <a:cs typeface="Times New Roman" panose="02020603050405020304" pitchFamily="18" charset="0"/>
              </a:rPr>
              <a:t>Xôn sao ngoài lũy tre</a:t>
            </a:r>
          </a:p>
          <a:p>
            <a:r>
              <a:rPr lang="en-US" sz="3200" smtClean="0">
                <a:solidFill>
                  <a:prstClr val="black"/>
                </a:solidFill>
                <a:latin typeface="Times New Roman" panose="02020603050405020304" pitchFamily="18" charset="0"/>
                <a:cs typeface="Times New Roman" panose="02020603050405020304" pitchFamily="18" charset="0"/>
              </a:rPr>
              <a:t>Đêm chuyền dần về sáng</a:t>
            </a:r>
          </a:p>
          <a:p>
            <a:r>
              <a:rPr lang="en-US" sz="3200" smtClean="0">
                <a:solidFill>
                  <a:prstClr val="black"/>
                </a:solidFill>
                <a:latin typeface="Times New Roman" panose="02020603050405020304" pitchFamily="18" charset="0"/>
                <a:cs typeface="Times New Roman" panose="02020603050405020304" pitchFamily="18" charset="0"/>
              </a:rPr>
              <a:t>Mầm măng đợi nắng về.</a:t>
            </a:r>
          </a:p>
        </p:txBody>
      </p:sp>
      <p:sp>
        <p:nvSpPr>
          <p:cNvPr id="11" name="TextBox 10">
            <a:extLst>
              <a:ext uri="{FF2B5EF4-FFF2-40B4-BE49-F238E27FC236}">
                <a16:creationId xmlns="" xmlns:a16="http://schemas.microsoft.com/office/drawing/2014/main" id="{BB12FD35-A33C-446F-AE51-FD7DA0AF6ED3}"/>
              </a:ext>
            </a:extLst>
          </p:cNvPr>
          <p:cNvSpPr txBox="1"/>
          <p:nvPr/>
        </p:nvSpPr>
        <p:spPr>
          <a:xfrm>
            <a:off x="309282" y="5370821"/>
            <a:ext cx="11571194"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kumimoji="0" lang="en-US" sz="3400" b="1" i="0" u="none" strike="noStrike" kern="1200" cap="none" spc="0" normalizeH="0" baseline="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1.Tìm</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những câu thơ miêu tả cây tre vào lúc mặt trời mọc?</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914400" y="1900761"/>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1294" y="2402785"/>
            <a:ext cx="3617259"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BB12FD35-A33C-446F-AE51-FD7DA0AF6ED3}"/>
              </a:ext>
            </a:extLst>
          </p:cNvPr>
          <p:cNvSpPr txBox="1"/>
          <p:nvPr/>
        </p:nvSpPr>
        <p:spPr>
          <a:xfrm>
            <a:off x="309282"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2. Câu thơ nào ở khổ thơ thứ hai cho thấy tre cũng như người </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a:extLst>
              <a:ext uri="{FF2B5EF4-FFF2-40B4-BE49-F238E27FC236}">
                <a16:creationId xmlns="" xmlns:a16="http://schemas.microsoft.com/office/drawing/2014/main" id="{BB12FD35-A33C-446F-AE51-FD7DA0AF6ED3}"/>
              </a:ext>
            </a:extLst>
          </p:cNvPr>
          <p:cNvSpPr txBox="1"/>
          <p:nvPr/>
        </p:nvSpPr>
        <p:spPr>
          <a:xfrm>
            <a:off x="77165" y="5357412"/>
            <a:ext cx="12114835" cy="113877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3.Ở khổ thơ thứ ba, hình ảnh lũy tre được miêu tả những lúc nào</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BB12FD35-A33C-446F-AE51-FD7DA0AF6ED3}"/>
              </a:ext>
            </a:extLst>
          </p:cNvPr>
          <p:cNvSpPr txBox="1"/>
          <p:nvPr/>
        </p:nvSpPr>
        <p:spPr>
          <a:xfrm>
            <a:off x="77165"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khổ thơ thứ ba, hình ảnh lũy tre được miêu tả vào lúc đêm tối </a:t>
            </a:r>
            <a:endParaRPr kumimoji="0" 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Straight Connector 20"/>
          <p:cNvCxnSpPr/>
          <p:nvPr/>
        </p:nvCxnSpPr>
        <p:spPr>
          <a:xfrm>
            <a:off x="914400" y="4687616"/>
            <a:ext cx="3348111"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BB12FD35-A33C-446F-AE51-FD7DA0AF6ED3}"/>
              </a:ext>
            </a:extLst>
          </p:cNvPr>
          <p:cNvSpPr txBox="1"/>
          <p:nvPr/>
        </p:nvSpPr>
        <p:spPr>
          <a:xfrm>
            <a:off x="193223" y="5351828"/>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4. Em thích hình ảnh nào nhất trong bài thơ?</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936657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1" grpId="0"/>
      <p:bldP spid="11" grpId="1"/>
      <p:bldP spid="16" grpId="0"/>
      <p:bldP spid="16" grpId="1"/>
      <p:bldP spid="19" grpId="0"/>
      <p:bldP spid="19" grpId="1"/>
      <p:bldP spid="20" grpId="0"/>
      <p:bldP spid="20" grpId="1"/>
      <p:bldP spid="22" grpId="0"/>
      <p:bldP spid="2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3827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
        <p:nvSpPr>
          <p:cNvPr id="11" name="TextBox 10"/>
          <p:cNvSpPr txBox="1"/>
          <p:nvPr/>
        </p:nvSpPr>
        <p:spPr>
          <a:xfrm>
            <a:off x="59969" y="0"/>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43222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D0152B37-8418-4A4A-B56B-298992E5BC95}"/>
              </a:ext>
            </a:extLst>
          </p:cNvPr>
          <p:cNvSpPr>
            <a:spLocks noGrp="1"/>
          </p:cNvSpPr>
          <p:nvPr>
            <p:ph type="title"/>
          </p:nvPr>
        </p:nvSpPr>
        <p:spPr>
          <a:xfrm>
            <a:off x="797257" y="605143"/>
            <a:ext cx="10515600" cy="658905"/>
          </a:xfrm>
        </p:spPr>
        <p:txBody>
          <a:bodyPr>
            <a:noAutofit/>
          </a:bodyPr>
          <a:lstStyle/>
          <a:p>
            <a:pPr>
              <a:lnSpc>
                <a:spcPct val="150000"/>
              </a:lnSpc>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từ ngữ chỉ thời gian trong </a:t>
            </a:r>
            <a:r>
              <a:rPr lang="en-US" sz="36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itle 2">
            <a:extLst>
              <a:ext uri="{FF2B5EF4-FFF2-40B4-BE49-F238E27FC236}">
                <a16:creationId xmlns="" xmlns:a16="http://schemas.microsoft.com/office/drawing/2014/main" id="{D0152B37-8418-4A4A-B56B-298992E5BC95}"/>
              </a:ext>
            </a:extLst>
          </p:cNvPr>
          <p:cNvSpPr txBox="1">
            <a:spLocks/>
          </p:cNvSpPr>
          <p:nvPr/>
        </p:nvSpPr>
        <p:spPr>
          <a:xfrm>
            <a:off x="1868405" y="1134211"/>
            <a:ext cx="6683924" cy="892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Sớm mai, trưa, đêm, sáng </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itle 2">
            <a:extLst>
              <a:ext uri="{FF2B5EF4-FFF2-40B4-BE49-F238E27FC236}">
                <a16:creationId xmlns="" xmlns:a16="http://schemas.microsoft.com/office/drawing/2014/main" id="{D0152B37-8418-4A4A-B56B-298992E5BC95}"/>
              </a:ext>
            </a:extLst>
          </p:cNvPr>
          <p:cNvSpPr txBox="1">
            <a:spLocks/>
          </p:cNvSpPr>
          <p:nvPr/>
        </p:nvSpPr>
        <p:spPr>
          <a:xfrm>
            <a:off x="639739" y="2674639"/>
            <a:ext cx="10830636"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latin typeface="Arial-Rounded" panose="020B0500000000000000" pitchFamily="34" charset="0"/>
                <a:ea typeface="Arial-Rounded" panose="020B0500000000000000" pitchFamily="34" charset="0"/>
                <a:cs typeface="Arial-Rounded" panose="020B0500000000000000" pitchFamily="34" charset="0"/>
              </a:rPr>
              <a:t>2, Tìm thêm những từ ngữ chỉ thời gian mà em biết.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2">
            <a:extLst>
              <a:ext uri="{FF2B5EF4-FFF2-40B4-BE49-F238E27FC236}">
                <a16:creationId xmlns="" xmlns:a16="http://schemas.microsoft.com/office/drawing/2014/main" id="{D0152B37-8418-4A4A-B56B-298992E5BC95}"/>
              </a:ext>
            </a:extLst>
          </p:cNvPr>
          <p:cNvSpPr txBox="1">
            <a:spLocks/>
          </p:cNvSpPr>
          <p:nvPr/>
        </p:nvSpPr>
        <p:spPr>
          <a:xfrm>
            <a:off x="3226557" y="3618488"/>
            <a:ext cx="5325771"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Bình minh, hoàng hôn, chiều, ngày , tháng, năm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Ngọc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Châu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437673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Ngô</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Hoài Chung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100" y="55853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Tố</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Hữu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4419600" y="557703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Tô</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Hoài</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 name="TextBox 2"/>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008000"/>
                </a:solidFill>
                <a:effectLst/>
                <a:uLnTx/>
                <a:uFillTx/>
                <a:latin typeface="Calibri" panose="020F0502020204030204"/>
                <a:ea typeface="+mn-ea"/>
                <a:cs typeface="+mn-cs"/>
              </a:rPr>
              <a:t>Bài</a:t>
            </a:r>
            <a:r>
              <a:rPr kumimoji="0" lang="en-US" sz="4000" b="0" i="0" u="none" strike="noStrike" kern="1200" cap="none" spc="0" normalizeH="0" noProof="0">
                <a:ln>
                  <a:noFill/>
                </a:ln>
                <a:solidFill>
                  <a:srgbClr val="008000"/>
                </a:solidFill>
                <a:effectLst/>
                <a:uLnTx/>
                <a:uFillTx/>
                <a:latin typeface="Calibri" panose="020F0502020204030204"/>
                <a:ea typeface="+mn-ea"/>
                <a:cs typeface="+mn-cs"/>
              </a:rPr>
              <a:t> </a:t>
            </a:r>
            <a:r>
              <a:rPr lang="en-US" sz="4000" noProof="0" smtClean="0">
                <a:solidFill>
                  <a:srgbClr val="008000"/>
                </a:solidFill>
                <a:latin typeface="Calibri" panose="020F0502020204030204"/>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do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giả</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2">
            <a:extLst>
              <a:ext uri="{FF2B5EF4-FFF2-40B4-BE49-F238E27FC236}">
                <a16:creationId xmlns=""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3797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46063" y="905986"/>
            <a:ext cx="5255932" cy="2835173"/>
          </a:xfrm>
          <a:prstGeom prst="rect">
            <a:avLst/>
          </a:prstGeom>
          <a:noFill/>
          <a:ln>
            <a:noFill/>
          </a:ln>
        </p:spPr>
      </p:pic>
      <p:sp>
        <p:nvSpPr>
          <p:cNvPr id="19462" name="TextBox 8"/>
          <p:cNvSpPr txBox="1"/>
          <p:nvPr/>
        </p:nvSpPr>
        <p:spPr>
          <a:xfrm>
            <a:off x="109339" y="1088386"/>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Mỗi</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sớm mai thức dậy</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109339" y="26712"/>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Nghe-</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viết</a:t>
            </a:r>
            <a:endPar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endParaRPr>
          </a:p>
        </p:txBody>
      </p:sp>
      <p:sp>
        <p:nvSpPr>
          <p:cNvPr id="9" name="TextBox 8">
            <a:extLst>
              <a:ext uri="{FF2B5EF4-FFF2-40B4-BE49-F238E27FC236}">
                <a16:creationId xmlns="" xmlns:a16="http://schemas.microsoft.com/office/drawing/2014/main" id="{616A117D-BE6F-4CB2-8CD8-0E929EBA4CF1}"/>
              </a:ext>
            </a:extLst>
          </p:cNvPr>
          <p:cNvSpPr txBox="1"/>
          <p:nvPr/>
        </p:nvSpPr>
        <p:spPr>
          <a:xfrm>
            <a:off x="109339" y="1737939"/>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Lũy tre xanh rì rào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0" name="TextBox 9">
            <a:extLst>
              <a:ext uri="{FF2B5EF4-FFF2-40B4-BE49-F238E27FC236}">
                <a16:creationId xmlns="" xmlns:a16="http://schemas.microsoft.com/office/drawing/2014/main" id="{84D30BA0-8073-45BB-BA90-4B0F13440872}"/>
              </a:ext>
            </a:extLst>
          </p:cNvPr>
          <p:cNvSpPr txBox="1"/>
          <p:nvPr/>
        </p:nvSpPr>
        <p:spPr>
          <a:xfrm>
            <a:off x="72616" y="235010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Ngọn</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tre cong gọng vó</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1" name="TextBox 10">
            <a:extLst>
              <a:ext uri="{FF2B5EF4-FFF2-40B4-BE49-F238E27FC236}">
                <a16:creationId xmlns="" xmlns:a16="http://schemas.microsoft.com/office/drawing/2014/main" id="{46F46A85-DA4D-484D-AF37-EA55DC390E56}"/>
              </a:ext>
            </a:extLst>
          </p:cNvPr>
          <p:cNvSpPr txBox="1"/>
          <p:nvPr/>
        </p:nvSpPr>
        <p:spPr>
          <a:xfrm>
            <a:off x="72616" y="299956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Kéo</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mặt trời lên cao.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15" name="Picture 14"/>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09339" y="4018148"/>
            <a:ext cx="6399037" cy="2808271"/>
          </a:xfrm>
          <a:prstGeom prst="rect">
            <a:avLst/>
          </a:prstGeom>
          <a:noFill/>
          <a:ln>
            <a:noFill/>
          </a:ln>
        </p:spPr>
      </p:pic>
      <p:sp>
        <p:nvSpPr>
          <p:cNvPr id="16" name="TextBox 8"/>
          <p:cNvSpPr txBox="1"/>
          <p:nvPr/>
        </p:nvSpPr>
        <p:spPr>
          <a:xfrm>
            <a:off x="72616" y="422150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Những trưa</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đồng đầy nắng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7" name="TextBox 16">
            <a:extLst>
              <a:ext uri="{FF2B5EF4-FFF2-40B4-BE49-F238E27FC236}">
                <a16:creationId xmlns="" xmlns:a16="http://schemas.microsoft.com/office/drawing/2014/main" id="{616A117D-BE6F-4CB2-8CD8-0E929EBA4CF1}"/>
              </a:ext>
            </a:extLst>
          </p:cNvPr>
          <p:cNvSpPr txBox="1"/>
          <p:nvPr/>
        </p:nvSpPr>
        <p:spPr>
          <a:xfrm>
            <a:off x="0" y="4841947"/>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Trâu nằm nhai bóng râm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8" name="TextBox 17">
            <a:extLst>
              <a:ext uri="{FF2B5EF4-FFF2-40B4-BE49-F238E27FC236}">
                <a16:creationId xmlns="" xmlns:a16="http://schemas.microsoft.com/office/drawing/2014/main" id="{84D30BA0-8073-45BB-BA90-4B0F13440872}"/>
              </a:ext>
            </a:extLst>
          </p:cNvPr>
          <p:cNvSpPr txBox="1"/>
          <p:nvPr/>
        </p:nvSpPr>
        <p:spPr>
          <a:xfrm>
            <a:off x="36308" y="5487629"/>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re bần thần nhớ gió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9" name="TextBox 18">
            <a:extLst>
              <a:ext uri="{FF2B5EF4-FFF2-40B4-BE49-F238E27FC236}">
                <a16:creationId xmlns="" xmlns:a16="http://schemas.microsoft.com/office/drawing/2014/main" id="{46F46A85-DA4D-484D-AF37-EA55DC390E56}"/>
              </a:ext>
            </a:extLst>
          </p:cNvPr>
          <p:cNvSpPr txBox="1"/>
          <p:nvPr/>
        </p:nvSpPr>
        <p:spPr>
          <a:xfrm>
            <a:off x="36308" y="6088212"/>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Chợt về</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đầy tiếng chim.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27" name="Picture 26"/>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5792963" y="974931"/>
            <a:ext cx="6399037" cy="2808271"/>
          </a:xfrm>
          <a:prstGeom prst="rect">
            <a:avLst/>
          </a:prstGeom>
          <a:noFill/>
          <a:ln>
            <a:noFill/>
          </a:ln>
        </p:spPr>
      </p:pic>
      <p:sp>
        <p:nvSpPr>
          <p:cNvPr id="28" name="TextBox 8"/>
          <p:cNvSpPr txBox="1"/>
          <p:nvPr/>
        </p:nvSpPr>
        <p:spPr>
          <a:xfrm>
            <a:off x="5756240" y="1178284"/>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Mặt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trời xuống núi ngủ</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9" name="TextBox 28">
            <a:extLst>
              <a:ext uri="{FF2B5EF4-FFF2-40B4-BE49-F238E27FC236}">
                <a16:creationId xmlns="" xmlns:a16="http://schemas.microsoft.com/office/drawing/2014/main" id="{616A117D-BE6F-4CB2-8CD8-0E929EBA4CF1}"/>
              </a:ext>
            </a:extLst>
          </p:cNvPr>
          <p:cNvSpPr txBox="1"/>
          <p:nvPr/>
        </p:nvSpPr>
        <p:spPr>
          <a:xfrm>
            <a:off x="5683624" y="1798730"/>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Tre nâng vầng trăng lên</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0" name="TextBox 29">
            <a:extLst>
              <a:ext uri="{FF2B5EF4-FFF2-40B4-BE49-F238E27FC236}">
                <a16:creationId xmlns="" xmlns:a16="http://schemas.microsoft.com/office/drawing/2014/main" id="{84D30BA0-8073-45BB-BA90-4B0F13440872}"/>
              </a:ext>
            </a:extLst>
          </p:cNvPr>
          <p:cNvSpPr txBox="1"/>
          <p:nvPr/>
        </p:nvSpPr>
        <p:spPr>
          <a:xfrm>
            <a:off x="5719932" y="2444412"/>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Sao, sao treo đầy cành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1" name="TextBox 30">
            <a:extLst>
              <a:ext uri="{FF2B5EF4-FFF2-40B4-BE49-F238E27FC236}">
                <a16:creationId xmlns="" xmlns:a16="http://schemas.microsoft.com/office/drawing/2014/main" id="{46F46A85-DA4D-484D-AF37-EA55DC390E56}"/>
              </a:ext>
            </a:extLst>
          </p:cNvPr>
          <p:cNvSpPr txBox="1"/>
          <p:nvPr/>
        </p:nvSpPr>
        <p:spPr>
          <a:xfrm>
            <a:off x="5719932" y="304499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Suốt đêm</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dài thắp sáng.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heckerboard(across)">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heckerboard(across)">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P spid="16" grpId="0"/>
      <p:bldP spid="16" grpId="1"/>
      <p:bldP spid="17" grpId="0"/>
      <p:bldP spid="17" grpId="1"/>
      <p:bldP spid="18" grpId="0"/>
      <p:bldP spid="18" grpId="1"/>
      <p:bldP spid="19" grpId="0"/>
      <p:bldP spid="19" grpId="1"/>
      <p:bldP spid="28" grpId="0"/>
      <p:bldP spid="28" grpId="1"/>
      <p:bldP spid="29" grpId="0"/>
      <p:bldP spid="29" grpId="1"/>
      <p:bldP spid="30" grpId="0"/>
      <p:bldP spid="30" grpId="1"/>
      <p:bldP spid="31" grpId="0"/>
      <p:bldP spid="31"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4A2EDBD-34C3-42B9-8A4D-2A8751B7423A}"/>
              </a:ext>
            </a:extLst>
          </p:cNvPr>
          <p:cNvSpPr txBox="1"/>
          <p:nvPr/>
        </p:nvSpPr>
        <p:spPr>
          <a:xfrm>
            <a:off x="702787" y="878765"/>
            <a:ext cx="10535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uynh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hoặc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uych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thay vào ô trống</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1210236" y="2581836"/>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Các bạn chạy h           h           trên sân bóng.</a:t>
            </a:r>
            <a:endParaRPr lang="en-US" sz="4000">
              <a:latin typeface="Times New Roman" panose="02020603050405020304" pitchFamily="18" charset="0"/>
              <a:cs typeface="Times New Roman" panose="02020603050405020304" pitchFamily="18" charset="0"/>
            </a:endParaRPr>
          </a:p>
        </p:txBody>
      </p:sp>
      <p:sp>
        <p:nvSpPr>
          <p:cNvPr id="6" name="TextBox 5"/>
          <p:cNvSpPr txBox="1"/>
          <p:nvPr/>
        </p:nvSpPr>
        <p:spPr>
          <a:xfrm>
            <a:off x="1210236" y="3504687"/>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Nhà trường họp phụ h           vào chủ nhật.</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4787154" y="2743199"/>
            <a:ext cx="426291" cy="37670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6434418" y="2743199"/>
            <a:ext cx="375815" cy="37670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6230470" y="3671248"/>
            <a:ext cx="429637" cy="38213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87154"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u</a:t>
            </a:r>
            <a:r>
              <a:rPr lang="en-US" sz="3300" b="1" smtClean="0">
                <a:solidFill>
                  <a:srgbClr val="FF0000"/>
                </a:solidFill>
              </a:rPr>
              <a:t>ỳnh</a:t>
            </a:r>
            <a:endParaRPr lang="en-US" sz="3300" b="1">
              <a:solidFill>
                <a:srgbClr val="FF0000"/>
              </a:solidFill>
            </a:endParaRPr>
          </a:p>
        </p:txBody>
      </p:sp>
      <p:sp>
        <p:nvSpPr>
          <p:cNvPr id="9" name="Rectangle 8"/>
          <p:cNvSpPr/>
          <p:nvPr/>
        </p:nvSpPr>
        <p:spPr>
          <a:xfrm>
            <a:off x="6434418"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uỵch</a:t>
            </a:r>
            <a:endParaRPr lang="en-US" sz="3300" b="1">
              <a:solidFill>
                <a:srgbClr val="FF0000"/>
              </a:solidFill>
            </a:endParaRPr>
          </a:p>
        </p:txBody>
      </p:sp>
      <p:sp>
        <p:nvSpPr>
          <p:cNvPr id="12" name="Rectangle 11"/>
          <p:cNvSpPr/>
          <p:nvPr/>
        </p:nvSpPr>
        <p:spPr>
          <a:xfrm>
            <a:off x="6218563" y="3676678"/>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a:t>
            </a:r>
            <a:r>
              <a:rPr lang="en-US" sz="3300" b="1">
                <a:solidFill>
                  <a:srgbClr val="FF0000"/>
                </a:solidFill>
              </a:rPr>
              <a:t>y</a:t>
            </a:r>
            <a:r>
              <a:rPr lang="en-US" sz="3300" b="1" smtClean="0">
                <a:solidFill>
                  <a:srgbClr val="FF0000"/>
                </a:solidFill>
              </a:rPr>
              <a:t>nh</a:t>
            </a:r>
            <a:endParaRPr lang="en-US" sz="3300" b="1">
              <a:solidFill>
                <a:srgbClr val="FF0000"/>
              </a:solidFill>
            </a:endParaRPr>
          </a:p>
        </p:txBody>
      </p:sp>
    </p:spTree>
    <p:extLst>
      <p:ext uri="{BB962C8B-B14F-4D97-AF65-F5344CB8AC3E}">
        <p14:creationId xmlns:p14="http://schemas.microsoft.com/office/powerpoint/2010/main" val="30316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animBg="1"/>
      <p:bldP spid="10" grpId="0" animBg="1"/>
      <p:bldP spid="11" grpId="0" animBg="1"/>
      <p:bldP spid="8"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91A28B-1F2C-4A95-9752-8493CA35F75D}"/>
              </a:ext>
            </a:extLst>
          </p:cNvPr>
          <p:cNvSpPr>
            <a:spLocks noGrp="1"/>
          </p:cNvSpPr>
          <p:nvPr>
            <p:ph type="title"/>
          </p:nvPr>
        </p:nvSpPr>
        <p:spPr>
          <a:xfrm>
            <a:off x="210670" y="3692034"/>
            <a:ext cx="10515600" cy="615156"/>
          </a:xfrm>
        </p:spPr>
        <p:txBody>
          <a:bodyPr>
            <a:normAutofit/>
          </a:bodyPr>
          <a:lstStyle/>
          <a:p>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iêt</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iêc</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 xmlns:a16="http://schemas.microsoft.com/office/drawing/2014/main" id="{DB91A28B-1F2C-4A95-9752-8493CA35F75D}"/>
              </a:ext>
            </a:extLst>
          </p:cNvPr>
          <p:cNvSpPr txBox="1">
            <a:spLocks/>
          </p:cNvSpPr>
          <p:nvPr/>
        </p:nvSpPr>
        <p:spPr>
          <a:xfrm>
            <a:off x="163604" y="104668"/>
            <a:ext cx="10515600" cy="839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latin typeface="Times New Roman" panose="02020603050405020304" pitchFamily="18" charset="0"/>
                <a:ea typeface="Arial-Rounded" panose="020B0500000000000000" pitchFamily="34" charset="0"/>
                <a:cs typeface="Times New Roman" panose="02020603050405020304" pitchFamily="18" charset="0"/>
              </a:rPr>
              <a:t>3. Chọn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a</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34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itle 1">
            <a:extLst>
              <a:ext uri="{FF2B5EF4-FFF2-40B4-BE49-F238E27FC236}">
                <a16:creationId xmlns="" xmlns:a16="http://schemas.microsoft.com/office/drawing/2014/main" id="{DB91A28B-1F2C-4A95-9752-8493CA35F75D}"/>
              </a:ext>
            </a:extLst>
          </p:cNvPr>
          <p:cNvSpPr txBox="1">
            <a:spLocks/>
          </p:cNvSpPr>
          <p:nvPr/>
        </p:nvSpPr>
        <p:spPr>
          <a:xfrm>
            <a:off x="2662518" y="1325562"/>
            <a:ext cx="8225117" cy="217842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Những hạt mưa        i ti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Dịu dàng và mềm mại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Gọi mùa xuân ở     ai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Trên mắt chồi xanh     on.</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600" smtClean="0">
                <a:latin typeface="Times New Roman" panose="02020603050405020304" pitchFamily="18" charset="0"/>
                <a:ea typeface="Arial-Rounded" panose="020B0500000000000000" pitchFamily="34" charset="0"/>
                <a:cs typeface="Times New Roman" panose="02020603050405020304" pitchFamily="18" charset="0"/>
              </a:rPr>
              <a:t>( Theo Nguyễn Lâm Thắng)</a:t>
            </a:r>
            <a:endParaRPr lang="en-US" sz="2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itle 1">
            <a:extLst>
              <a:ext uri="{FF2B5EF4-FFF2-40B4-BE49-F238E27FC236}">
                <a16:creationId xmlns="" xmlns:a16="http://schemas.microsoft.com/office/drawing/2014/main" id="{DB91A28B-1F2C-4A95-9752-8493CA35F75D}"/>
              </a:ext>
            </a:extLst>
          </p:cNvPr>
          <p:cNvSpPr txBox="1">
            <a:spLocks/>
          </p:cNvSpPr>
          <p:nvPr/>
        </p:nvSpPr>
        <p:spPr>
          <a:xfrm>
            <a:off x="2662518" y="4594378"/>
            <a:ext cx="9529482" cy="2586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Bé đi dưới hang cây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Chỉ thấy vòm lá b</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Nhạc công vẫn mê say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Điệu bổng trầm tha th</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a:latin typeface="Times New Roman" panose="02020603050405020304" pitchFamily="18" charset="0"/>
                <a:ea typeface="Arial-Rounded" panose="020B0500000000000000" pitchFamily="34" charset="0"/>
                <a:cs typeface="Times New Roman" panose="02020603050405020304" pitchFamily="18" charset="0"/>
              </a:rPr>
              <a:t>Theo Nguyễn Lâm Thắng)</a:t>
            </a:r>
          </a:p>
          <a:p>
            <a:endParaRPr lang="en-US" sz="3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1">
            <a:extLst>
              <a:ext uri="{FF2B5EF4-FFF2-40B4-BE49-F238E27FC236}">
                <a16:creationId xmlns="" xmlns:a16="http://schemas.microsoft.com/office/drawing/2014/main" id="{DB91A28B-1F2C-4A95-9752-8493CA35F75D}"/>
              </a:ext>
            </a:extLst>
          </p:cNvPr>
          <p:cNvSpPr txBox="1">
            <a:spLocks/>
          </p:cNvSpPr>
          <p:nvPr/>
        </p:nvSpPr>
        <p:spPr>
          <a:xfrm>
            <a:off x="210670" y="817531"/>
            <a:ext cx="10515600" cy="615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p:cNvSpPr/>
          <p:nvPr/>
        </p:nvSpPr>
        <p:spPr>
          <a:xfrm>
            <a:off x="5587252" y="1379124"/>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5513294" y="2196409"/>
            <a:ext cx="410136" cy="32667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6052856" y="2558907"/>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6052856" y="4937295"/>
            <a:ext cx="421602" cy="347399"/>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6847914" y="5928016"/>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587252" y="1379123"/>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6" name="Rectangle 25"/>
          <p:cNvSpPr/>
          <p:nvPr/>
        </p:nvSpPr>
        <p:spPr>
          <a:xfrm>
            <a:off x="5513294" y="218232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7" name="Rectangle 26"/>
          <p:cNvSpPr/>
          <p:nvPr/>
        </p:nvSpPr>
        <p:spPr>
          <a:xfrm>
            <a:off x="6064322" y="257079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n</a:t>
            </a:r>
            <a:endParaRPr lang="en-US" sz="3300" b="1">
              <a:solidFill>
                <a:srgbClr val="FF0000"/>
              </a:solidFill>
            </a:endParaRPr>
          </a:p>
        </p:txBody>
      </p:sp>
      <p:sp>
        <p:nvSpPr>
          <p:cNvPr id="28" name="Rectangle 27"/>
          <p:cNvSpPr/>
          <p:nvPr/>
        </p:nvSpPr>
        <p:spPr>
          <a:xfrm>
            <a:off x="6052856" y="4943943"/>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i</a:t>
            </a:r>
            <a:r>
              <a:rPr lang="en-US" sz="3300" b="1" smtClean="0">
                <a:solidFill>
                  <a:srgbClr val="FF0000"/>
                </a:solidFill>
              </a:rPr>
              <a:t>ếc</a:t>
            </a:r>
            <a:endParaRPr lang="en-US" sz="3300" b="1">
              <a:solidFill>
                <a:srgbClr val="FF0000"/>
              </a:solidFill>
            </a:endParaRPr>
          </a:p>
        </p:txBody>
      </p:sp>
      <p:sp>
        <p:nvSpPr>
          <p:cNvPr id="29" name="Rectangle 28"/>
          <p:cNvSpPr/>
          <p:nvPr/>
        </p:nvSpPr>
        <p:spPr>
          <a:xfrm>
            <a:off x="6847914" y="5943375"/>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iết</a:t>
            </a:r>
            <a:endParaRPr lang="en-US" sz="3300" b="1">
              <a:solidFill>
                <a:srgbClr val="FF0000"/>
              </a:solidFill>
            </a:endParaRPr>
          </a:p>
        </p:txBody>
      </p:sp>
    </p:spTree>
    <p:extLst>
      <p:ext uri="{BB962C8B-B14F-4D97-AF65-F5344CB8AC3E}">
        <p14:creationId xmlns:p14="http://schemas.microsoft.com/office/powerpoint/2010/main" val="24534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2"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4A2EDBD-34C3-42B9-8A4D-2A8751B7423A}"/>
              </a:ext>
            </a:extLst>
          </p:cNvPr>
          <p:cNvSpPr txBox="1"/>
          <p:nvPr/>
        </p:nvSpPr>
        <p:spPr>
          <a:xfrm>
            <a:off x="458947" y="695885"/>
            <a:ext cx="11733053"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8: Lũy tre (tiết 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Nghe- viết: Lũy 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________________________________________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8: Lũy tre (tiết 4)</a:t>
            </a:r>
          </a:p>
          <a:p>
            <a:pPr lvl="0" algn="ctr">
              <a:defRPr/>
            </a:pPr>
            <a:r>
              <a:rPr lang="en-US" sz="3600" smtClean="0"/>
              <a:t>Luyện tập: Mở rộng vốn từ </a:t>
            </a:r>
            <a:r>
              <a:rPr lang="en-US" sz="3600"/>
              <a:t>về thiên nhiên; </a:t>
            </a:r>
            <a:r>
              <a:rPr lang="en-US" sz="3600" smtClean="0"/>
              <a:t>Câu </a:t>
            </a:r>
            <a:r>
              <a:rPr lang="en-US" sz="3600"/>
              <a:t>nêu đặc </a:t>
            </a:r>
            <a:r>
              <a:rPr lang="en-US" sz="3600" smtClean="0"/>
              <a:t>điểm.</a:t>
            </a:r>
          </a:p>
          <a:p>
            <a:pPr lvl="0" algn="ctr">
              <a:defRPr/>
            </a:pPr>
            <a:r>
              <a:rPr lang="en-US" sz="3600" smtClean="0"/>
              <a:t>____________________</a:t>
            </a:r>
          </a:p>
          <a:p>
            <a:pPr lvl="0" algn="ctr">
              <a:defRPr/>
            </a:pPr>
            <a:r>
              <a:rPr lang="en-US" sz="3600" smtClean="0"/>
              <a:t>Hoạt động theo chủ đề (Tiết 2)</a:t>
            </a:r>
          </a:p>
          <a:p>
            <a:pPr lvl="0" algn="ctr">
              <a:defRPr/>
            </a:pPr>
            <a:r>
              <a:rPr lang="en-US" sz="3600" smtClean="0"/>
              <a:t> </a:t>
            </a:r>
            <a:r>
              <a:rPr lang="en-US" sz="3600"/>
              <a:t>Bài 21:Tự chăm sóc sức khỏe bản </a:t>
            </a:r>
            <a:r>
              <a:rPr lang="en-US" sz="3600" smtClean="0"/>
              <a:t>thân.</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875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306" y="0"/>
            <a:ext cx="11627894" cy="6346209"/>
          </a:xfrm>
          <a:prstGeom prst="rect">
            <a:avLst/>
          </a:prstGeom>
        </p:spPr>
      </p:pic>
    </p:spTree>
    <p:extLst>
      <p:ext uri="{BB962C8B-B14F-4D97-AF65-F5344CB8AC3E}">
        <p14:creationId xmlns:p14="http://schemas.microsoft.com/office/powerpoint/2010/main" val="4900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875"/>
            <a:ext cx="12413776" cy="1009375"/>
          </a:xfrm>
        </p:spPr>
        <p:txBody>
          <a:bodyPr/>
          <a:lstStyle/>
          <a:p>
            <a:r>
              <a:rPr lang="en-US" smtClean="0"/>
              <a:t>1.Xếp các từ ngữ dưới đây vào nhóm thích hợp:</a:t>
            </a:r>
            <a:endParaRPr lang="en-US"/>
          </a:p>
        </p:txBody>
      </p:sp>
      <p:pic>
        <p:nvPicPr>
          <p:cNvPr id="5" name="Picture 4"/>
          <p:cNvPicPr>
            <a:picLocks noChangeAspect="1"/>
          </p:cNvPicPr>
          <p:nvPr/>
        </p:nvPicPr>
        <p:blipFill>
          <a:blip r:embed="rId2"/>
          <a:stretch>
            <a:fillRect/>
          </a:stretch>
        </p:blipFill>
        <p:spPr>
          <a:xfrm>
            <a:off x="1815450" y="4471404"/>
            <a:ext cx="2635168" cy="1799143"/>
          </a:xfrm>
          <a:prstGeom prst="rect">
            <a:avLst/>
          </a:prstGeom>
        </p:spPr>
      </p:pic>
      <p:pic>
        <p:nvPicPr>
          <p:cNvPr id="6" name="Picture 5"/>
          <p:cNvPicPr>
            <a:picLocks noChangeAspect="1"/>
          </p:cNvPicPr>
          <p:nvPr/>
        </p:nvPicPr>
        <p:blipFill>
          <a:blip r:embed="rId3"/>
          <a:stretch>
            <a:fillRect/>
          </a:stretch>
        </p:blipFill>
        <p:spPr>
          <a:xfrm>
            <a:off x="6872642" y="4286561"/>
            <a:ext cx="2762677" cy="2168830"/>
          </a:xfrm>
          <a:prstGeom prst="rect">
            <a:avLst/>
          </a:prstGeom>
        </p:spPr>
      </p:pic>
      <p:pic>
        <p:nvPicPr>
          <p:cNvPr id="7" name="Picture 6"/>
          <p:cNvPicPr>
            <a:picLocks noChangeAspect="1"/>
          </p:cNvPicPr>
          <p:nvPr/>
        </p:nvPicPr>
        <p:blipFill>
          <a:blip r:embed="rId4"/>
          <a:stretch>
            <a:fillRect/>
          </a:stretch>
        </p:blipFill>
        <p:spPr>
          <a:xfrm>
            <a:off x="1439800" y="1588018"/>
            <a:ext cx="2309314" cy="800988"/>
          </a:xfrm>
          <a:prstGeom prst="rect">
            <a:avLst/>
          </a:prstGeom>
        </p:spPr>
      </p:pic>
      <p:pic>
        <p:nvPicPr>
          <p:cNvPr id="8" name="Picture 7"/>
          <p:cNvPicPr>
            <a:picLocks noChangeAspect="1"/>
          </p:cNvPicPr>
          <p:nvPr/>
        </p:nvPicPr>
        <p:blipFill>
          <a:blip r:embed="rId5"/>
          <a:stretch>
            <a:fillRect/>
          </a:stretch>
        </p:blipFill>
        <p:spPr>
          <a:xfrm>
            <a:off x="1463611" y="2343578"/>
            <a:ext cx="2238477" cy="800988"/>
          </a:xfrm>
          <a:prstGeom prst="rect">
            <a:avLst/>
          </a:prstGeom>
        </p:spPr>
      </p:pic>
      <p:pic>
        <p:nvPicPr>
          <p:cNvPr id="9" name="Picture 8"/>
          <p:cNvPicPr>
            <a:picLocks noChangeAspect="1"/>
          </p:cNvPicPr>
          <p:nvPr/>
        </p:nvPicPr>
        <p:blipFill>
          <a:blip r:embed="rId6"/>
          <a:stretch>
            <a:fillRect/>
          </a:stretch>
        </p:blipFill>
        <p:spPr>
          <a:xfrm>
            <a:off x="1475876" y="3099138"/>
            <a:ext cx="2252645" cy="825634"/>
          </a:xfrm>
          <a:prstGeom prst="rect">
            <a:avLst/>
          </a:prstGeom>
        </p:spPr>
      </p:pic>
      <p:pic>
        <p:nvPicPr>
          <p:cNvPr id="10" name="Picture 9"/>
          <p:cNvPicPr>
            <a:picLocks noChangeAspect="1"/>
          </p:cNvPicPr>
          <p:nvPr/>
        </p:nvPicPr>
        <p:blipFill>
          <a:blip r:embed="rId7"/>
          <a:stretch>
            <a:fillRect/>
          </a:stretch>
        </p:blipFill>
        <p:spPr>
          <a:xfrm>
            <a:off x="5024996" y="1628308"/>
            <a:ext cx="2224309" cy="690082"/>
          </a:xfrm>
          <a:prstGeom prst="rect">
            <a:avLst/>
          </a:prstGeom>
        </p:spPr>
      </p:pic>
      <p:pic>
        <p:nvPicPr>
          <p:cNvPr id="11" name="Picture 10"/>
          <p:cNvPicPr>
            <a:picLocks noChangeAspect="1"/>
          </p:cNvPicPr>
          <p:nvPr/>
        </p:nvPicPr>
        <p:blipFill>
          <a:blip r:embed="rId8"/>
          <a:stretch>
            <a:fillRect/>
          </a:stretch>
        </p:blipFill>
        <p:spPr>
          <a:xfrm>
            <a:off x="5015470" y="2396840"/>
            <a:ext cx="2238477" cy="776343"/>
          </a:xfrm>
          <a:prstGeom prst="rect">
            <a:avLst/>
          </a:prstGeom>
        </p:spPr>
      </p:pic>
      <p:pic>
        <p:nvPicPr>
          <p:cNvPr id="12" name="Picture 11"/>
          <p:cNvPicPr>
            <a:picLocks noChangeAspect="1"/>
          </p:cNvPicPr>
          <p:nvPr/>
        </p:nvPicPr>
        <p:blipFill>
          <a:blip r:embed="rId9"/>
          <a:stretch>
            <a:fillRect/>
          </a:stretch>
        </p:blipFill>
        <p:spPr>
          <a:xfrm>
            <a:off x="5024996" y="3194388"/>
            <a:ext cx="2224309" cy="702405"/>
          </a:xfrm>
          <a:prstGeom prst="rect">
            <a:avLst/>
          </a:prstGeom>
        </p:spPr>
      </p:pic>
      <p:pic>
        <p:nvPicPr>
          <p:cNvPr id="13" name="Picture 12"/>
          <p:cNvPicPr>
            <a:picLocks noChangeAspect="1"/>
          </p:cNvPicPr>
          <p:nvPr/>
        </p:nvPicPr>
        <p:blipFill>
          <a:blip r:embed="rId10"/>
          <a:stretch>
            <a:fillRect/>
          </a:stretch>
        </p:blipFill>
        <p:spPr>
          <a:xfrm>
            <a:off x="8209091" y="1598982"/>
            <a:ext cx="2238477" cy="690082"/>
          </a:xfrm>
          <a:prstGeom prst="rect">
            <a:avLst/>
          </a:prstGeom>
        </p:spPr>
      </p:pic>
      <p:pic>
        <p:nvPicPr>
          <p:cNvPr id="14" name="Picture 13"/>
          <p:cNvPicPr>
            <a:picLocks noChangeAspect="1"/>
          </p:cNvPicPr>
          <p:nvPr/>
        </p:nvPicPr>
        <p:blipFill>
          <a:blip r:embed="rId11"/>
          <a:stretch>
            <a:fillRect/>
          </a:stretch>
        </p:blipFill>
        <p:spPr>
          <a:xfrm>
            <a:off x="8363801" y="2404948"/>
            <a:ext cx="2252645" cy="788665"/>
          </a:xfrm>
          <a:prstGeom prst="rect">
            <a:avLst/>
          </a:prstGeom>
        </p:spPr>
      </p:pic>
      <p:pic>
        <p:nvPicPr>
          <p:cNvPr id="15" name="Picture 14"/>
          <p:cNvPicPr>
            <a:picLocks noChangeAspect="1"/>
          </p:cNvPicPr>
          <p:nvPr/>
        </p:nvPicPr>
        <p:blipFill>
          <a:blip r:embed="rId12"/>
          <a:stretch>
            <a:fillRect/>
          </a:stretch>
        </p:blipFill>
        <p:spPr>
          <a:xfrm>
            <a:off x="8363801" y="3304428"/>
            <a:ext cx="2224309" cy="640791"/>
          </a:xfrm>
          <a:prstGeom prst="rect">
            <a:avLst/>
          </a:prstGeom>
        </p:spPr>
      </p:pic>
    </p:spTree>
    <p:extLst>
      <p:ext uri="{BB962C8B-B14F-4D97-AF65-F5344CB8AC3E}">
        <p14:creationId xmlns:p14="http://schemas.microsoft.com/office/powerpoint/2010/main" val="1366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7 -4.81481E-6 L 0.09167 0.38473 " pathEditMode="relative" rAng="0" ptsTypes="AA">
                                      <p:cBhvr>
                                        <p:cTn id="46" dur="2000" fill="hold"/>
                                        <p:tgtEl>
                                          <p:spTgt spid="7"/>
                                        </p:tgtEl>
                                        <p:attrNameLst>
                                          <p:attrName>ppt_x</p:attrName>
                                          <p:attrName>ppt_y</p:attrName>
                                        </p:attrNameLst>
                                      </p:cBhvr>
                                      <p:rCtr x="4583" y="1923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 0 L 0 0.25 E" pathEditMode="relative" ptsTypes="">
                                      <p:cBhvr>
                                        <p:cTn id="50" dur="2000" fill="hold"/>
                                        <p:tgtEl>
                                          <p:spTgt spid="8"/>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0234 0.00324 L 0.42357 0.21551 " pathEditMode="relative" rAng="0" ptsTypes="AA">
                                      <p:cBhvr>
                                        <p:cTn id="54" dur="2000" fill="hold"/>
                                        <p:tgtEl>
                                          <p:spTgt spid="9"/>
                                        </p:tgtEl>
                                        <p:attrNameLst>
                                          <p:attrName>ppt_x</p:attrName>
                                          <p:attrName>ppt_y</p:attrName>
                                        </p:attrNameLst>
                                      </p:cBhvr>
                                      <p:rCtr x="21289" y="10602"/>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1.48148E-6 L 0.19596 0.42824 " pathEditMode="relative" rAng="0" ptsTypes="AA">
                                      <p:cBhvr>
                                        <p:cTn id="58" dur="2000" fill="hold"/>
                                        <p:tgtEl>
                                          <p:spTgt spid="10"/>
                                        </p:tgtEl>
                                        <p:attrNameLst>
                                          <p:attrName>ppt_x</p:attrName>
                                          <p:attrName>ppt_y</p:attrName>
                                        </p:attrNameLst>
                                      </p:cBhvr>
                                      <p:rCtr x="9792" y="2141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5E-6 1.48148E-6 L -0.23086 0.23148 " pathEditMode="relative" rAng="0" ptsTypes="AA">
                                      <p:cBhvr>
                                        <p:cTn id="62" dur="2000" fill="hold"/>
                                        <p:tgtEl>
                                          <p:spTgt spid="11"/>
                                        </p:tgtEl>
                                        <p:attrNameLst>
                                          <p:attrName>ppt_x</p:attrName>
                                          <p:attrName>ppt_y</p:attrName>
                                        </p:attrNameLst>
                                      </p:cBhvr>
                                      <p:rCtr x="-11549" y="11574"/>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79167E-6 1.85185E-6 L 0.14635 0.19282 " pathEditMode="relative" rAng="0" ptsTypes="AA">
                                      <p:cBhvr>
                                        <p:cTn id="66" dur="2000" fill="hold"/>
                                        <p:tgtEl>
                                          <p:spTgt spid="12"/>
                                        </p:tgtEl>
                                        <p:attrNameLst>
                                          <p:attrName>ppt_x</p:attrName>
                                          <p:attrName>ppt_y</p:attrName>
                                        </p:attrNameLst>
                                      </p:cBhvr>
                                      <p:rCtr x="7318" y="9630"/>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16667E-6 -3.33333E-6 L -0.06458 0.39769 " pathEditMode="relative" rAng="0" ptsTypes="AA">
                                      <p:cBhvr>
                                        <p:cTn id="70" dur="2000" fill="hold"/>
                                        <p:tgtEl>
                                          <p:spTgt spid="13"/>
                                        </p:tgtEl>
                                        <p:attrNameLst>
                                          <p:attrName>ppt_x</p:attrName>
                                          <p:attrName>ppt_y</p:attrName>
                                        </p:attrNameLst>
                                      </p:cBhvr>
                                      <p:rCtr x="-3229" y="1988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58333E-6 -1.85185E-6 L -0.49336 0.24398 " pathEditMode="relative" rAng="0" ptsTypes="AA">
                                      <p:cBhvr>
                                        <p:cTn id="74" dur="2000" fill="hold"/>
                                        <p:tgtEl>
                                          <p:spTgt spid="14"/>
                                        </p:tgtEl>
                                        <p:attrNameLst>
                                          <p:attrName>ppt_x</p:attrName>
                                          <p:attrName>ppt_y</p:attrName>
                                        </p:attrNameLst>
                                      </p:cBhvr>
                                      <p:rCtr x="-24674" y="12199"/>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54167E-6 -2.22222E-6 L -0.50143 0.09954 " pathEditMode="relative" rAng="0" ptsTypes="AA">
                                      <p:cBhvr>
                                        <p:cTn id="78" dur="2000" fill="hold"/>
                                        <p:tgtEl>
                                          <p:spTgt spid="15"/>
                                        </p:tgtEl>
                                        <p:attrNameLst>
                                          <p:attrName>ppt_x</p:attrName>
                                          <p:attrName>ppt_y</p:attrName>
                                        </p:attrNameLst>
                                      </p:cBhvr>
                                      <p:rCtr x="-25078"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C11BDF-5245-4E9B-841B-E7E35F5B638C}"/>
              </a:ext>
            </a:extLst>
          </p:cNvPr>
          <p:cNvSpPr>
            <a:spLocks noGrp="1"/>
          </p:cNvSpPr>
          <p:nvPr>
            <p:ph type="title"/>
          </p:nvPr>
        </p:nvSpPr>
        <p:spPr>
          <a:xfrm>
            <a:off x="259307" y="365125"/>
            <a:ext cx="11778018" cy="1325563"/>
          </a:xfrm>
        </p:spPr>
        <p:txBody>
          <a:bodyPr>
            <a:normAutofit/>
          </a:bodyPr>
          <a:lstStyle/>
          <a:p>
            <a:r>
              <a:rPr lang="en-US" sz="4000" dirty="0">
                <a:latin typeface="Times New Roman" panose="02020603050405020304" pitchFamily="18" charset="0"/>
                <a:ea typeface="Arial-Rounded" panose="020B0500000000000000" pitchFamily="34" charset="0"/>
                <a:cs typeface="Times New Roman" panose="02020603050405020304" pitchFamily="18" charset="0"/>
              </a:rPr>
              <a:t>2</a:t>
            </a:r>
            <a:r>
              <a:rPr lang="en-US" sz="4000">
                <a:latin typeface="Times New Roman" panose="02020603050405020304" pitchFamily="18" charset="0"/>
                <a:ea typeface="Arial-Rounded" panose="020B0500000000000000" pitchFamily="34" charset="0"/>
                <a:cs typeface="Times New Roman" panose="02020603050405020304" pitchFamily="18" charset="0"/>
              </a:rPr>
              <a:t>. </a:t>
            </a:r>
            <a:r>
              <a:rPr lang="en-US" sz="4000" smtClean="0">
                <a:latin typeface="Times New Roman" panose="02020603050405020304" pitchFamily="18" charset="0"/>
                <a:ea typeface="Arial-Rounded" panose="020B0500000000000000" pitchFamily="34" charset="0"/>
                <a:cs typeface="Times New Roman" panose="02020603050405020304" pitchFamily="18" charset="0"/>
              </a:rPr>
              <a:t>Ghép từ ngữ chỉ sự vật với những từ ngữ chỉ đặc điểm ở bài tập số 1 để tạo thành 3 câu.</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BAAF0FC9-1386-4904-A518-41CC64D6577F}"/>
              </a:ext>
            </a:extLst>
          </p:cNvPr>
          <p:cNvSpPr>
            <a:spLocks noGrp="1"/>
          </p:cNvSpPr>
          <p:nvPr>
            <p:ph idx="1"/>
          </p:nvPr>
        </p:nvSpPr>
        <p:spPr>
          <a:xfrm>
            <a:off x="838200" y="1825625"/>
            <a:ext cx="10515600" cy="535438"/>
          </a:xfrm>
        </p:spPr>
        <p:txBody>
          <a:bodyPr>
            <a:normAutofit fontScale="92500" lnSpcReduction="20000"/>
          </a:bodyPr>
          <a:lstStyle/>
          <a:p>
            <a:pPr marL="0" indent="0">
              <a:buNone/>
            </a:pPr>
            <a:r>
              <a:rPr lang="en-US" sz="40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Bầu trời trong xanh.</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7" name="Straight Connector 6"/>
          <p:cNvCxnSpPr/>
          <p:nvPr/>
        </p:nvCxnSpPr>
        <p:spPr>
          <a:xfrm>
            <a:off x="955343" y="1027907"/>
            <a:ext cx="2347415"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73522" y="982640"/>
            <a:ext cx="1876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77233" y="982640"/>
            <a:ext cx="2314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5656" y="1585417"/>
            <a:ext cx="3629168" cy="147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 xmlns:a16="http://schemas.microsoft.com/office/drawing/2014/main" id="{BAAF0FC9-1386-4904-A518-41CC64D6577F}"/>
              </a:ext>
            </a:extLst>
          </p:cNvPr>
          <p:cNvSpPr txBox="1">
            <a:spLocks/>
          </p:cNvSpPr>
          <p:nvPr/>
        </p:nvSpPr>
        <p:spPr>
          <a:xfrm>
            <a:off x="823414" y="2910980"/>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u="sng">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en-US" sz="4000" u="sng"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ương lúa </a:t>
            </a: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vàng óng.</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ontent Placeholder 2">
            <a:extLst>
              <a:ext uri="{FF2B5EF4-FFF2-40B4-BE49-F238E27FC236}">
                <a16:creationId xmlns="" xmlns:a16="http://schemas.microsoft.com/office/drawing/2014/main" id="{BAAF0FC9-1386-4904-A518-41CC64D6577F}"/>
              </a:ext>
            </a:extLst>
          </p:cNvPr>
          <p:cNvSpPr txBox="1">
            <a:spLocks/>
          </p:cNvSpPr>
          <p:nvPr/>
        </p:nvSpPr>
        <p:spPr>
          <a:xfrm>
            <a:off x="838200" y="3690049"/>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lấp lánh. </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Content Placeholder 2">
            <a:extLst>
              <a:ext uri="{FF2B5EF4-FFF2-40B4-BE49-F238E27FC236}">
                <a16:creationId xmlns="" xmlns:a16="http://schemas.microsoft.com/office/drawing/2014/main" id="{BAAF0FC9-1386-4904-A518-41CC64D6577F}"/>
              </a:ext>
            </a:extLst>
          </p:cNvPr>
          <p:cNvSpPr txBox="1">
            <a:spLocks/>
          </p:cNvSpPr>
          <p:nvPr/>
        </p:nvSpPr>
        <p:spPr>
          <a:xfrm>
            <a:off x="823414" y="4398991"/>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Lũy tre xanh.</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9398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additive="base">
                                        <p:cTn id="4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 calcmode="lin" valueType="num">
                                      <p:cBhvr additive="base">
                                        <p:cTn id="5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build="p"/>
      <p:bldP spid="18" grpId="0" build="p"/>
      <p:bldP spid="1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05AC20-72B1-4646-B9DC-B543FAB81F3B}"/>
              </a:ext>
            </a:extLst>
          </p:cNvPr>
          <p:cNvSpPr>
            <a:spLocks noGrp="1"/>
          </p:cNvSpPr>
          <p:nvPr>
            <p:ph type="title"/>
          </p:nvPr>
        </p:nvSpPr>
        <p:spPr>
          <a:xfrm>
            <a:off x="245660" y="365125"/>
            <a:ext cx="11737074" cy="1325563"/>
          </a:xfrm>
        </p:spPr>
        <p:txBody>
          <a:bodyPr>
            <a:normAutofit/>
          </a:bodyPr>
          <a:lstStyle/>
          <a:p>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3</a:t>
            </a:r>
            <a:r>
              <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ỏi đáp về đặc điểm của các sự vật ngôi sao, dòng sông, nương lúa, bầu trời.</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itle 1">
            <a:extLst>
              <a:ext uri="{FF2B5EF4-FFF2-40B4-BE49-F238E27FC236}">
                <a16:creationId xmlns="" xmlns:a16="http://schemas.microsoft.com/office/drawing/2014/main" id="{BA05AC20-72B1-4646-B9DC-B543FAB81F3B}"/>
              </a:ext>
            </a:extLst>
          </p:cNvPr>
          <p:cNvSpPr txBox="1">
            <a:spLocks/>
          </p:cNvSpPr>
          <p:nvPr/>
        </p:nvSpPr>
        <p:spPr>
          <a:xfrm>
            <a:off x="245660" y="1454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thế nào</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 vời vợi</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itle 1">
            <a:extLst>
              <a:ext uri="{FF2B5EF4-FFF2-40B4-BE49-F238E27FC236}">
                <a16:creationId xmlns="" xmlns:a16="http://schemas.microsoft.com/office/drawing/2014/main" id="{BA05AC20-72B1-4646-B9DC-B543FAB81F3B}"/>
              </a:ext>
            </a:extLst>
          </p:cNvPr>
          <p:cNvSpPr txBox="1">
            <a:spLocks/>
          </p:cNvSpPr>
          <p:nvPr/>
        </p:nvSpPr>
        <p:spPr>
          <a:xfrm>
            <a:off x="387824" y="2658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thế nào?</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Ngôi sao sáng lấp lánh.</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itle 1">
            <a:extLst>
              <a:ext uri="{FF2B5EF4-FFF2-40B4-BE49-F238E27FC236}">
                <a16:creationId xmlns="" xmlns:a16="http://schemas.microsoft.com/office/drawing/2014/main" id="{BA05AC20-72B1-4646-B9DC-B543FAB81F3B}"/>
              </a:ext>
            </a:extLst>
          </p:cNvPr>
          <p:cNvSpPr txBox="1">
            <a:spLocks/>
          </p:cNvSpPr>
          <p:nvPr/>
        </p:nvSpPr>
        <p:spPr>
          <a:xfrm>
            <a:off x="387824" y="3868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Dòng sông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Dòng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sông trong xanh.</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 xmlns:a16="http://schemas.microsoft.com/office/drawing/2014/main" id="{BA05AC20-72B1-4646-B9DC-B543FAB81F3B}"/>
              </a:ext>
            </a:extLst>
          </p:cNvPr>
          <p:cNvSpPr txBox="1">
            <a:spLocks/>
          </p:cNvSpPr>
          <p:nvPr/>
        </p:nvSpPr>
        <p:spPr>
          <a:xfrm>
            <a:off x="387824" y="51942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Nương lúa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Nương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lúa vàng óng.</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p:cNvCxnSpPr/>
          <p:nvPr/>
        </p:nvCxnSpPr>
        <p:spPr>
          <a:xfrm>
            <a:off x="887104" y="986962"/>
            <a:ext cx="154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9498" y="979913"/>
            <a:ext cx="1812878" cy="7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93641" y="986962"/>
            <a:ext cx="2017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7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Sông</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553878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Cánh</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đồng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1" name="Rounded Rectangle 10"/>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Câu</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chuyện</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4419600" y="437688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mơ</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TextBox 12"/>
          <p:cNvSpPr txBox="1"/>
          <p:nvPr/>
        </p:nvSpPr>
        <p:spPr>
          <a:xfrm>
            <a:off x="1102659" y="1834426"/>
            <a:ext cx="64838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được sinh ra ở đâu?</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1">
            <a:extLst>
              <a:ext uri="{FF2B5EF4-FFF2-40B4-BE49-F238E27FC236}">
                <a16:creationId xmlns=""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560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051112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B238581-AE36-4D4E-95D3-D0F676A6C02D}"/>
              </a:ext>
            </a:extLst>
          </p:cNvPr>
          <p:cNvSpPr txBox="1"/>
          <p:nvPr/>
        </p:nvSpPr>
        <p:spPr>
          <a:xfrm>
            <a:off x="1158218" y="549157"/>
            <a:ext cx="10142128" cy="707886"/>
          </a:xfrm>
          <a:prstGeom prst="rect">
            <a:avLst/>
          </a:prstGeom>
          <a:noFill/>
        </p:spPr>
        <p:txBody>
          <a:bodyPr wrap="square" rtlCol="0">
            <a:spAutoFit/>
          </a:bodyPr>
          <a:lstStyle/>
          <a:p>
            <a:pPr marL="514350" indent="-514350" algn="l">
              <a:buAutoNum type="arabicPeriod"/>
            </a:pP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về đặc điểm của từng người trong tranh </a:t>
            </a:r>
            <a:endPar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20063" y="1257043"/>
            <a:ext cx="11030179" cy="4525192"/>
          </a:xfrm>
          <a:prstGeom prst="rect">
            <a:avLst/>
          </a:prstGeom>
        </p:spPr>
      </p:pic>
    </p:spTree>
    <p:extLst>
      <p:ext uri="{BB962C8B-B14F-4D97-AF65-F5344CB8AC3E}">
        <p14:creationId xmlns:p14="http://schemas.microsoft.com/office/powerpoint/2010/main" val="21401626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vi-VN"/>
              <a:t>Trên nương, mỗi người một việc. Người lớn đánh trâu ra cày. Các cụ già nhặt cỏ, đốt lá. Mấy chú bé bắc bếp thổi cơm. Các bà mẹ tra ngô. Các em bé ngủ khì trên lưng mẹ.</a:t>
            </a:r>
            <a:br>
              <a:rPr lang="vi-VN"/>
            </a:br>
            <a:r>
              <a:rPr lang="vi-VN"/>
              <a:t/>
            </a:r>
            <a:br>
              <a:rPr lang="vi-VN"/>
            </a:br>
            <a:endParaRPr lang="en-US"/>
          </a:p>
        </p:txBody>
      </p:sp>
    </p:spTree>
    <p:extLst>
      <p:ext uri="{BB962C8B-B14F-4D97-AF65-F5344CB8AC3E}">
        <p14:creationId xmlns:p14="http://schemas.microsoft.com/office/powerpoint/2010/main" val="3583368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2. Viết 3 – 5 câu kể về một sự việc đã chứng kiến hoặc tham gia ở nơi em sống.</a:t>
            </a:r>
            <a:endParaRPr lang="en-US"/>
          </a:p>
        </p:txBody>
      </p:sp>
      <p:pic>
        <p:nvPicPr>
          <p:cNvPr id="4" name="Content Placeholder 3"/>
          <p:cNvPicPr>
            <a:picLocks noGrp="1" noChangeAspect="1"/>
          </p:cNvPicPr>
          <p:nvPr>
            <p:ph idx="1"/>
          </p:nvPr>
        </p:nvPicPr>
        <p:blipFill>
          <a:blip r:embed="rId2"/>
          <a:stretch>
            <a:fillRect/>
          </a:stretch>
        </p:blipFill>
        <p:spPr>
          <a:xfrm>
            <a:off x="382138" y="2128778"/>
            <a:ext cx="11641540" cy="4135544"/>
          </a:xfrm>
          <a:prstGeom prst="rect">
            <a:avLst/>
          </a:prstGeom>
        </p:spPr>
      </p:pic>
    </p:spTree>
    <p:extLst>
      <p:ext uri="{BB962C8B-B14F-4D97-AF65-F5344CB8AC3E}">
        <p14:creationId xmlns:p14="http://schemas.microsoft.com/office/powerpoint/2010/main" val="15900993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07A1402-0154-4D3C-B0A6-402C0E28C252}"/>
              </a:ext>
            </a:extLst>
          </p:cNvPr>
          <p:cNvSpPr txBox="1"/>
          <p:nvPr/>
        </p:nvSpPr>
        <p:spPr>
          <a:xfrm>
            <a:off x="634779" y="345003"/>
            <a:ext cx="10324373" cy="1200329"/>
          </a:xfrm>
          <a:prstGeom prst="rect">
            <a:avLst/>
          </a:prstGeom>
          <a:noFill/>
        </p:spPr>
        <p:txBody>
          <a:bodyPr wrap="square" rtlCol="0">
            <a:spAutoFit/>
          </a:bodyPr>
          <a:lstStyle/>
          <a:p>
            <a:r>
              <a:rPr lang="en-US" sz="3600"/>
              <a:t>2. Viết 3 – 5 câu kể về một sự việc đã chứng kiến hoặc tham gia ở nơi em sống.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peech Bubble: Rectangle with Corners Rounded 2">
            <a:extLst>
              <a:ext uri="{FF2B5EF4-FFF2-40B4-BE49-F238E27FC236}">
                <a16:creationId xmlns="" xmlns:a16="http://schemas.microsoft.com/office/drawing/2014/main" id="{0073B39B-2185-4E72-94A4-3A56DBC98290}"/>
              </a:ext>
            </a:extLst>
          </p:cNvPr>
          <p:cNvSpPr/>
          <p:nvPr/>
        </p:nvSpPr>
        <p:spPr>
          <a:xfrm>
            <a:off x="382137" y="1719617"/>
            <a:ext cx="11809863" cy="421715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mtClean="0"/>
              <a:t>    </a:t>
            </a:r>
            <a:r>
              <a:rPr lang="vi-VN" sz="2400" smtClean="0"/>
              <a:t>Hôm </a:t>
            </a:r>
            <a:r>
              <a:rPr lang="vi-VN" sz="2400"/>
              <a:t>đó là trưa thứ Sáu</a:t>
            </a:r>
            <a:r>
              <a:rPr lang="vi-VN" sz="2400" smtClean="0"/>
              <a:t>.</a:t>
            </a:r>
            <a:r>
              <a:rPr lang="en-US" sz="2400" smtClean="0"/>
              <a:t> Trên đường đi học về em gặp một bà cụ già mái tóc bạc trắng </a:t>
            </a:r>
            <a:r>
              <a:rPr lang="vi-VN" sz="2400"/>
              <a:t>gương mặt </a:t>
            </a:r>
            <a:r>
              <a:rPr lang="vi-VN" sz="2400" smtClean="0"/>
              <a:t>mệt </a:t>
            </a:r>
            <a:r>
              <a:rPr lang="vi-VN" sz="2400"/>
              <a:t>mỏi, đang đứng loay hoay. Cụ mặc bộ quần áo màu nâu, đầu đội nón lá. Lưng cụ hơi còng. Tay cụ xách một giỏ gì đó trông rất nặng. Em tiến lại gần và hỏi cụ</a:t>
            </a:r>
            <a:r>
              <a:rPr lang="vi-VN" sz="2400" smtClean="0"/>
              <a:t>:- </a:t>
            </a:r>
            <a:r>
              <a:rPr lang="vi-VN" sz="2400"/>
              <a:t>Cụ ơi! Cụ sao đấy </a:t>
            </a:r>
            <a:r>
              <a:rPr lang="vi-VN" sz="2400" smtClean="0"/>
              <a:t>ạ?</a:t>
            </a:r>
            <a:r>
              <a:rPr lang="en-US" sz="2400" smtClean="0"/>
              <a:t> </a:t>
            </a:r>
            <a:r>
              <a:rPr lang="vi-VN" sz="2400" smtClean="0"/>
              <a:t>Cụ </a:t>
            </a:r>
            <a:r>
              <a:rPr lang="vi-VN" sz="2400"/>
              <a:t>giật mình, quay lại nói chuyện với </a:t>
            </a:r>
            <a:r>
              <a:rPr lang="vi-VN" sz="2400" smtClean="0"/>
              <a:t>em:</a:t>
            </a:r>
            <a:r>
              <a:rPr lang="en-US" sz="2400" smtClean="0"/>
              <a:t> </a:t>
            </a:r>
            <a:r>
              <a:rPr lang="vi-VN" sz="2400" smtClean="0"/>
              <a:t>cụ </a:t>
            </a:r>
            <a:r>
              <a:rPr lang="vi-VN" sz="2400"/>
              <a:t>đang đi tìm nhà </a:t>
            </a:r>
            <a:r>
              <a:rPr lang="vi-VN" sz="2400" smtClean="0"/>
              <a:t>con </a:t>
            </a:r>
            <a:r>
              <a:rPr lang="vi-VN" sz="2400"/>
              <a:t>gái mà cụ đi mãi từ sáng đến giờ vẫn chưa tìm </a:t>
            </a:r>
            <a:r>
              <a:rPr lang="vi-VN" sz="2400" smtClean="0"/>
              <a:t>được.Hoá </a:t>
            </a:r>
            <a:r>
              <a:rPr lang="vi-VN" sz="2400"/>
              <a:t>ra cụ bị lạc đường. Lúc đó, </a:t>
            </a:r>
            <a:r>
              <a:rPr lang="en-US" sz="2400" smtClean="0"/>
              <a:t>trên đường </a:t>
            </a:r>
            <a:r>
              <a:rPr lang="vi-VN" sz="2400" smtClean="0"/>
              <a:t>không </a:t>
            </a:r>
            <a:r>
              <a:rPr lang="en-US" sz="2400" smtClean="0"/>
              <a:t>có</a:t>
            </a:r>
            <a:r>
              <a:rPr lang="vi-VN" sz="2400" smtClean="0"/>
              <a:t> </a:t>
            </a:r>
            <a:r>
              <a:rPr lang="vi-VN" sz="2400"/>
              <a:t>ai. Em thấy khó xử, không biết phải làm gì</a:t>
            </a:r>
            <a:r>
              <a:rPr lang="vi-VN" sz="2400" smtClean="0"/>
              <a:t>.</a:t>
            </a:r>
            <a:r>
              <a:rPr lang="vi-VN" sz="2400"/>
              <a:t> Trời nắng thế này, biết bao giờ cụ mới tìm được nhà</a:t>
            </a:r>
            <a:r>
              <a:rPr lang="vi-VN" sz="2400" smtClean="0"/>
              <a:t>.</a:t>
            </a:r>
            <a:r>
              <a:rPr lang="vi-VN" sz="2400"/>
              <a:t> Và rồi em quyết </a:t>
            </a:r>
            <a:r>
              <a:rPr lang="vi-VN" sz="2400" smtClean="0"/>
              <a:t>định</a:t>
            </a:r>
            <a:r>
              <a:rPr lang="en-US" sz="2400"/>
              <a:t> </a:t>
            </a:r>
            <a:r>
              <a:rPr lang="en-US" sz="2400" smtClean="0"/>
              <a:t>tìm nhà giúp cụ.</a:t>
            </a:r>
            <a:endParaRPr lang="vi-VN" sz="2400"/>
          </a:p>
          <a:p>
            <a:pPr algn="just"/>
            <a:r>
              <a:rPr lang="en-US" sz="2400" smtClean="0"/>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rộng</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3997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94B6A6-4658-4695-94E7-4DFE2DE7802A}"/>
              </a:ext>
            </a:extLst>
          </p:cNvPr>
          <p:cNvSpPr>
            <a:spLocks noGrp="1"/>
          </p:cNvSpPr>
          <p:nvPr>
            <p:ph type="title"/>
          </p:nvPr>
        </p:nvSpPr>
        <p:spPr>
          <a:xfrm>
            <a:off x="268941" y="232967"/>
            <a:ext cx="11724279" cy="1325563"/>
          </a:xfrm>
        </p:spPr>
        <p:txBody>
          <a:bodyPr>
            <a:normAutofit/>
          </a:bodyPr>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3600">
                <a:latin typeface="Times New Roman" panose="02020603050405020304" pitchFamily="18" charset="0"/>
                <a:ea typeface="Arial-Rounded" panose="020B0500000000000000" pitchFamily="34" charset="0"/>
                <a:cs typeface="Times New Roman" panose="02020603050405020304" pitchFamily="18" charset="0"/>
              </a:rPr>
              <a:t>, </a:t>
            </a:r>
            <a:r>
              <a:rPr lang="en-US" sz="3600" smtClean="0">
                <a:latin typeface="Times New Roman" panose="02020603050405020304" pitchFamily="18" charset="0"/>
                <a:ea typeface="Arial-Rounded" panose="020B0500000000000000" pitchFamily="34" charset="0"/>
                <a:cs typeface="Times New Roman" panose="02020603050405020304" pitchFamily="18" charset="0"/>
              </a:rPr>
              <a:t>về vẻ đẹp thiên nhiên. Trao đổi với các bạn suy nghĩ của em về bài thơ.</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452824" y="1558530"/>
            <a:ext cx="5101815" cy="4832092"/>
          </a:xfrm>
          <a:prstGeom prst="rect">
            <a:avLst/>
          </a:prstGeom>
        </p:spPr>
        <p:txBody>
          <a:bodyPr wrap="square">
            <a:spAutoFit/>
          </a:bodyPr>
          <a:lstStyle/>
          <a:p>
            <a:r>
              <a:rPr lang="en-US" sz="2800" b="1" smtClean="0">
                <a:solidFill>
                  <a:srgbClr val="333333"/>
                </a:solidFill>
                <a:latin typeface="Helvetica Neue"/>
              </a:rPr>
              <a:t>	  </a:t>
            </a:r>
            <a:r>
              <a:rPr lang="vi-VN" sz="2800" b="1" smtClean="0">
                <a:solidFill>
                  <a:srgbClr val="333333"/>
                </a:solidFill>
                <a:latin typeface="Helvetica Neue"/>
              </a:rPr>
              <a:t>GIÓ</a:t>
            </a:r>
            <a:endParaRPr lang="vi-VN" sz="2800">
              <a:solidFill>
                <a:srgbClr val="333333"/>
              </a:solidFill>
              <a:latin typeface="Helvetica Neue"/>
            </a:endParaRPr>
          </a:p>
          <a:p>
            <a:pPr algn="just"/>
            <a:endParaRPr lang="vi-VN" sz="2800">
              <a:solidFill>
                <a:srgbClr val="333333"/>
              </a:solidFill>
              <a:latin typeface="Helvetica Neue"/>
            </a:endParaRPr>
          </a:p>
          <a:p>
            <a:pPr algn="just"/>
            <a:r>
              <a:rPr lang="vi-VN" sz="2800">
                <a:solidFill>
                  <a:srgbClr val="333333"/>
                </a:solidFill>
                <a:latin typeface="Helvetica Neue"/>
              </a:rPr>
              <a:t>Gió lúc nào cũng chạy</a:t>
            </a:r>
          </a:p>
          <a:p>
            <a:pPr algn="just"/>
            <a:r>
              <a:rPr lang="vi-VN" sz="2800">
                <a:solidFill>
                  <a:srgbClr val="333333"/>
                </a:solidFill>
                <a:latin typeface="Helvetica Neue"/>
              </a:rPr>
              <a:t>Suốt ngày vội thế à</a:t>
            </a:r>
          </a:p>
          <a:p>
            <a:pPr algn="just"/>
            <a:r>
              <a:rPr lang="vi-VN" sz="2800">
                <a:solidFill>
                  <a:srgbClr val="333333"/>
                </a:solidFill>
                <a:latin typeface="Helvetica Neue"/>
              </a:rPr>
              <a:t>Lúc nào cũng huýt sáo</a:t>
            </a:r>
          </a:p>
          <a:p>
            <a:pPr algn="just"/>
            <a:r>
              <a:rPr lang="vi-VN" sz="2800">
                <a:solidFill>
                  <a:srgbClr val="333333"/>
                </a:solidFill>
                <a:latin typeface="Helvetica Neue"/>
              </a:rPr>
              <a:t>Lúc nào cũng hát ca …</a:t>
            </a:r>
          </a:p>
          <a:p>
            <a:pPr algn="just"/>
            <a:endParaRPr lang="vi-VN" sz="2800">
              <a:solidFill>
                <a:srgbClr val="333333"/>
              </a:solidFill>
              <a:latin typeface="Helvetica Neue"/>
            </a:endParaRPr>
          </a:p>
          <a:p>
            <a:pPr algn="just"/>
            <a:r>
              <a:rPr lang="vi-VN" sz="2800">
                <a:solidFill>
                  <a:srgbClr val="333333"/>
                </a:solidFill>
                <a:latin typeface="Helvetica Neue"/>
              </a:rPr>
              <a:t>Gió thích chơi chong chóng</a:t>
            </a:r>
          </a:p>
          <a:p>
            <a:pPr algn="just"/>
            <a:r>
              <a:rPr lang="vi-VN" sz="2800">
                <a:solidFill>
                  <a:srgbClr val="333333"/>
                </a:solidFill>
                <a:latin typeface="Helvetica Neue"/>
              </a:rPr>
              <a:t>Cùng bé chơi thả diều</a:t>
            </a:r>
          </a:p>
          <a:p>
            <a:pPr algn="just"/>
            <a:r>
              <a:rPr lang="vi-VN" sz="2800">
                <a:solidFill>
                  <a:srgbClr val="333333"/>
                </a:solidFill>
                <a:latin typeface="Helvetica Neue"/>
              </a:rPr>
              <a:t>Lại giật tung nón bé</a:t>
            </a:r>
          </a:p>
          <a:p>
            <a:pPr algn="just"/>
            <a:r>
              <a:rPr lang="vi-VN" sz="2800">
                <a:solidFill>
                  <a:srgbClr val="333333"/>
                </a:solidFill>
                <a:latin typeface="Helvetica Neue"/>
              </a:rPr>
              <a:t>Gió bông đùa chọc trêu</a:t>
            </a:r>
            <a:endParaRPr lang="vi-VN" sz="2800" b="0" i="0">
              <a:solidFill>
                <a:srgbClr val="333333"/>
              </a:solidFill>
              <a:effectLst/>
              <a:latin typeface="Helvetica Neue"/>
            </a:endParaRPr>
          </a:p>
        </p:txBody>
      </p:sp>
      <p:pic>
        <p:nvPicPr>
          <p:cNvPr id="5" name="Picture 4"/>
          <p:cNvPicPr>
            <a:picLocks noChangeAspect="1"/>
          </p:cNvPicPr>
          <p:nvPr/>
        </p:nvPicPr>
        <p:blipFill>
          <a:blip r:embed="rId2"/>
          <a:stretch>
            <a:fillRect/>
          </a:stretch>
        </p:blipFill>
        <p:spPr>
          <a:xfrm>
            <a:off x="4967785" y="1452282"/>
            <a:ext cx="7025435" cy="5131054"/>
          </a:xfrm>
          <a:prstGeom prst="rect">
            <a:avLst/>
          </a:prstGeom>
        </p:spPr>
      </p:pic>
    </p:spTree>
    <p:extLst>
      <p:ext uri="{BB962C8B-B14F-4D97-AF65-F5344CB8AC3E}">
        <p14:creationId xmlns:p14="http://schemas.microsoft.com/office/powerpoint/2010/main" val="407957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8" y="365125"/>
            <a:ext cx="11685495" cy="1325563"/>
          </a:xfrm>
        </p:spPr>
        <p:txBody>
          <a:bodyPr>
            <a:normAutofit/>
          </a:bodyPr>
          <a:lstStyle/>
          <a:p>
            <a:r>
              <a:rPr lang="en-US" sz="4000" smtClean="0"/>
              <a:t>2.Viết vào nhật kí đọc sách một khổ thơ em thích.</a:t>
            </a:r>
            <a:endParaRPr lang="en-US" sz="4000"/>
          </a:p>
        </p:txBody>
      </p:sp>
      <p:pic>
        <p:nvPicPr>
          <p:cNvPr id="4" name="Picture 3"/>
          <p:cNvPicPr>
            <a:picLocks noChangeAspect="1"/>
          </p:cNvPicPr>
          <p:nvPr/>
        </p:nvPicPr>
        <p:blipFill>
          <a:blip r:embed="rId2"/>
          <a:stretch>
            <a:fillRect/>
          </a:stretch>
        </p:blipFill>
        <p:spPr>
          <a:xfrm>
            <a:off x="1048871" y="2124075"/>
            <a:ext cx="9937375" cy="3577478"/>
          </a:xfrm>
          <a:prstGeom prst="rect">
            <a:avLst/>
          </a:prstGeom>
        </p:spPr>
      </p:pic>
    </p:spTree>
    <p:extLst>
      <p:ext uri="{BB962C8B-B14F-4D97-AF65-F5344CB8AC3E}">
        <p14:creationId xmlns:p14="http://schemas.microsoft.com/office/powerpoint/2010/main" val="37337343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 </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419600" y="556625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Món</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ăn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098" y="435700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lang="en-US" sz="3600">
                <a:solidFill>
                  <a:srgbClr val="008000"/>
                </a:solidFill>
                <a:latin typeface="Calibri" panose="020F0502020204030204"/>
              </a:rPr>
              <a:t>n</a:t>
            </a:r>
            <a:r>
              <a:rPr lang="en-US" sz="3600" noProof="0" smtClean="0">
                <a:solidFill>
                  <a:srgbClr val="008000"/>
                </a:solidFill>
                <a:latin typeface="Calibri" panose="020F0502020204030204"/>
              </a:rPr>
              <a:t>uôi sống con người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một loại thực phẩm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4" name="Rounded Rectangle 13"/>
          <p:cNvSpPr/>
          <p:nvPr/>
        </p:nvSpPr>
        <p:spPr>
          <a:xfrm>
            <a:off x="4419599" y="437688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B.một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thức quà</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5" name="TextBox 14"/>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quý giá như thế nào với con người? </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3">
            <a:extLst>
              <a:ext uri="{FF2B5EF4-FFF2-40B4-BE49-F238E27FC236}">
                <a16:creationId xmlns=""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4235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Lũy</a:t>
              </a:r>
              <a:r>
                <a:rPr kumimoji="0" lang="en-US" sz="4400" b="1" i="0" u="none" strike="noStrike" kern="1200" cap="none" spc="0" normalizeH="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tre</a:t>
              </a:r>
              <a:endParaRPr kumimoji="0" lang="en-US" sz="4400" b="1" i="0"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smtClean="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8</a:t>
            </a:r>
            <a:endPar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09495" y="1720103"/>
            <a:ext cx="8559893" cy="3416673"/>
          </a:xfrm>
          <a:prstGeom prst="rect">
            <a:avLst/>
          </a:prstGeom>
        </p:spPr>
      </p:pic>
    </p:spTree>
    <p:extLst>
      <p:ext uri="{BB962C8B-B14F-4D97-AF65-F5344CB8AC3E}">
        <p14:creationId xmlns:p14="http://schemas.microsoft.com/office/powerpoint/2010/main" val="174616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 xmlns:a16="http://schemas.microsoft.com/office/drawing/2014/main" id="{AB44F01F-64FB-403D-8BC3-EE4DB1671F6A}"/>
              </a:ext>
            </a:extLst>
          </p:cNvPr>
          <p:cNvSpPr/>
          <p:nvPr/>
        </p:nvSpPr>
        <p:spPr>
          <a:xfrm>
            <a:off x="10025791" y="5888157"/>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3" name="TextBox 2"/>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72670" y="1089303"/>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2" name="TextBox 11"/>
          <p:cNvSpPr txBox="1"/>
          <p:nvPr/>
        </p:nvSpPr>
        <p:spPr>
          <a:xfrm>
            <a:off x="848229" y="3579833"/>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3" name="TextBox 12"/>
          <p:cNvSpPr txBox="1"/>
          <p:nvPr/>
        </p:nvSpPr>
        <p:spPr>
          <a:xfrm>
            <a:off x="6082553" y="1089303"/>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5" name="TextBox 14"/>
          <p:cNvSpPr txBox="1"/>
          <p:nvPr/>
        </p:nvSpPr>
        <p:spPr>
          <a:xfrm>
            <a:off x="6082553" y="3579833"/>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23" name="Group 22">
            <a:extLst>
              <a:ext uri="{FF2B5EF4-FFF2-40B4-BE49-F238E27FC236}">
                <a16:creationId xmlns="" xmlns:a16="http://schemas.microsoft.com/office/drawing/2014/main" id="{CC44A66A-CFBC-4185-A688-03B3CA2D55C7}"/>
              </a:ext>
            </a:extLst>
          </p:cNvPr>
          <p:cNvGrpSpPr/>
          <p:nvPr/>
        </p:nvGrpSpPr>
        <p:grpSpPr>
          <a:xfrm>
            <a:off x="3842836" y="1993081"/>
            <a:ext cx="6916419" cy="2315210"/>
            <a:chOff x="3815445" y="140918"/>
            <a:chExt cx="3822655" cy="2315191"/>
          </a:xfrm>
        </p:grpSpPr>
        <p:grpSp>
          <p:nvGrpSpPr>
            <p:cNvPr id="24" name="Group 23">
              <a:extLst>
                <a:ext uri="{FF2B5EF4-FFF2-40B4-BE49-F238E27FC236}">
                  <a16:creationId xmlns="" xmlns:a16="http://schemas.microsoft.com/office/drawing/2014/main" id="{1539DEE3-0D31-4D4B-B17C-13F497CFC2B4}"/>
                </a:ext>
              </a:extLst>
            </p:cNvPr>
            <p:cNvGrpSpPr/>
            <p:nvPr/>
          </p:nvGrpSpPr>
          <p:grpSpPr>
            <a:xfrm>
              <a:off x="3815445" y="140918"/>
              <a:ext cx="3822655" cy="2315191"/>
              <a:chOff x="181619" y="1261924"/>
              <a:chExt cx="2109019" cy="2109019"/>
            </a:xfrm>
          </p:grpSpPr>
          <p:sp>
            <p:nvSpPr>
              <p:cNvPr id="29" name="Hexagon 28">
                <a:extLst>
                  <a:ext uri="{FF2B5EF4-FFF2-40B4-BE49-F238E27FC236}">
                    <a16:creationId xmlns="" xmlns:a16="http://schemas.microsoft.com/office/drawing/2014/main" id="{3EEDFF07-C64F-4FF0-923E-4B48D1B444BF}"/>
                  </a:ext>
                </a:extLst>
              </p:cNvPr>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 xmlns:a16="http://schemas.microsoft.com/office/drawing/2014/main" id="{C84C34AA-C2BA-4DD7-9967-7C7586E86BEC}"/>
                  </a:ext>
                </a:extLst>
              </p:cNvPr>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3600" b="0"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ần thần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en-US" altLang="vi-VN" sz="280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hỉ tâm trạng nhớ thương, lưu luyến, nghĩ ngợi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26" name="10">
              <a:extLst>
                <a:ext uri="{FF2B5EF4-FFF2-40B4-BE49-F238E27FC236}">
                  <a16:creationId xmlns="" xmlns:a16="http://schemas.microsoft.com/office/drawing/2014/main" id="{A116BEF2-535D-41B5-BB8D-B674141EBBC4}"/>
                </a:ext>
              </a:extLst>
            </p:cNvPr>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TotalTime>
  <Words>1580</Words>
  <Application>Microsoft Office PowerPoint</Application>
  <PresentationFormat>Widescreen</PresentationFormat>
  <Paragraphs>263</Paragraphs>
  <Slides>39</Slides>
  <Notes>14</Notes>
  <HiddenSlides>0</HiddenSlides>
  <MMClips>19</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39</vt:i4>
      </vt:variant>
    </vt:vector>
  </HeadingPairs>
  <TitlesOfParts>
    <vt:vector size="61" baseType="lpstr">
      <vt:lpstr>Microsoft YaHei</vt:lpstr>
      <vt:lpstr>Arial</vt:lpstr>
      <vt:lpstr>Arial Rounded MT Bold</vt:lpstr>
      <vt:lpstr>Arial-Rounded</vt:lpstr>
      <vt:lpstr>Calibri</vt:lpstr>
      <vt:lpstr>Calibri Light</vt:lpstr>
      <vt:lpstr>Helvetica Neue</vt:lpstr>
      <vt:lpstr>HP001 4 hàng</vt:lpstr>
      <vt:lpstr>黑体</vt:lpstr>
      <vt:lpstr>SimSun</vt:lpstr>
      <vt:lpstr>SimSun</vt:lpstr>
      <vt:lpstr>Times New Roman</vt:lpstr>
      <vt:lpstr>Verdana</vt:lpstr>
      <vt:lpstr>等线</vt:lpstr>
      <vt:lpstr>1_Office Theme</vt:lpstr>
      <vt:lpstr>2_Office Theme</vt:lpstr>
      <vt:lpstr>3_Office Theme</vt:lpstr>
      <vt:lpstr>2_Office 主题​​</vt:lpstr>
      <vt:lpstr>4_Office Theme</vt:lpstr>
      <vt:lpstr>5_Office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những từ ngữ chỉ thời gian trong bài</vt:lpstr>
      <vt:lpstr>PowerPoint Presentation</vt:lpstr>
      <vt:lpstr>PowerPoint Presentation</vt:lpstr>
      <vt:lpstr>PowerPoint Presentation</vt:lpstr>
      <vt:lpstr>PowerPoint Presentation</vt:lpstr>
      <vt:lpstr>b. Chọn iêt hoặc iêc thay vào ô vuông.</vt:lpstr>
      <vt:lpstr>PowerPoint Presentation</vt:lpstr>
      <vt:lpstr>PowerPoint Presentation</vt:lpstr>
      <vt:lpstr>PowerPoint Presentation</vt:lpstr>
      <vt:lpstr>PowerPoint Presentation</vt:lpstr>
      <vt:lpstr>1.Xếp các từ ngữ dưới đây vào nhóm thích hợp:</vt:lpstr>
      <vt:lpstr>2. Ghép từ ngữ chỉ sự vật với những từ ngữ chỉ đặc điểm ở bài tập số 1 để tạo thành 3 câu.</vt:lpstr>
      <vt:lpstr>3. Hỏi đáp về đặc điểm của các sự vật ngôi sao, dòng sông, nương lúa, bầu trời.</vt:lpstr>
      <vt:lpstr>PowerPoint Presentation</vt:lpstr>
      <vt:lpstr>PowerPoint Presentation</vt:lpstr>
      <vt:lpstr>PowerPoint Presentation</vt:lpstr>
      <vt:lpstr>2. Viết 3 – 5 câu kể về một sự việc đã chứng kiến hoặc tham gia ở nơi em sống.</vt:lpstr>
      <vt:lpstr>PowerPoint Presentation</vt:lpstr>
      <vt:lpstr>PowerPoint Presentation</vt:lpstr>
      <vt:lpstr>Tìm đọc một bài thơ, về vẻ đẹp thiên nhiên. Trao đổi với các bạn suy nghĩ của em về bài thơ.</vt:lpstr>
      <vt:lpstr>2.Viết vào nhật kí đọc sách một khổ thơ em thích.</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62</cp:revision>
  <dcterms:created xsi:type="dcterms:W3CDTF">2021-05-27T08:02:03Z</dcterms:created>
  <dcterms:modified xsi:type="dcterms:W3CDTF">2022-01-26T14:33:49Z</dcterms:modified>
</cp:coreProperties>
</file>