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wav" ContentType="audio/x-wav"/>
  <Default Extension="png" ContentType="image/png"/>
  <Default Extension="wdp" ContentType="image/vnd.ms-photo"/>
  <Default Extension="wmf" ContentType="image/x-w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0" r:id="rId3"/>
    <p:sldId id="257" r:id="rId5"/>
    <p:sldId id="276" r:id="rId6"/>
    <p:sldId id="421" r:id="rId7"/>
    <p:sldId id="422" r:id="rId8"/>
    <p:sldId id="423" r:id="rId9"/>
    <p:sldId id="404" r:id="rId10"/>
    <p:sldId id="424" r:id="rId11"/>
    <p:sldId id="427" r:id="rId12"/>
    <p:sldId id="428" r:id="rId13"/>
    <p:sldId id="434" r:id="rId14"/>
    <p:sldId id="325" r:id="rId15"/>
    <p:sldId id="326" r:id="rId16"/>
    <p:sldId id="435" r:id="rId17"/>
    <p:sldId id="436" r:id="rId18"/>
    <p:sldId id="437" r:id="rId19"/>
    <p:sldId id="438" r:id="rId20"/>
    <p:sldId id="439" r:id="rId21"/>
    <p:sldId id="440" r:id="rId22"/>
    <p:sldId id="441" r:id="rId23"/>
    <p:sldId id="442" r:id="rId24"/>
    <p:sldId id="443" r:id="rId25"/>
    <p:sldId id="444" r:id="rId26"/>
    <p:sldId id="445" r:id="rId27"/>
    <p:sldId id="446" r:id="rId28"/>
    <p:sldId id="447" r:id="rId29"/>
    <p:sldId id="281" r:id="rId30"/>
    <p:sldId id="448" r:id="rId31"/>
    <p:sldId id="449" r:id="rId32"/>
    <p:sldId id="450" r:id="rId33"/>
    <p:sldId id="451" r:id="rId34"/>
    <p:sldId id="277" r:id="rId35"/>
    <p:sldId id="278" r:id="rId36"/>
    <p:sldId id="279" r:id="rId37"/>
    <p:sldId id="280" r:id="rId38"/>
    <p:sldId id="452" r:id="rId39"/>
    <p:sldId id="453" r:id="rId40"/>
    <p:sldId id="454" r:id="rId41"/>
    <p:sldId id="419" r:id="rId42"/>
    <p:sldId id="334" r:id="rId43"/>
    <p:sldId id="335" r:id="rId44"/>
    <p:sldId id="336" r:id="rId45"/>
    <p:sldId id="337" r:id="rId46"/>
    <p:sldId id="455" r:id="rId47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2621" autoAdjust="0"/>
  </p:normalViewPr>
  <p:slideViewPr>
    <p:cSldViewPr snapToGrid="0">
      <p:cViewPr varScale="1">
        <p:scale>
          <a:sx n="52" d="100"/>
          <a:sy n="52" d="100"/>
        </p:scale>
        <p:origin x="1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1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70DDE414-34F7-4DA9-93DC-6790CB70E41D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AF6A5C8-B28F-460C-9B80-AF02751C32F7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 panose="020B0604020202020204"/>
              </a:rPr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 panose="020B0604020202020204"/>
              </a:rPr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35.wdp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9.png"/><Relationship Id="rId7" Type="http://schemas.microsoft.com/office/2007/relationships/media" Target="../media/audio2.wav"/><Relationship Id="rId6" Type="http://schemas.openxmlformats.org/officeDocument/2006/relationships/audio" Target="../media/audio2.wav"/><Relationship Id="rId5" Type="http://schemas.openxmlformats.org/officeDocument/2006/relationships/image" Target="../media/image41.png"/><Relationship Id="rId4" Type="http://schemas.openxmlformats.org/officeDocument/2006/relationships/image" Target="../media/image37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6" Type="http://schemas.openxmlformats.org/officeDocument/2006/relationships/audio" Target="../media/audio1.wav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1.wav"/><Relationship Id="rId6" Type="http://schemas.openxmlformats.org/officeDocument/2006/relationships/audio" Target="../media/audio3.wav"/><Relationship Id="rId5" Type="http://schemas.microsoft.com/office/2007/relationships/hdphoto" Target="../media/image45.wdp"/><Relationship Id="rId4" Type="http://schemas.openxmlformats.org/officeDocument/2006/relationships/image" Target="../media/image44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9.GIF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1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1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05590" y="13411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58353" y="62896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7750" y="1658131"/>
            <a:ext cx="892609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>
            <a:fillRect/>
          </a:stretch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976271" y="953450"/>
            <a:ext cx="1121663" cy="1021939"/>
            <a:chOff x="3796748" y="1868557"/>
            <a:chExt cx="735495" cy="705592"/>
          </a:xfrm>
        </p:grpSpPr>
        <p:sp>
          <p:nvSpPr>
            <p:cNvPr id="21" name="Rectangle 20"/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/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805025" y="2294126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514725" y="2862480"/>
            <a:ext cx="1765363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58761" y="4423445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58761" y="361562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10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86774" y="2863684"/>
            <a:ext cx="1426046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+ 5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41523" y="2886279"/>
            <a:ext cx="148496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10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63208" y="2132748"/>
            <a:ext cx="384181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5 x 2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5785107" y="941612"/>
            <a:ext cx="1121663" cy="1021939"/>
            <a:chOff x="3796748" y="1868557"/>
            <a:chExt cx="735495" cy="705592"/>
          </a:xfrm>
        </p:grpSpPr>
        <p:sp>
          <p:nvSpPr>
            <p:cNvPr id="69" name="Rectangle 68"/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7304" t="-21" r="8888" b="31923"/>
          <a:stretch>
            <a:fillRect/>
          </a:stretch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 TẬP 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7644480" y="2741940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 = 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257300" y="936074"/>
            <a:ext cx="10620375" cy="1302524"/>
            <a:chOff x="1352551" y="1009685"/>
            <a:chExt cx="9677400" cy="1302524"/>
          </a:xfrm>
        </p:grpSpPr>
        <p:sp>
          <p:nvSpPr>
            <p:cNvPr id="36" name="Rectangle: Rounded Corners 35"/>
            <p:cNvSpPr/>
            <p:nvPr/>
          </p:nvSpPr>
          <p:spPr>
            <a:xfrm>
              <a:off x="1352551" y="1057029"/>
              <a:ext cx="9677400" cy="12551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01628" y="1009685"/>
              <a:ext cx="113707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163" t="31280" r="37837" b="54225"/>
          <a:stretch>
            <a:fillRect/>
          </a:stretch>
        </p:blipFill>
        <p:spPr>
          <a:xfrm>
            <a:off x="1641146" y="2452291"/>
            <a:ext cx="3822206" cy="97928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13374" y="242642"/>
            <a:ext cx="7149701" cy="581236"/>
            <a:chOff x="1199723" y="356009"/>
            <a:chExt cx="7085470" cy="525303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1199723" y="356009"/>
              <a:ext cx="7085470" cy="525303"/>
            </a:xfrm>
            <a:prstGeom prst="roundRect">
              <a:avLst>
                <a:gd name="adj" fmla="val 39419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Xem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nói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):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199723" y="38980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06392" y="1059138"/>
            <a:ext cx="847814" cy="631277"/>
            <a:chOff x="1272532" y="1717365"/>
            <a:chExt cx="1034473" cy="622714"/>
          </a:xfrm>
        </p:grpSpPr>
        <p:sp>
          <p:nvSpPr>
            <p:cNvPr id="4" name="Oval 3"/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767909" y="1048453"/>
            <a:ext cx="847814" cy="631277"/>
            <a:chOff x="1272532" y="1717365"/>
            <a:chExt cx="1034473" cy="622714"/>
          </a:xfrm>
        </p:grpSpPr>
        <p:sp>
          <p:nvSpPr>
            <p:cNvPr id="22" name="Oval 21"/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3665008" y="1072045"/>
            <a:ext cx="847814" cy="631277"/>
            <a:chOff x="1272532" y="1717365"/>
            <a:chExt cx="1034473" cy="622714"/>
          </a:xfrm>
        </p:grpSpPr>
        <p:sp>
          <p:nvSpPr>
            <p:cNvPr id="26" name="Oval 25"/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570463" y="1072045"/>
            <a:ext cx="847814" cy="631277"/>
            <a:chOff x="1272532" y="1717365"/>
            <a:chExt cx="1034473" cy="622714"/>
          </a:xfrm>
        </p:grpSpPr>
        <p:sp>
          <p:nvSpPr>
            <p:cNvPr id="30" name="Oval 29"/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3526081" y="1572140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?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94187" y="967406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2 + 2 + 2 + 2 = 8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40987" y="1448441"/>
            <a:ext cx="184732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8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13234" t="55770" r="35126" b="29735"/>
          <a:stretch>
            <a:fillRect/>
          </a:stretch>
        </p:blipFill>
        <p:spPr>
          <a:xfrm>
            <a:off x="1615349" y="3986672"/>
            <a:ext cx="3873800" cy="884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10180" t="78501" r="34240" b="7004"/>
          <a:stretch>
            <a:fillRect/>
          </a:stretch>
        </p:blipFill>
        <p:spPr>
          <a:xfrm>
            <a:off x="1467459" y="5149982"/>
            <a:ext cx="4169580" cy="94488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616466" y="3279153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3 = ?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45181" y="2266974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3 =  4 + 4 + 4 = 12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7350914" y="2894371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8267689" y="288504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9271989" y="2894371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46265" y="4300539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 = 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80824" y="4661107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?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45181" y="3825573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 5 + 5 = 10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7387967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8314073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9297913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50809" y="5649147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= 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15681" y="5871115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x 3 = ?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645181" y="5174181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x 3 =  6 + 6 + 6 = 18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Rectangle: Rounded Corners 56"/>
          <p:cNvSpPr/>
          <p:nvPr/>
        </p:nvSpPr>
        <p:spPr>
          <a:xfrm>
            <a:off x="7346114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/>
          <p:cNvSpPr/>
          <p:nvPr/>
        </p:nvSpPr>
        <p:spPr>
          <a:xfrm>
            <a:off x="8283349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9267189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Rectangle: Rounded Corners 59"/>
          <p:cNvSpPr/>
          <p:nvPr/>
        </p:nvSpPr>
        <p:spPr>
          <a:xfrm>
            <a:off x="7355445" y="2896922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8277263" y="2891086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230999" y="2750618"/>
            <a:ext cx="863587" cy="618374"/>
            <a:chOff x="9267102" y="3319253"/>
            <a:chExt cx="708151" cy="618374"/>
          </a:xfrm>
        </p:grpSpPr>
        <p:sp>
          <p:nvSpPr>
            <p:cNvPr id="63" name="Rectangle: Rounded Corners 62"/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267102" y="3319253"/>
              <a:ext cx="708151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Rectangle: Rounded Corners 64"/>
          <p:cNvSpPr/>
          <p:nvPr/>
        </p:nvSpPr>
        <p:spPr>
          <a:xfrm>
            <a:off x="7392769" y="4458806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/>
          <p:cNvSpPr/>
          <p:nvPr/>
        </p:nvSpPr>
        <p:spPr>
          <a:xfrm>
            <a:off x="8314587" y="4452970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9234608" y="4319557"/>
            <a:ext cx="789724" cy="618374"/>
            <a:chOff x="9254781" y="3317048"/>
            <a:chExt cx="623204" cy="618374"/>
          </a:xfrm>
        </p:grpSpPr>
        <p:sp>
          <p:nvSpPr>
            <p:cNvPr id="68" name="Rectangle: Rounded Corners 67"/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254781" y="3317048"/>
              <a:ext cx="623204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Rectangle: Rounded Corners 69"/>
          <p:cNvSpPr/>
          <p:nvPr/>
        </p:nvSpPr>
        <p:spPr>
          <a:xfrm>
            <a:off x="7352118" y="5805544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Rectangle: Rounded Corners 70"/>
          <p:cNvSpPr/>
          <p:nvPr/>
        </p:nvSpPr>
        <p:spPr>
          <a:xfrm>
            <a:off x="8273936" y="5799708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9214580" y="5664491"/>
            <a:ext cx="768319" cy="618374"/>
            <a:chOff x="9260318" y="3325877"/>
            <a:chExt cx="623204" cy="618374"/>
          </a:xfrm>
        </p:grpSpPr>
        <p:sp>
          <p:nvSpPr>
            <p:cNvPr id="73" name="Rectangle: Rounded Corners 72"/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260318" y="3325877"/>
              <a:ext cx="623204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75000" y="241371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5000" y="381066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75000" y="517418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1" grpId="0"/>
      <p:bldP spid="42" grpId="0"/>
      <p:bldP spid="43" grpId="0" animBg="1"/>
      <p:bldP spid="45" grpId="0" animBg="1"/>
      <p:bldP spid="46" grpId="0" animBg="1"/>
      <p:bldP spid="46" grpId="1" animBg="1"/>
      <p:bldP spid="48" grpId="0"/>
      <p:bldP spid="49" grpId="0"/>
      <p:bldP spid="50" grpId="0"/>
      <p:bldP spid="51" grpId="0" animBg="1"/>
      <p:bldP spid="52" grpId="0" animBg="1"/>
      <p:bldP spid="53" grpId="0" animBg="1"/>
      <p:bldP spid="53" grpId="1" animBg="1"/>
      <p:bldP spid="54" grpId="0"/>
      <p:bldP spid="55" grpId="0"/>
      <p:bldP spid="56" grpId="0"/>
      <p:bldP spid="57" grpId="0" animBg="1"/>
      <p:bldP spid="58" grpId="0" animBg="1"/>
      <p:bldP spid="59" grpId="0" animBg="1"/>
      <p:bldP spid="59" grpId="1" animBg="1"/>
      <p:bldP spid="60" grpId="0" animBg="1"/>
      <p:bldP spid="61" grpId="0" animBg="1"/>
      <p:bldP spid="65" grpId="0" animBg="1"/>
      <p:bldP spid="66" grpId="0" animBg="1"/>
      <p:bldP spid="70" grpId="0" animBg="1"/>
      <p:bldP spid="71" grpId="0" animBg="1"/>
      <p:bldP spid="75" grpId="0"/>
      <p:bldP spid="77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>
            <a:fillRect/>
          </a:stretch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888532" y="1479179"/>
            <a:ext cx="3967843" cy="1320805"/>
            <a:chOff x="1352551" y="991404"/>
            <a:chExt cx="3967843" cy="1320805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1352551" y="1057029"/>
              <a:ext cx="3967843" cy="12551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95217" y="991404"/>
              <a:ext cx="113707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96915" y="422927"/>
            <a:ext cx="8118452" cy="916311"/>
            <a:chOff x="1343382" y="406613"/>
            <a:chExt cx="6689716" cy="828134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1643038" y="406613"/>
              <a:ext cx="6390060" cy="828134"/>
            </a:xfrm>
            <a:prstGeom prst="roundRect">
              <a:avLst>
                <a:gd name="adj" fmla="val 40087"/>
              </a:avLst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Chuyển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tổng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hạng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bằng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nhau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thành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nhân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):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343382" y="549106"/>
              <a:ext cx="599312" cy="5431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736007" y="1491312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+ 7 + 7 = 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7601" y="1488461"/>
            <a:ext cx="123997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5351" y="1944710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x 3 = 21 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2910" y="2992764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4170" y="3112770"/>
            <a:ext cx="31870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+ 2 + 2 = 6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9 + 9 = 18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53810" y="3112770"/>
            <a:ext cx="5598795" cy="2463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10 + 10 + 10 + 10 = 40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 + 5 + 5 + 5 + 5 + 5 = 30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2910" y="4227515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08527" y="2992764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08527" y="4227515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05230" y="3448685"/>
            <a:ext cx="301815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6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95782" y="3486015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x 4 = 40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82202" y="4742837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x 2 = 18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13054" y="4719044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6 = 30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  <p:bldP spid="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5111" y="2505670"/>
            <a:ext cx="5371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TÁO</a:t>
            </a:r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ĐỘC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flash/>
      </p:transition>
    </mc:Choice>
    <mc:Fallback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763" y="69330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219200" y="8804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Bạch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endParaRPr lang="en-US" sz="3600" dirty="0">
              <a:latin typeface="UTM Avo" panose="02040603050506020204" pitchFamily="18" charset="0"/>
            </a:endParaRPr>
          </a:p>
          <a:p>
            <a:pPr algn="ctr"/>
            <a:r>
              <a:rPr lang="en-US" sz="3600" dirty="0" err="1">
                <a:latin typeface="UTM Avo" panose="02040603050506020204" pitchFamily="18" charset="0"/>
              </a:rPr>
              <a:t>Ngươi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sẽ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chắc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flash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274395"/>
            <a:ext cx="4721620" cy="615688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Gọi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ta!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0764" y="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 panose="020B0604020202020204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4493" y="3927534"/>
            <a:ext cx="77139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59" y="3419169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52" y="3318390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47" y="3429000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1824247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3" y="0"/>
            <a:ext cx="6676103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độc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Ngươi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hãy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chọn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!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7412251" y="1836173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101740" y="5044560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</a:rPr>
              <a:t>Play</a:t>
            </a:r>
            <a:endParaRPr lang="en-US" sz="6600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400" y="157050"/>
            <a:ext cx="10827774" cy="1828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2 + 2 + 2 + 2 + 2 = 10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8399" y="215173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2 x 5 = 10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68669" y="2177847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2 x 4 = 10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400" y="157050"/>
            <a:ext cx="10827774" cy="1828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4 + 4 + 4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07968" y="217746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4 x 3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0368" y="2194763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4 x 4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48399" y="215173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6 x 3 = 18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68669" y="2177847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6 x 6 = 18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8399" y="157050"/>
            <a:ext cx="10827774" cy="1866303"/>
            <a:chOff x="548399" y="157050"/>
            <a:chExt cx="10827774" cy="1866303"/>
          </a:xfrm>
        </p:grpSpPr>
        <p:sp>
          <p:nvSpPr>
            <p:cNvPr id="15" name="Rounded Rectangle 10"/>
            <p:cNvSpPr/>
            <p:nvPr/>
          </p:nvSpPr>
          <p:spPr>
            <a:xfrm>
              <a:off x="548399" y="157050"/>
              <a:ext cx="10827774" cy="18663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09"/>
            <a:stretch>
              <a:fillRect/>
            </a:stretch>
          </p:blipFill>
          <p:spPr>
            <a:xfrm>
              <a:off x="2545423" y="769830"/>
              <a:ext cx="1998534" cy="102005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6"/>
            <a:stretch>
              <a:fillRect/>
            </a:stretch>
          </p:blipFill>
          <p:spPr>
            <a:xfrm>
              <a:off x="4900087" y="769127"/>
              <a:ext cx="1998534" cy="105083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6"/>
            <a:stretch>
              <a:fillRect/>
            </a:stretch>
          </p:blipFill>
          <p:spPr>
            <a:xfrm>
              <a:off x="7254751" y="754442"/>
              <a:ext cx="1998534" cy="10508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207968" y="217746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3 x 2 = 6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0368" y="2194763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3 x 3 = 6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8400" y="157050"/>
            <a:ext cx="10827774" cy="1828800"/>
            <a:chOff x="548400" y="157050"/>
            <a:chExt cx="10827774" cy="1828800"/>
          </a:xfrm>
        </p:grpSpPr>
        <p:sp>
          <p:nvSpPr>
            <p:cNvPr id="11" name="Rounded Rectangle 10"/>
            <p:cNvSpPr/>
            <p:nvPr/>
          </p:nvSpPr>
          <p:spPr>
            <a:xfrm>
              <a:off x="548400" y="157050"/>
              <a:ext cx="10827774" cy="18288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780288" y="922063"/>
              <a:ext cx="2071396" cy="897584"/>
              <a:chOff x="2603241" y="943682"/>
              <a:chExt cx="2071396" cy="89758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603241" y="943682"/>
                <a:ext cx="2071396" cy="89758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269" y="1054965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563" y="1058754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57" y="1062543"/>
                <a:ext cx="776286" cy="776286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6042602" y="930710"/>
              <a:ext cx="2071396" cy="897584"/>
              <a:chOff x="2603241" y="943682"/>
              <a:chExt cx="2071396" cy="8975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603241" y="943682"/>
                <a:ext cx="2071396" cy="89758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269" y="1054965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563" y="1058754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57" y="1062543"/>
                <a:ext cx="776286" cy="77628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95" y="2809651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4" y="2833801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76" y="0"/>
            <a:ext cx="844661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  <a:endParaRPr lang="en-US" sz="4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  <a:endParaRPr lang="en-US" sz="3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05590" y="13411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58353" y="62896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7750" y="1658131"/>
            <a:ext cx="892609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/>
          <p:cNvSpPr/>
          <p:nvPr/>
        </p:nvSpPr>
        <p:spPr>
          <a:xfrm>
            <a:off x="4339350" y="477367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 x 4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907625" y="114796"/>
            <a:ext cx="7130522" cy="3350152"/>
            <a:chOff x="954314" y="-211520"/>
            <a:chExt cx="7130522" cy="3350152"/>
          </a:xfrm>
        </p:grpSpPr>
        <p:grpSp>
          <p:nvGrpSpPr>
            <p:cNvPr id="2" name="Group 1"/>
            <p:cNvGrpSpPr/>
            <p:nvPr/>
          </p:nvGrpSpPr>
          <p:grpSpPr>
            <a:xfrm>
              <a:off x="1802022" y="1191018"/>
              <a:ext cx="6282814" cy="1947614"/>
              <a:chOff x="1802022" y="1191018"/>
              <a:chExt cx="6282814" cy="1947614"/>
            </a:xfrm>
          </p:grpSpPr>
          <p:sp>
            <p:nvSpPr>
              <p:cNvPr id="7" name="Flowchart: Alternate Process 6"/>
              <p:cNvSpPr/>
              <p:nvPr/>
            </p:nvSpPr>
            <p:spPr>
              <a:xfrm>
                <a:off x="1802022" y="1191018"/>
                <a:ext cx="6282814" cy="1947614"/>
              </a:xfrm>
              <a:prstGeom prst="flowChartAlternateProcess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Viết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phép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nhân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tương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ứng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:</a:t>
                </a:r>
                <a:endPara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  <a:p>
                <a:pPr algn="ctr"/>
                <a:endPara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  <a:p>
                <a:pPr algn="ctr"/>
                <a:endPara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endParaRPr lang="zh-CN" alt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911520" y="2034829"/>
                <a:ext cx="1893473" cy="705592"/>
                <a:chOff x="3226572" y="1877919"/>
                <a:chExt cx="1893473" cy="705592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4384550" y="1877919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4499329" y="1989845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4671607" y="21820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824007" y="23344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3226572" y="1877919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3341351" y="1989845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3513629" y="21820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666029" y="23344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5217683" y="2025467"/>
                <a:ext cx="735495" cy="705592"/>
                <a:chOff x="4066881" y="1868557"/>
                <a:chExt cx="735495" cy="705592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4066881" y="1868557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4181660" y="1980483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4353938" y="21726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4506338" y="23250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413404" y="2025467"/>
                <a:ext cx="735495" cy="705592"/>
                <a:chOff x="3796748" y="1868557"/>
                <a:chExt cx="735495" cy="705592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3796748" y="1868557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3911527" y="1980483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4083805" y="21726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4236205" y="23250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4314" y="-211520"/>
              <a:ext cx="1723181" cy="2647950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 panose="020B0604020202020204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  <a:endParaRPr lang="en-US" sz="4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234892" y="1218373"/>
            <a:ext cx="10511176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+ 2 = 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838913" y="4885253"/>
            <a:ext cx="2149948" cy="75437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2 x 3 = 6 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218116" y="1218373"/>
            <a:ext cx="10527952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5 + 5 + 5 + 5 = 20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588000" y="4870429"/>
            <a:ext cx="261046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5 x 4 = 20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268449" y="1218373"/>
            <a:ext cx="10477619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8 + 8 = 16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588000" y="4870429"/>
            <a:ext cx="261046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8 x 2 = 16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234893" y="1218373"/>
            <a:ext cx="10511175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4 + 4 + 4 + 4 = 16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385168" y="4965885"/>
            <a:ext cx="2765301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x 4 = 16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209725" y="1218373"/>
            <a:ext cx="10536343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3 + 3 + 3 + 3 + 3 = 15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532582" y="4885253"/>
            <a:ext cx="268101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 x 5 = 15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7304" t="-21" r="8888" b="31923"/>
          <a:stretch>
            <a:fillRect/>
          </a:stretch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 TẬP 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3" y="1200229"/>
            <a:ext cx="10952029" cy="50217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21851" y="162017"/>
            <a:ext cx="7677451" cy="890335"/>
            <a:chOff x="1145582" y="356727"/>
            <a:chExt cx="7099189" cy="804658"/>
          </a:xfrm>
        </p:grpSpPr>
        <p:sp>
          <p:nvSpPr>
            <p:cNvPr id="8" name="Flowchart: Alternate Process 7"/>
            <p:cNvSpPr/>
            <p:nvPr/>
          </p:nvSpPr>
          <p:spPr>
            <a:xfrm>
              <a:off x="1706390" y="456498"/>
              <a:ext cx="653838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nhân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2562225" y="3305175"/>
            <a:ext cx="257175" cy="19050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924800" y="3848100"/>
            <a:ext cx="200025" cy="107632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>
            <a:fillRect/>
          </a:stretch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4650" t="7223" r="5837" b="70764"/>
          <a:stretch>
            <a:fillRect/>
          </a:stretch>
        </p:blipFill>
        <p:spPr>
          <a:xfrm>
            <a:off x="1124745" y="1268960"/>
            <a:ext cx="9942510" cy="12794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74276" y="426236"/>
            <a:ext cx="9443447" cy="707886"/>
            <a:chOff x="1423323" y="398039"/>
            <a:chExt cx="8311653" cy="639766"/>
          </a:xfrm>
        </p:grpSpPr>
        <p:sp>
          <p:nvSpPr>
            <p:cNvPr id="8" name="Flowchart: Alternate Process 7"/>
            <p:cNvSpPr/>
            <p:nvPr/>
          </p:nvSpPr>
          <p:spPr>
            <a:xfrm>
              <a:off x="1706389" y="456497"/>
              <a:ext cx="8028587" cy="55548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423323" y="398039"/>
              <a:ext cx="717156" cy="639766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997" t="31355" r="35916" b="54357"/>
          <a:stretch>
            <a:fillRect/>
          </a:stretch>
        </p:blipFill>
        <p:spPr>
          <a:xfrm>
            <a:off x="4295775" y="2721112"/>
            <a:ext cx="2943225" cy="70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4950" y="3544963"/>
            <a:ext cx="9990774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con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5 = 4 + 4 + 4 + 4 + 4 = 20.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 con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8537" y="1423797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a)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controls/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>
            <a:fillRect/>
          </a:stretch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14536" y="422972"/>
            <a:ext cx="9065243" cy="707886"/>
            <a:chOff x="1423323" y="398039"/>
            <a:chExt cx="8311653" cy="639766"/>
          </a:xfrm>
        </p:grpSpPr>
        <p:sp>
          <p:nvSpPr>
            <p:cNvPr id="8" name="Flowchart: Alternate Process 7"/>
            <p:cNvSpPr/>
            <p:nvPr/>
          </p:nvSpPr>
          <p:spPr>
            <a:xfrm>
              <a:off x="1706389" y="456497"/>
              <a:ext cx="8028587" cy="55548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423323" y="398039"/>
              <a:ext cx="717156" cy="639766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13" t="53858" r="3144" b="1345"/>
          <a:stretch>
            <a:fillRect/>
          </a:stretch>
        </p:blipFill>
        <p:spPr>
          <a:xfrm>
            <a:off x="1457325" y="1409699"/>
            <a:ext cx="8979666" cy="2219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8714" y="3629024"/>
            <a:ext cx="9990774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5 = 2 + 2 + 2 + 2 + 2 = 10. 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7774" y="1562099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b)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controls/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/>
          <p:cNvSpPr/>
          <p:nvPr/>
        </p:nvSpPr>
        <p:spPr>
          <a:xfrm>
            <a:off x="4358898" y="473079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x 3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59386" y="177425"/>
            <a:ext cx="7602107" cy="3314878"/>
            <a:chOff x="1523590" y="145543"/>
            <a:chExt cx="7602107" cy="33148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23590" y="145543"/>
              <a:ext cx="2463487" cy="2189249"/>
            </a:xfrm>
            <a:prstGeom prst="rect">
              <a:avLst/>
            </a:prstGeom>
          </p:spPr>
        </p:pic>
        <p:sp>
          <p:nvSpPr>
            <p:cNvPr id="7" name="Flowchart: Alternate Process 6"/>
            <p:cNvSpPr/>
            <p:nvPr/>
          </p:nvSpPr>
          <p:spPr>
            <a:xfrm>
              <a:off x="2842883" y="1512807"/>
              <a:ext cx="6282814" cy="1947614"/>
            </a:xfrm>
            <a:prstGeom prst="flowChartAlternateProcess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 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phép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nhân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tương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ứng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:</a:t>
              </a:r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endParaRPr lang="zh-CN" altLang="en-US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857" y="2113450"/>
              <a:ext cx="1297713" cy="129771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172" y="2113450"/>
              <a:ext cx="1297713" cy="129771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979" y="2143354"/>
              <a:ext cx="1297713" cy="129771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86800" y="329275"/>
            <a:ext cx="9962835" cy="822374"/>
            <a:chOff x="1300118" y="329275"/>
            <a:chExt cx="9397998" cy="822374"/>
          </a:xfrm>
        </p:grpSpPr>
        <p:sp>
          <p:nvSpPr>
            <p:cNvPr id="8" name="Flowchart: Alternate Process 7"/>
            <p:cNvSpPr/>
            <p:nvPr/>
          </p:nvSpPr>
          <p:spPr>
            <a:xfrm>
              <a:off x="1795185" y="434527"/>
              <a:ext cx="8902931" cy="70788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Microsoft YaHei" panose="020B0503020204020204" charset="-122"/>
                  <a:cs typeface="Arial" panose="020B0604020202020204" pitchFamily="34" charset="0"/>
                </a:rPr>
                <a:t>nhân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300118" y="329275"/>
              <a:ext cx="824346" cy="822374"/>
              <a:chOff x="4460200" y="981961"/>
              <a:chExt cx="601180" cy="574736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460200" y="981961"/>
                <a:ext cx="601180" cy="57473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562159" y="1087592"/>
                <a:ext cx="408803" cy="357654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5</a:t>
                </a:r>
                <a:endParaRPr lang="en-US" sz="2800" b="1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765" y="1444282"/>
            <a:ext cx="7318470" cy="43707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697979" y="553518"/>
            <a:ext cx="9685882" cy="70788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9254" y="389506"/>
            <a:ext cx="857356" cy="871898"/>
            <a:chOff x="4439920" y="965200"/>
            <a:chExt cx="762000" cy="731520"/>
          </a:xfrm>
        </p:grpSpPr>
        <p:sp>
          <p:nvSpPr>
            <p:cNvPr id="3" name="Oval 2"/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14" y="1906122"/>
            <a:ext cx="5688258" cy="33971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408969" y="1513639"/>
            <a:ext cx="5200105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chồng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chưng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chồng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chưng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chưng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chưng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8969" y="3816403"/>
            <a:ext cx="5200105" cy="2246769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chưng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2 x 3 = 2 + 2 + 2 = 6 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6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chưng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890925" y="645021"/>
            <a:ext cx="9417435" cy="70788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nhân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46474" y="475608"/>
            <a:ext cx="1044864" cy="1046712"/>
            <a:chOff x="4439920" y="965200"/>
            <a:chExt cx="762000" cy="731520"/>
          </a:xfrm>
        </p:grpSpPr>
        <p:sp>
          <p:nvSpPr>
            <p:cNvPr id="3" name="Oval 2"/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5" y="1826707"/>
            <a:ext cx="5820051" cy="3537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535469" y="1779773"/>
            <a:ext cx="5091672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4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đĩa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đĩa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cam.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cam?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5470" y="3358242"/>
            <a:ext cx="5091672" cy="2246769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cam 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ta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5 x 4 = 5 + 5 + 5 + 5 = 20 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20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cam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798646" y="603831"/>
            <a:ext cx="9711049" cy="70788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nhân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54196" y="434418"/>
            <a:ext cx="1044864" cy="1046712"/>
            <a:chOff x="4439920" y="965200"/>
            <a:chExt cx="762000" cy="731520"/>
          </a:xfrm>
        </p:grpSpPr>
        <p:sp>
          <p:nvSpPr>
            <p:cNvPr id="3" name="Oval 2"/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69" y="1760701"/>
            <a:ext cx="5646359" cy="33721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654170" y="1688620"/>
            <a:ext cx="5025097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lọ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lọ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cắm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?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5115" y="3666467"/>
            <a:ext cx="5403205" cy="2246769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ta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5 x 2 = 5 + 5 = 10 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10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hoa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  <a:endParaRPr lang="en-US" sz="4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  <a:endParaRPr lang="en-US" sz="3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/>
          <p:cNvSpPr/>
          <p:nvPr/>
        </p:nvSpPr>
        <p:spPr>
          <a:xfrm>
            <a:off x="4358898" y="473079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 x 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45173" y="205695"/>
            <a:ext cx="7230328" cy="3286169"/>
            <a:chOff x="1545173" y="205695"/>
            <a:chExt cx="7230328" cy="32861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 b="35303"/>
            <a:stretch>
              <a:fillRect/>
            </a:stretch>
          </p:blipFill>
          <p:spPr>
            <a:xfrm flipH="1">
              <a:off x="1545173" y="205695"/>
              <a:ext cx="1710503" cy="1907755"/>
            </a:xfrm>
            <a:prstGeom prst="rect">
              <a:avLst/>
            </a:prstGeom>
          </p:spPr>
        </p:pic>
        <p:sp>
          <p:nvSpPr>
            <p:cNvPr id="7" name="Flowchart: Alternate Process 6"/>
            <p:cNvSpPr/>
            <p:nvPr/>
          </p:nvSpPr>
          <p:spPr>
            <a:xfrm>
              <a:off x="2492687" y="1544250"/>
              <a:ext cx="6282814" cy="1947614"/>
            </a:xfrm>
            <a:prstGeom prst="flowChartAlternateProcess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phép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nhân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tương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ứng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:</a:t>
              </a:r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endParaRPr lang="zh-CN" altLang="en-US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63857" y="2113450"/>
              <a:ext cx="1297713" cy="129771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72172" y="2113450"/>
              <a:ext cx="1297713" cy="129771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3"/>
          <a:stretch>
            <a:fillRect/>
          </a:stretch>
        </p:blipFill>
        <p:spPr>
          <a:xfrm>
            <a:off x="0" y="0"/>
            <a:ext cx="12192000" cy="64414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"/>
          <a:stretch>
            <a:fillRect/>
          </a:stretch>
        </p:blipFill>
        <p:spPr>
          <a:xfrm>
            <a:off x="578175" y="1449604"/>
            <a:ext cx="5485415" cy="38698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05" y="2791069"/>
            <a:ext cx="3205252" cy="3650426"/>
          </a:xfrm>
          <a:prstGeom prst="rect">
            <a:avLst/>
          </a:prstGeom>
        </p:spPr>
      </p:pic>
      <p:sp>
        <p:nvSpPr>
          <p:cNvPr id="41" name="Flowchart: Alternate Process 40"/>
          <p:cNvSpPr/>
          <p:nvPr/>
        </p:nvSpPr>
        <p:spPr>
          <a:xfrm>
            <a:off x="2670013" y="278948"/>
            <a:ext cx="6282814" cy="954107"/>
          </a:xfrm>
          <a:prstGeom prst="flowChartAlternateProcess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Viết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: 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758533" y="1579032"/>
            <a:ext cx="4090061" cy="1150178"/>
            <a:chOff x="619432" y="1138188"/>
            <a:chExt cx="4090061" cy="1150178"/>
          </a:xfrm>
        </p:grpSpPr>
        <p:sp>
          <p:nvSpPr>
            <p:cNvPr id="39" name="Speech Bubble: Oval 38"/>
            <p:cNvSpPr/>
            <p:nvPr/>
          </p:nvSpPr>
          <p:spPr>
            <a:xfrm>
              <a:off x="619432" y="1138188"/>
              <a:ext cx="4090061" cy="1150178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62052" y="1236224"/>
              <a:ext cx="34048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矩形 3"/>
          <p:cNvSpPr/>
          <p:nvPr/>
        </p:nvSpPr>
        <p:spPr>
          <a:xfrm>
            <a:off x="2462784" y="5442202"/>
            <a:ext cx="2054951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 x 5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7304" t="-21" r="8888" b="31923"/>
          <a:stretch>
            <a:fillRect/>
          </a:stretch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KHÁM PHÁ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>
            <a:fillRect/>
          </a:stretch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73662" y="985755"/>
            <a:ext cx="1121663" cy="1021939"/>
            <a:chOff x="3796748" y="1868557"/>
            <a:chExt cx="735495" cy="705592"/>
          </a:xfrm>
        </p:grpSpPr>
        <p:sp>
          <p:nvSpPr>
            <p:cNvPr id="21" name="Rectangle 20"/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19593" y="985755"/>
            <a:ext cx="1121663" cy="1021939"/>
            <a:chOff x="3796748" y="1868557"/>
            <a:chExt cx="735495" cy="705592"/>
          </a:xfrm>
        </p:grpSpPr>
        <p:sp>
          <p:nvSpPr>
            <p:cNvPr id="26" name="Rectangle 25"/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854271" y="982859"/>
            <a:ext cx="1121663" cy="1021939"/>
            <a:chOff x="3796748" y="1868557"/>
            <a:chExt cx="735495" cy="705592"/>
          </a:xfrm>
        </p:grpSpPr>
        <p:sp>
          <p:nvSpPr>
            <p:cNvPr id="42" name="Rectangle 41"/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188949" y="979963"/>
            <a:ext cx="1121663" cy="1021939"/>
            <a:chOff x="3796748" y="1868557"/>
            <a:chExt cx="735495" cy="705592"/>
          </a:xfrm>
        </p:grpSpPr>
        <p:sp>
          <p:nvSpPr>
            <p:cNvPr id="47" name="Rectangle 46"/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523627" y="977067"/>
            <a:ext cx="1121663" cy="1021939"/>
            <a:chOff x="3796748" y="1868557"/>
            <a:chExt cx="735495" cy="705592"/>
          </a:xfrm>
        </p:grpSpPr>
        <p:sp>
          <p:nvSpPr>
            <p:cNvPr id="52" name="Rectangle 51"/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/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805025" y="2294126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173662" y="2955824"/>
            <a:ext cx="2091251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x 5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25040" y="4583911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264909" y="376559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x 5 = 15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84116" y="2962898"/>
            <a:ext cx="4029288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+ 3 + 3 + 3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69554" y="2980188"/>
            <a:ext cx="148496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15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63208" y="2132748"/>
            <a:ext cx="384181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3 x 5  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>
            <a:fillRect/>
          </a:stretch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/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805024" y="2295700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489717" y="2920536"/>
            <a:ext cx="1783934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461878" y="452718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32990" y="3710305"/>
            <a:ext cx="753364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6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80335" y="2921740"/>
            <a:ext cx="2100247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+ 2 + 2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152941" y="2921740"/>
            <a:ext cx="1417751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6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63208" y="2140721"/>
            <a:ext cx="3985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2 x 3  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449757" y="845059"/>
            <a:ext cx="969113" cy="907359"/>
            <a:chOff x="3830738" y="1936301"/>
            <a:chExt cx="635465" cy="626481"/>
          </a:xfrm>
        </p:grpSpPr>
        <p:sp>
          <p:nvSpPr>
            <p:cNvPr id="64" name="Rectangle 63"/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829614" y="856873"/>
            <a:ext cx="969113" cy="907359"/>
            <a:chOff x="3830738" y="1936301"/>
            <a:chExt cx="635465" cy="626481"/>
          </a:xfrm>
        </p:grpSpPr>
        <p:sp>
          <p:nvSpPr>
            <p:cNvPr id="79" name="Rectangle 78"/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209471" y="868687"/>
            <a:ext cx="969113" cy="907359"/>
            <a:chOff x="3830738" y="1936301"/>
            <a:chExt cx="635465" cy="626481"/>
          </a:xfrm>
        </p:grpSpPr>
        <p:sp>
          <p:nvSpPr>
            <p:cNvPr id="83" name="Rectangle 82"/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tags/tag1.xml><?xml version="1.0" encoding="utf-8"?>
<p:tagLst xmlns:p="http://schemas.openxmlformats.org/presentationml/2006/main">
  <p:tag name="INKNOELEADERBOARD" val="21376674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3288</Words>
  <Application>WPS Presentation</Application>
  <PresentationFormat>Widescreen</PresentationFormat>
  <Paragraphs>368</Paragraphs>
  <Slides>44</Slides>
  <Notes>11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5" baseType="lpstr">
      <vt:lpstr>Arial</vt:lpstr>
      <vt:lpstr>SimSun</vt:lpstr>
      <vt:lpstr>Wingdings</vt:lpstr>
      <vt:lpstr>UTM Avo</vt:lpstr>
      <vt:lpstr>Segoe Print</vt:lpstr>
      <vt:lpstr>Arial</vt:lpstr>
      <vt:lpstr>华康方圆体W7(P)</vt:lpstr>
      <vt:lpstr>Times New Roman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Sang Ha</cp:lastModifiedBy>
  <cp:revision>158</cp:revision>
  <dcterms:created xsi:type="dcterms:W3CDTF">2021-07-12T03:44:00Z</dcterms:created>
  <dcterms:modified xsi:type="dcterms:W3CDTF">2025-01-14T07:37:41Z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B97C4FBE927342CD921A479ED8405D46_12</vt:lpwstr>
  </property>
  <property fmtid="{D5CDD505-2E9C-101B-9397-08002B2CF9AE}" pid="3" name="KSOProductBuildVer">
    <vt:lpwstr>1033-12.2.0.19307</vt:lpwstr>
  </property>
</Properties>
</file>